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presentation.xml" ContentType="application/vnd.openxmlformats-officedocument.presentationml.presentation.main+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s/slide1.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diagrams/colors3.xml" ContentType="application/vnd.openxmlformats-officedocument.drawingml.diagramColors+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handoutMasters/handoutMaster1.xml" ContentType="application/vnd.openxmlformats-officedocument.presentationml.handoutMaster+xml"/>
  <Override PartName="/ppt/diagrams/quickStyle3.xml" ContentType="application/vnd.openxmlformats-officedocument.drawingml.diagramStyle+xml"/>
  <Override PartName="/ppt/diagrams/layout3.xml" ContentType="application/vnd.openxmlformats-officedocument.drawingml.diagramLayout+xml"/>
  <Override PartName="/ppt/diagrams/layout4.xml" ContentType="application/vnd.openxmlformats-officedocument.drawingml.diagramLayout+xml"/>
  <Override PartName="/ppt/diagrams/drawing3.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diagrams/drawing2.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4"/>
  </p:notesMasterIdLst>
  <p:handoutMasterIdLst>
    <p:handoutMasterId r:id="rId525"/>
  </p:handoutMasterIdLst>
  <p:sldIdLst>
    <p:sldId id="3097" r:id="rId2"/>
    <p:sldId id="2789" r:id="rId3"/>
    <p:sldId id="3088" r:id="rId4"/>
    <p:sldId id="3087" r:id="rId5"/>
    <p:sldId id="3094" r:id="rId6"/>
    <p:sldId id="3089" r:id="rId7"/>
    <p:sldId id="3027" r:id="rId8"/>
    <p:sldId id="3028" r:id="rId9"/>
    <p:sldId id="3029" r:id="rId10"/>
    <p:sldId id="3058" r:id="rId11"/>
    <p:sldId id="3059" r:id="rId12"/>
    <p:sldId id="3060" r:id="rId13"/>
    <p:sldId id="3061" r:id="rId14"/>
    <p:sldId id="3062" r:id="rId15"/>
    <p:sldId id="3063" r:id="rId16"/>
    <p:sldId id="3064" r:id="rId17"/>
    <p:sldId id="3065" r:id="rId18"/>
    <p:sldId id="3066" r:id="rId19"/>
    <p:sldId id="3067" r:id="rId20"/>
    <p:sldId id="3068" r:id="rId21"/>
    <p:sldId id="3069" r:id="rId22"/>
    <p:sldId id="3036" r:id="rId23"/>
    <p:sldId id="3070" r:id="rId24"/>
    <p:sldId id="3071" r:id="rId25"/>
    <p:sldId id="3072" r:id="rId26"/>
    <p:sldId id="3073" r:id="rId27"/>
    <p:sldId id="3074" r:id="rId28"/>
    <p:sldId id="3077" r:id="rId29"/>
    <p:sldId id="3076" r:id="rId30"/>
    <p:sldId id="3078" r:id="rId31"/>
    <p:sldId id="3079" r:id="rId32"/>
    <p:sldId id="3080" r:id="rId33"/>
    <p:sldId id="3081" r:id="rId34"/>
    <p:sldId id="3096" r:id="rId35"/>
    <p:sldId id="3082" r:id="rId36"/>
    <p:sldId id="3083" r:id="rId37"/>
    <p:sldId id="3084" r:id="rId38"/>
    <p:sldId id="3085" r:id="rId39"/>
    <p:sldId id="3051" r:id="rId40"/>
    <p:sldId id="3052" r:id="rId41"/>
    <p:sldId id="3054" r:id="rId42"/>
    <p:sldId id="3086" r:id="rId43"/>
    <p:sldId id="3095" r:id="rId44"/>
    <p:sldId id="3091" r:id="rId45"/>
    <p:sldId id="3098" r:id="rId46"/>
    <p:sldId id="3099" r:id="rId47"/>
    <p:sldId id="3100" r:id="rId48"/>
    <p:sldId id="3117" r:id="rId49"/>
    <p:sldId id="3118" r:id="rId50"/>
    <p:sldId id="3119" r:id="rId51"/>
    <p:sldId id="3120" r:id="rId52"/>
    <p:sldId id="3121" r:id="rId53"/>
    <p:sldId id="3122" r:id="rId54"/>
    <p:sldId id="3123" r:id="rId55"/>
    <p:sldId id="3124" r:id="rId56"/>
    <p:sldId id="3125" r:id="rId57"/>
    <p:sldId id="3126" r:id="rId58"/>
    <p:sldId id="3127" r:id="rId59"/>
    <p:sldId id="3128" r:id="rId60"/>
    <p:sldId id="3129" r:id="rId61"/>
    <p:sldId id="3130" r:id="rId62"/>
    <p:sldId id="3131" r:id="rId63"/>
    <p:sldId id="3101" r:id="rId64"/>
    <p:sldId id="3132" r:id="rId65"/>
    <p:sldId id="3133" r:id="rId66"/>
    <p:sldId id="3134" r:id="rId67"/>
    <p:sldId id="3135" r:id="rId68"/>
    <p:sldId id="3136" r:id="rId69"/>
    <p:sldId id="3137" r:id="rId70"/>
    <p:sldId id="3138" r:id="rId71"/>
    <p:sldId id="3139" r:id="rId72"/>
    <p:sldId id="3113" r:id="rId73"/>
    <p:sldId id="3114" r:id="rId74"/>
    <p:sldId id="3140" r:id="rId75"/>
    <p:sldId id="3141" r:id="rId76"/>
    <p:sldId id="3142" r:id="rId77"/>
    <p:sldId id="3143" r:id="rId78"/>
    <p:sldId id="3115" r:id="rId79"/>
    <p:sldId id="3144" r:id="rId80"/>
    <p:sldId id="3145" r:id="rId81"/>
    <p:sldId id="3146" r:id="rId82"/>
    <p:sldId id="3102" r:id="rId83"/>
    <p:sldId id="3147" r:id="rId84"/>
    <p:sldId id="3103" r:id="rId85"/>
    <p:sldId id="3104" r:id="rId86"/>
    <p:sldId id="3116" r:id="rId87"/>
    <p:sldId id="3105" r:id="rId88"/>
    <p:sldId id="3106" r:id="rId89"/>
    <p:sldId id="3107" r:id="rId90"/>
    <p:sldId id="3108" r:id="rId91"/>
    <p:sldId id="3109" r:id="rId92"/>
    <p:sldId id="3110" r:id="rId93"/>
    <p:sldId id="3111" r:id="rId94"/>
    <p:sldId id="3148" r:id="rId95"/>
    <p:sldId id="3149" r:id="rId96"/>
    <p:sldId id="3150" r:id="rId97"/>
    <p:sldId id="3151" r:id="rId98"/>
    <p:sldId id="3152" r:id="rId99"/>
    <p:sldId id="3153" r:id="rId100"/>
    <p:sldId id="3154" r:id="rId101"/>
    <p:sldId id="3155" r:id="rId102"/>
    <p:sldId id="3156" r:id="rId103"/>
    <p:sldId id="3157" r:id="rId104"/>
    <p:sldId id="3158" r:id="rId105"/>
    <p:sldId id="3159" r:id="rId106"/>
    <p:sldId id="3160" r:id="rId107"/>
    <p:sldId id="3161" r:id="rId108"/>
    <p:sldId id="3162" r:id="rId109"/>
    <p:sldId id="3163" r:id="rId110"/>
    <p:sldId id="3164" r:id="rId111"/>
    <p:sldId id="3165" r:id="rId112"/>
    <p:sldId id="3166" r:id="rId113"/>
    <p:sldId id="3167" r:id="rId114"/>
    <p:sldId id="3168" r:id="rId115"/>
    <p:sldId id="3169" r:id="rId116"/>
    <p:sldId id="3112" r:id="rId117"/>
    <p:sldId id="3170" r:id="rId118"/>
    <p:sldId id="3171" r:id="rId119"/>
    <p:sldId id="3172" r:id="rId120"/>
    <p:sldId id="3173" r:id="rId121"/>
    <p:sldId id="3174" r:id="rId122"/>
    <p:sldId id="3175" r:id="rId123"/>
    <p:sldId id="3176" r:id="rId124"/>
    <p:sldId id="3177" r:id="rId125"/>
    <p:sldId id="3178" r:id="rId126"/>
    <p:sldId id="3179" r:id="rId127"/>
    <p:sldId id="3180" r:id="rId128"/>
    <p:sldId id="3181" r:id="rId129"/>
    <p:sldId id="3182" r:id="rId130"/>
    <p:sldId id="3183" r:id="rId131"/>
    <p:sldId id="3184" r:id="rId132"/>
    <p:sldId id="3185" r:id="rId133"/>
    <p:sldId id="3186" r:id="rId134"/>
    <p:sldId id="3187" r:id="rId135"/>
    <p:sldId id="3188" r:id="rId136"/>
    <p:sldId id="3189" r:id="rId137"/>
    <p:sldId id="3190" r:id="rId138"/>
    <p:sldId id="3191" r:id="rId139"/>
    <p:sldId id="3192" r:id="rId140"/>
    <p:sldId id="3193" r:id="rId141"/>
    <p:sldId id="3194" r:id="rId142"/>
    <p:sldId id="3195" r:id="rId143"/>
    <p:sldId id="3196" r:id="rId144"/>
    <p:sldId id="3197" r:id="rId145"/>
    <p:sldId id="3198" r:id="rId146"/>
    <p:sldId id="3199" r:id="rId147"/>
    <p:sldId id="3200" r:id="rId148"/>
    <p:sldId id="3201" r:id="rId149"/>
    <p:sldId id="3202" r:id="rId150"/>
    <p:sldId id="3203" r:id="rId151"/>
    <p:sldId id="3204" r:id="rId152"/>
    <p:sldId id="3205" r:id="rId153"/>
    <p:sldId id="3206" r:id="rId154"/>
    <p:sldId id="3207" r:id="rId155"/>
    <p:sldId id="3208" r:id="rId156"/>
    <p:sldId id="3209" r:id="rId157"/>
    <p:sldId id="3210" r:id="rId158"/>
    <p:sldId id="3211" r:id="rId159"/>
    <p:sldId id="3212" r:id="rId160"/>
    <p:sldId id="3213" r:id="rId161"/>
    <p:sldId id="3214" r:id="rId162"/>
    <p:sldId id="3215" r:id="rId163"/>
    <p:sldId id="3216" r:id="rId164"/>
    <p:sldId id="3217" r:id="rId165"/>
    <p:sldId id="3218" r:id="rId166"/>
    <p:sldId id="3219" r:id="rId167"/>
    <p:sldId id="3220" r:id="rId168"/>
    <p:sldId id="3221" r:id="rId169"/>
    <p:sldId id="3222" r:id="rId170"/>
    <p:sldId id="3223" r:id="rId171"/>
    <p:sldId id="3224" r:id="rId172"/>
    <p:sldId id="3225" r:id="rId173"/>
    <p:sldId id="3226" r:id="rId174"/>
    <p:sldId id="3227" r:id="rId175"/>
    <p:sldId id="3228" r:id="rId176"/>
    <p:sldId id="3229" r:id="rId177"/>
    <p:sldId id="3230" r:id="rId178"/>
    <p:sldId id="3231" r:id="rId179"/>
    <p:sldId id="3232" r:id="rId180"/>
    <p:sldId id="3233" r:id="rId181"/>
    <p:sldId id="3234" r:id="rId182"/>
    <p:sldId id="3235" r:id="rId183"/>
    <p:sldId id="3236" r:id="rId184"/>
    <p:sldId id="3237" r:id="rId185"/>
    <p:sldId id="3238" r:id="rId186"/>
    <p:sldId id="3239" r:id="rId187"/>
    <p:sldId id="3240" r:id="rId188"/>
    <p:sldId id="3241" r:id="rId189"/>
    <p:sldId id="3242" r:id="rId190"/>
    <p:sldId id="3243" r:id="rId191"/>
    <p:sldId id="3244" r:id="rId192"/>
    <p:sldId id="3245" r:id="rId193"/>
    <p:sldId id="3246" r:id="rId194"/>
    <p:sldId id="3247" r:id="rId195"/>
    <p:sldId id="3248" r:id="rId196"/>
    <p:sldId id="3249" r:id="rId197"/>
    <p:sldId id="3250" r:id="rId198"/>
    <p:sldId id="3251" r:id="rId199"/>
    <p:sldId id="3252" r:id="rId200"/>
    <p:sldId id="3253" r:id="rId201"/>
    <p:sldId id="3254" r:id="rId202"/>
    <p:sldId id="3255" r:id="rId203"/>
    <p:sldId id="3256" r:id="rId204"/>
    <p:sldId id="3257" r:id="rId205"/>
    <p:sldId id="3258" r:id="rId206"/>
    <p:sldId id="3259" r:id="rId207"/>
    <p:sldId id="3260" r:id="rId208"/>
    <p:sldId id="3261" r:id="rId209"/>
    <p:sldId id="3262" r:id="rId210"/>
    <p:sldId id="3263" r:id="rId211"/>
    <p:sldId id="3264" r:id="rId212"/>
    <p:sldId id="3265" r:id="rId213"/>
    <p:sldId id="3266" r:id="rId214"/>
    <p:sldId id="3267" r:id="rId215"/>
    <p:sldId id="3268" r:id="rId216"/>
    <p:sldId id="3269" r:id="rId217"/>
    <p:sldId id="3270" r:id="rId218"/>
    <p:sldId id="3271" r:id="rId219"/>
    <p:sldId id="3272" r:id="rId220"/>
    <p:sldId id="3273" r:id="rId221"/>
    <p:sldId id="3274" r:id="rId222"/>
    <p:sldId id="3275" r:id="rId223"/>
    <p:sldId id="3276" r:id="rId224"/>
    <p:sldId id="3277" r:id="rId225"/>
    <p:sldId id="3278" r:id="rId226"/>
    <p:sldId id="3279" r:id="rId227"/>
    <p:sldId id="3280" r:id="rId228"/>
    <p:sldId id="3281" r:id="rId229"/>
    <p:sldId id="3282" r:id="rId230"/>
    <p:sldId id="3283" r:id="rId231"/>
    <p:sldId id="3284" r:id="rId232"/>
    <p:sldId id="3285" r:id="rId233"/>
    <p:sldId id="3286" r:id="rId234"/>
    <p:sldId id="3287" r:id="rId235"/>
    <p:sldId id="3288" r:id="rId236"/>
    <p:sldId id="3289" r:id="rId237"/>
    <p:sldId id="3290" r:id="rId238"/>
    <p:sldId id="3291" r:id="rId239"/>
    <p:sldId id="3292" r:id="rId240"/>
    <p:sldId id="3293" r:id="rId241"/>
    <p:sldId id="3294" r:id="rId242"/>
    <p:sldId id="3295" r:id="rId243"/>
    <p:sldId id="3296" r:id="rId244"/>
    <p:sldId id="3297" r:id="rId245"/>
    <p:sldId id="3298" r:id="rId246"/>
    <p:sldId id="3299" r:id="rId247"/>
    <p:sldId id="3300" r:id="rId248"/>
    <p:sldId id="3301" r:id="rId249"/>
    <p:sldId id="3302" r:id="rId250"/>
    <p:sldId id="3303" r:id="rId251"/>
    <p:sldId id="3304" r:id="rId252"/>
    <p:sldId id="3305" r:id="rId253"/>
    <p:sldId id="3306" r:id="rId254"/>
    <p:sldId id="3307" r:id="rId255"/>
    <p:sldId id="3308" r:id="rId256"/>
    <p:sldId id="3309" r:id="rId257"/>
    <p:sldId id="3310" r:id="rId258"/>
    <p:sldId id="3311" r:id="rId259"/>
    <p:sldId id="3312" r:id="rId260"/>
    <p:sldId id="3313" r:id="rId261"/>
    <p:sldId id="3314" r:id="rId262"/>
    <p:sldId id="3315" r:id="rId263"/>
    <p:sldId id="3316" r:id="rId264"/>
    <p:sldId id="3317" r:id="rId265"/>
    <p:sldId id="3318" r:id="rId266"/>
    <p:sldId id="3319" r:id="rId267"/>
    <p:sldId id="3320" r:id="rId268"/>
    <p:sldId id="3321" r:id="rId269"/>
    <p:sldId id="3322" r:id="rId270"/>
    <p:sldId id="3323" r:id="rId271"/>
    <p:sldId id="3324" r:id="rId272"/>
    <p:sldId id="3325" r:id="rId273"/>
    <p:sldId id="3326" r:id="rId274"/>
    <p:sldId id="3327" r:id="rId275"/>
    <p:sldId id="3328" r:id="rId276"/>
    <p:sldId id="3329" r:id="rId277"/>
    <p:sldId id="3330" r:id="rId278"/>
    <p:sldId id="3331" r:id="rId279"/>
    <p:sldId id="3332" r:id="rId280"/>
    <p:sldId id="3333" r:id="rId281"/>
    <p:sldId id="3334" r:id="rId282"/>
    <p:sldId id="3335" r:id="rId283"/>
    <p:sldId id="3336" r:id="rId284"/>
    <p:sldId id="3337" r:id="rId285"/>
    <p:sldId id="3338" r:id="rId286"/>
    <p:sldId id="3339" r:id="rId287"/>
    <p:sldId id="3340" r:id="rId288"/>
    <p:sldId id="3341" r:id="rId289"/>
    <p:sldId id="3342" r:id="rId290"/>
    <p:sldId id="3343" r:id="rId291"/>
    <p:sldId id="3344" r:id="rId292"/>
    <p:sldId id="3345" r:id="rId293"/>
    <p:sldId id="3346" r:id="rId294"/>
    <p:sldId id="3347" r:id="rId295"/>
    <p:sldId id="3348" r:id="rId296"/>
    <p:sldId id="3349" r:id="rId297"/>
    <p:sldId id="3350" r:id="rId298"/>
    <p:sldId id="3351" r:id="rId299"/>
    <p:sldId id="3352" r:id="rId300"/>
    <p:sldId id="3353" r:id="rId301"/>
    <p:sldId id="3354" r:id="rId302"/>
    <p:sldId id="3355" r:id="rId303"/>
    <p:sldId id="3356" r:id="rId304"/>
    <p:sldId id="3357" r:id="rId305"/>
    <p:sldId id="3358" r:id="rId306"/>
    <p:sldId id="3359" r:id="rId307"/>
    <p:sldId id="3360" r:id="rId308"/>
    <p:sldId id="3361" r:id="rId309"/>
    <p:sldId id="3362" r:id="rId310"/>
    <p:sldId id="3363" r:id="rId311"/>
    <p:sldId id="3364" r:id="rId312"/>
    <p:sldId id="3365" r:id="rId313"/>
    <p:sldId id="3366" r:id="rId314"/>
    <p:sldId id="3367" r:id="rId315"/>
    <p:sldId id="3368" r:id="rId316"/>
    <p:sldId id="3369" r:id="rId317"/>
    <p:sldId id="3370" r:id="rId318"/>
    <p:sldId id="3371" r:id="rId319"/>
    <p:sldId id="3372" r:id="rId320"/>
    <p:sldId id="3373" r:id="rId321"/>
    <p:sldId id="3374" r:id="rId322"/>
    <p:sldId id="3375" r:id="rId323"/>
    <p:sldId id="3376" r:id="rId324"/>
    <p:sldId id="3377" r:id="rId325"/>
    <p:sldId id="3378" r:id="rId326"/>
    <p:sldId id="3379" r:id="rId327"/>
    <p:sldId id="3380" r:id="rId328"/>
    <p:sldId id="3381" r:id="rId329"/>
    <p:sldId id="3382" r:id="rId330"/>
    <p:sldId id="3383" r:id="rId331"/>
    <p:sldId id="3384" r:id="rId332"/>
    <p:sldId id="3385" r:id="rId333"/>
    <p:sldId id="3386" r:id="rId334"/>
    <p:sldId id="3387" r:id="rId335"/>
    <p:sldId id="3388" r:id="rId336"/>
    <p:sldId id="3389" r:id="rId337"/>
    <p:sldId id="3390" r:id="rId338"/>
    <p:sldId id="3391" r:id="rId339"/>
    <p:sldId id="3392" r:id="rId340"/>
    <p:sldId id="3393" r:id="rId341"/>
    <p:sldId id="3394" r:id="rId342"/>
    <p:sldId id="3395" r:id="rId343"/>
    <p:sldId id="3396" r:id="rId344"/>
    <p:sldId id="3397" r:id="rId345"/>
    <p:sldId id="3398" r:id="rId346"/>
    <p:sldId id="3399" r:id="rId347"/>
    <p:sldId id="3400" r:id="rId348"/>
    <p:sldId id="3401" r:id="rId349"/>
    <p:sldId id="3402" r:id="rId350"/>
    <p:sldId id="3403" r:id="rId351"/>
    <p:sldId id="3404" r:id="rId352"/>
    <p:sldId id="3405" r:id="rId353"/>
    <p:sldId id="3406" r:id="rId354"/>
    <p:sldId id="3407" r:id="rId355"/>
    <p:sldId id="3408" r:id="rId356"/>
    <p:sldId id="3409" r:id="rId357"/>
    <p:sldId id="3410" r:id="rId358"/>
    <p:sldId id="3411" r:id="rId359"/>
    <p:sldId id="3412" r:id="rId360"/>
    <p:sldId id="3413" r:id="rId361"/>
    <p:sldId id="3414" r:id="rId362"/>
    <p:sldId id="3415" r:id="rId363"/>
    <p:sldId id="3416" r:id="rId364"/>
    <p:sldId id="3417" r:id="rId365"/>
    <p:sldId id="3418" r:id="rId366"/>
    <p:sldId id="3419" r:id="rId367"/>
    <p:sldId id="3420" r:id="rId368"/>
    <p:sldId id="3421" r:id="rId369"/>
    <p:sldId id="3422" r:id="rId370"/>
    <p:sldId id="3423" r:id="rId371"/>
    <p:sldId id="3424" r:id="rId372"/>
    <p:sldId id="3425" r:id="rId373"/>
    <p:sldId id="3426" r:id="rId374"/>
    <p:sldId id="3427" r:id="rId375"/>
    <p:sldId id="3428" r:id="rId376"/>
    <p:sldId id="3429" r:id="rId377"/>
    <p:sldId id="3430" r:id="rId378"/>
    <p:sldId id="3431" r:id="rId379"/>
    <p:sldId id="3432" r:id="rId380"/>
    <p:sldId id="3433" r:id="rId381"/>
    <p:sldId id="3434" r:id="rId382"/>
    <p:sldId id="3435" r:id="rId383"/>
    <p:sldId id="3436" r:id="rId384"/>
    <p:sldId id="3437" r:id="rId385"/>
    <p:sldId id="3438" r:id="rId386"/>
    <p:sldId id="3439" r:id="rId387"/>
    <p:sldId id="3440" r:id="rId388"/>
    <p:sldId id="3441" r:id="rId389"/>
    <p:sldId id="3442" r:id="rId390"/>
    <p:sldId id="3443" r:id="rId391"/>
    <p:sldId id="3444" r:id="rId392"/>
    <p:sldId id="3445" r:id="rId393"/>
    <p:sldId id="3446" r:id="rId394"/>
    <p:sldId id="3447" r:id="rId395"/>
    <p:sldId id="3448" r:id="rId396"/>
    <p:sldId id="3449" r:id="rId397"/>
    <p:sldId id="3450" r:id="rId398"/>
    <p:sldId id="3451" r:id="rId399"/>
    <p:sldId id="3452" r:id="rId400"/>
    <p:sldId id="3453" r:id="rId401"/>
    <p:sldId id="3454" r:id="rId402"/>
    <p:sldId id="3455" r:id="rId403"/>
    <p:sldId id="3456" r:id="rId404"/>
    <p:sldId id="3457" r:id="rId405"/>
    <p:sldId id="3458" r:id="rId406"/>
    <p:sldId id="3459" r:id="rId407"/>
    <p:sldId id="3460" r:id="rId408"/>
    <p:sldId id="3461" r:id="rId409"/>
    <p:sldId id="3462" r:id="rId410"/>
    <p:sldId id="3463" r:id="rId411"/>
    <p:sldId id="3464" r:id="rId412"/>
    <p:sldId id="3465" r:id="rId413"/>
    <p:sldId id="3466" r:id="rId414"/>
    <p:sldId id="3467" r:id="rId415"/>
    <p:sldId id="3468" r:id="rId416"/>
    <p:sldId id="3469" r:id="rId417"/>
    <p:sldId id="3470" r:id="rId418"/>
    <p:sldId id="3471" r:id="rId419"/>
    <p:sldId id="3472" r:id="rId420"/>
    <p:sldId id="3473" r:id="rId421"/>
    <p:sldId id="3474" r:id="rId422"/>
    <p:sldId id="3475" r:id="rId423"/>
    <p:sldId id="3476" r:id="rId424"/>
    <p:sldId id="3477" r:id="rId425"/>
    <p:sldId id="3478" r:id="rId426"/>
    <p:sldId id="3479" r:id="rId427"/>
    <p:sldId id="3480" r:id="rId428"/>
    <p:sldId id="3481" r:id="rId429"/>
    <p:sldId id="3482" r:id="rId430"/>
    <p:sldId id="3483" r:id="rId431"/>
    <p:sldId id="3484" r:id="rId432"/>
    <p:sldId id="3485" r:id="rId433"/>
    <p:sldId id="3486" r:id="rId434"/>
    <p:sldId id="3487" r:id="rId435"/>
    <p:sldId id="3488" r:id="rId436"/>
    <p:sldId id="3489" r:id="rId437"/>
    <p:sldId id="3490" r:id="rId438"/>
    <p:sldId id="3491" r:id="rId439"/>
    <p:sldId id="3492" r:id="rId440"/>
    <p:sldId id="3493" r:id="rId441"/>
    <p:sldId id="3494" r:id="rId442"/>
    <p:sldId id="3495" r:id="rId443"/>
    <p:sldId id="3496" r:id="rId444"/>
    <p:sldId id="3497" r:id="rId445"/>
    <p:sldId id="3498" r:id="rId446"/>
    <p:sldId id="3499" r:id="rId447"/>
    <p:sldId id="3500" r:id="rId448"/>
    <p:sldId id="3501" r:id="rId449"/>
    <p:sldId id="3502" r:id="rId450"/>
    <p:sldId id="3503" r:id="rId451"/>
    <p:sldId id="3504" r:id="rId452"/>
    <p:sldId id="3505" r:id="rId453"/>
    <p:sldId id="3506" r:id="rId454"/>
    <p:sldId id="3507" r:id="rId455"/>
    <p:sldId id="3508" r:id="rId456"/>
    <p:sldId id="3509" r:id="rId457"/>
    <p:sldId id="3510" r:id="rId458"/>
    <p:sldId id="3511" r:id="rId459"/>
    <p:sldId id="3512" r:id="rId460"/>
    <p:sldId id="3513" r:id="rId461"/>
    <p:sldId id="3514" r:id="rId462"/>
    <p:sldId id="3515" r:id="rId463"/>
    <p:sldId id="3516" r:id="rId464"/>
    <p:sldId id="3517" r:id="rId465"/>
    <p:sldId id="3518" r:id="rId466"/>
    <p:sldId id="3519" r:id="rId467"/>
    <p:sldId id="3520" r:id="rId468"/>
    <p:sldId id="3521" r:id="rId469"/>
    <p:sldId id="3522" r:id="rId470"/>
    <p:sldId id="3523" r:id="rId471"/>
    <p:sldId id="3524" r:id="rId472"/>
    <p:sldId id="3525" r:id="rId473"/>
    <p:sldId id="3526" r:id="rId474"/>
    <p:sldId id="3527" r:id="rId475"/>
    <p:sldId id="3528" r:id="rId476"/>
    <p:sldId id="3529" r:id="rId477"/>
    <p:sldId id="3530" r:id="rId478"/>
    <p:sldId id="3531" r:id="rId479"/>
    <p:sldId id="3532" r:id="rId480"/>
    <p:sldId id="3533" r:id="rId481"/>
    <p:sldId id="3534" r:id="rId482"/>
    <p:sldId id="3535" r:id="rId483"/>
    <p:sldId id="3536" r:id="rId484"/>
    <p:sldId id="3537" r:id="rId485"/>
    <p:sldId id="3538" r:id="rId486"/>
    <p:sldId id="3539" r:id="rId487"/>
    <p:sldId id="3540" r:id="rId488"/>
    <p:sldId id="3541" r:id="rId489"/>
    <p:sldId id="3542" r:id="rId490"/>
    <p:sldId id="3543" r:id="rId491"/>
    <p:sldId id="3544" r:id="rId492"/>
    <p:sldId id="3545" r:id="rId493"/>
    <p:sldId id="3546" r:id="rId494"/>
    <p:sldId id="3547" r:id="rId495"/>
    <p:sldId id="3548" r:id="rId496"/>
    <p:sldId id="3549" r:id="rId497"/>
    <p:sldId id="3550" r:id="rId498"/>
    <p:sldId id="3551" r:id="rId499"/>
    <p:sldId id="3552" r:id="rId500"/>
    <p:sldId id="3553" r:id="rId501"/>
    <p:sldId id="3554" r:id="rId502"/>
    <p:sldId id="3555" r:id="rId503"/>
    <p:sldId id="3556" r:id="rId504"/>
    <p:sldId id="3557" r:id="rId505"/>
    <p:sldId id="3558" r:id="rId506"/>
    <p:sldId id="3559" r:id="rId507"/>
    <p:sldId id="3560" r:id="rId508"/>
    <p:sldId id="3561" r:id="rId509"/>
    <p:sldId id="3562" r:id="rId510"/>
    <p:sldId id="3563" r:id="rId511"/>
    <p:sldId id="3564" r:id="rId512"/>
    <p:sldId id="3565" r:id="rId513"/>
    <p:sldId id="3566" r:id="rId514"/>
    <p:sldId id="3567" r:id="rId515"/>
    <p:sldId id="3568" r:id="rId516"/>
    <p:sldId id="3569" r:id="rId517"/>
    <p:sldId id="3570" r:id="rId518"/>
    <p:sldId id="3571" r:id="rId519"/>
    <p:sldId id="3572" r:id="rId520"/>
    <p:sldId id="3573" r:id="rId521"/>
    <p:sldId id="3574" r:id="rId522"/>
    <p:sldId id="3575" r:id="rId523"/>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D6C17D-0C1A-5244-8561-E1999E418C2C}">
          <p14:sldIdLst>
            <p14:sldId id="3097"/>
          </p14:sldIdLst>
        </p14:section>
        <p14:section name="Chapter 01 Background and Terminology" id="{93334E61-1640-A647-A206-BB0B1EE50095}">
          <p14:sldIdLst>
            <p14:sldId id="2789"/>
            <p14:sldId id="3088"/>
            <p14:sldId id="3087"/>
            <p14:sldId id="3094"/>
            <p14:sldId id="3089"/>
            <p14:sldId id="3027"/>
            <p14:sldId id="3028"/>
            <p14:sldId id="3029"/>
            <p14:sldId id="3058"/>
            <p14:sldId id="3059"/>
            <p14:sldId id="3060"/>
            <p14:sldId id="3061"/>
            <p14:sldId id="3062"/>
            <p14:sldId id="3063"/>
            <p14:sldId id="3064"/>
            <p14:sldId id="3065"/>
            <p14:sldId id="3066"/>
            <p14:sldId id="3067"/>
            <p14:sldId id="3068"/>
            <p14:sldId id="3069"/>
            <p14:sldId id="3036"/>
            <p14:sldId id="3070"/>
            <p14:sldId id="3071"/>
            <p14:sldId id="3072"/>
            <p14:sldId id="3073"/>
            <p14:sldId id="3074"/>
            <p14:sldId id="3077"/>
            <p14:sldId id="3076"/>
            <p14:sldId id="3078"/>
            <p14:sldId id="3079"/>
            <p14:sldId id="3080"/>
            <p14:sldId id="3081"/>
            <p14:sldId id="3096"/>
            <p14:sldId id="3082"/>
            <p14:sldId id="3083"/>
            <p14:sldId id="3084"/>
            <p14:sldId id="3085"/>
            <p14:sldId id="3051"/>
            <p14:sldId id="3052"/>
            <p14:sldId id="3054"/>
            <p14:sldId id="3086"/>
            <p14:sldId id="3095"/>
            <p14:sldId id="3091"/>
          </p14:sldIdLst>
        </p14:section>
        <p14:section name="Chapter 02 Business Strategy in the Digital Age" id="{C7C92A95-57A9-1745-9EC1-0F5679EB8ABA}">
          <p14:sldIdLst>
            <p14:sldId id="3098"/>
            <p14:sldId id="3099"/>
            <p14:sldId id="3100"/>
            <p14:sldId id="3117"/>
            <p14:sldId id="3118"/>
            <p14:sldId id="3119"/>
            <p14:sldId id="3120"/>
            <p14:sldId id="3121"/>
            <p14:sldId id="3122"/>
            <p14:sldId id="3123"/>
            <p14:sldId id="3124"/>
            <p14:sldId id="3125"/>
            <p14:sldId id="3126"/>
            <p14:sldId id="3127"/>
            <p14:sldId id="3128"/>
            <p14:sldId id="3129"/>
            <p14:sldId id="3130"/>
            <p14:sldId id="3131"/>
            <p14:sldId id="3101"/>
            <p14:sldId id="3132"/>
            <p14:sldId id="3133"/>
            <p14:sldId id="3134"/>
            <p14:sldId id="3135"/>
            <p14:sldId id="3136"/>
            <p14:sldId id="3137"/>
            <p14:sldId id="3138"/>
            <p14:sldId id="3139"/>
            <p14:sldId id="3113"/>
            <p14:sldId id="3114"/>
            <p14:sldId id="3140"/>
            <p14:sldId id="3141"/>
            <p14:sldId id="3142"/>
            <p14:sldId id="3143"/>
            <p14:sldId id="3115"/>
            <p14:sldId id="3144"/>
            <p14:sldId id="3145"/>
            <p14:sldId id="3146"/>
            <p14:sldId id="3102"/>
            <p14:sldId id="3147"/>
            <p14:sldId id="3103"/>
            <p14:sldId id="3104"/>
            <p14:sldId id="3116"/>
            <p14:sldId id="3105"/>
            <p14:sldId id="3106"/>
            <p14:sldId id="3107"/>
            <p14:sldId id="3108"/>
            <p14:sldId id="3109"/>
            <p14:sldId id="3110"/>
            <p14:sldId id="3111"/>
            <p14:sldId id="3148"/>
            <p14:sldId id="3149"/>
            <p14:sldId id="3150"/>
            <p14:sldId id="3151"/>
            <p14:sldId id="3152"/>
            <p14:sldId id="3153"/>
            <p14:sldId id="3154"/>
            <p14:sldId id="3155"/>
          </p14:sldIdLst>
        </p14:section>
        <p14:section name="Chapter 03 DT in Context - Innovation and Sustainability" id="{5FA6D02D-EA8E-204C-92FE-4A2061F3FE4C}">
          <p14:sldIdLst>
            <p14:sldId id="3156"/>
            <p14:sldId id="3157"/>
            <p14:sldId id="3158"/>
            <p14:sldId id="3159"/>
            <p14:sldId id="3160"/>
            <p14:sldId id="3161"/>
            <p14:sldId id="3162"/>
            <p14:sldId id="3163"/>
            <p14:sldId id="3164"/>
            <p14:sldId id="3165"/>
            <p14:sldId id="3166"/>
            <p14:sldId id="3167"/>
            <p14:sldId id="3168"/>
            <p14:sldId id="3169"/>
            <p14:sldId id="3112"/>
            <p14:sldId id="3170"/>
            <p14:sldId id="3171"/>
            <p14:sldId id="3172"/>
            <p14:sldId id="3173"/>
            <p14:sldId id="3174"/>
            <p14:sldId id="3175"/>
            <p14:sldId id="3176"/>
            <p14:sldId id="3177"/>
            <p14:sldId id="3178"/>
            <p14:sldId id="3179"/>
            <p14:sldId id="3180"/>
            <p14:sldId id="3181"/>
            <p14:sldId id="3182"/>
            <p14:sldId id="3183"/>
            <p14:sldId id="3184"/>
            <p14:sldId id="3185"/>
            <p14:sldId id="3186"/>
            <p14:sldId id="3187"/>
            <p14:sldId id="3188"/>
            <p14:sldId id="3189"/>
            <p14:sldId id="3190"/>
            <p14:sldId id="3191"/>
            <p14:sldId id="3192"/>
          </p14:sldIdLst>
        </p14:section>
        <p14:section name="Chapter 04 SAF Customer Centricity" id="{BDED512E-1C91-2F47-A222-3492FC0FC7F5}">
          <p14:sldIdLst>
            <p14:sldId id="3193"/>
            <p14:sldId id="3194"/>
            <p14:sldId id="3195"/>
            <p14:sldId id="3196"/>
            <p14:sldId id="3197"/>
            <p14:sldId id="3198"/>
            <p14:sldId id="3199"/>
            <p14:sldId id="3200"/>
            <p14:sldId id="3201"/>
            <p14:sldId id="3202"/>
            <p14:sldId id="3203"/>
            <p14:sldId id="3204"/>
            <p14:sldId id="3205"/>
            <p14:sldId id="3206"/>
            <p14:sldId id="3207"/>
            <p14:sldId id="3208"/>
            <p14:sldId id="3209"/>
            <p14:sldId id="3210"/>
            <p14:sldId id="3211"/>
            <p14:sldId id="3212"/>
            <p14:sldId id="3213"/>
            <p14:sldId id="3214"/>
            <p14:sldId id="3215"/>
            <p14:sldId id="3216"/>
            <p14:sldId id="3217"/>
            <p14:sldId id="3218"/>
            <p14:sldId id="3219"/>
            <p14:sldId id="3220"/>
            <p14:sldId id="3221"/>
            <p14:sldId id="3222"/>
            <p14:sldId id="3223"/>
            <p14:sldId id="3224"/>
            <p14:sldId id="3225"/>
            <p14:sldId id="3226"/>
            <p14:sldId id="3227"/>
            <p14:sldId id="3228"/>
            <p14:sldId id="3229"/>
            <p14:sldId id="3230"/>
            <p14:sldId id="3231"/>
            <p14:sldId id="3232"/>
            <p14:sldId id="3233"/>
            <p14:sldId id="3234"/>
            <p14:sldId id="3235"/>
          </p14:sldIdLst>
        </p14:section>
        <p14:section name="Chapter 05 SAF New Digital Technologies" id="{C6DC5887-F493-9C4B-82AE-78AA8CCCD4DF}">
          <p14:sldIdLst>
            <p14:sldId id="3236"/>
            <p14:sldId id="3237"/>
            <p14:sldId id="3238"/>
            <p14:sldId id="3239"/>
            <p14:sldId id="3240"/>
            <p14:sldId id="3241"/>
            <p14:sldId id="3242"/>
            <p14:sldId id="3243"/>
            <p14:sldId id="3244"/>
            <p14:sldId id="3245"/>
            <p14:sldId id="3246"/>
            <p14:sldId id="3247"/>
            <p14:sldId id="3248"/>
            <p14:sldId id="3249"/>
            <p14:sldId id="3250"/>
            <p14:sldId id="3251"/>
            <p14:sldId id="3252"/>
            <p14:sldId id="3253"/>
            <p14:sldId id="3254"/>
            <p14:sldId id="3255"/>
            <p14:sldId id="3256"/>
            <p14:sldId id="3257"/>
            <p14:sldId id="3258"/>
            <p14:sldId id="3259"/>
            <p14:sldId id="3260"/>
            <p14:sldId id="3261"/>
            <p14:sldId id="3262"/>
            <p14:sldId id="3263"/>
            <p14:sldId id="3264"/>
            <p14:sldId id="3265"/>
            <p14:sldId id="3266"/>
            <p14:sldId id="3267"/>
            <p14:sldId id="3268"/>
            <p14:sldId id="3269"/>
            <p14:sldId id="3270"/>
            <p14:sldId id="3271"/>
            <p14:sldId id="3272"/>
            <p14:sldId id="3273"/>
            <p14:sldId id="3274"/>
            <p14:sldId id="3275"/>
            <p14:sldId id="3276"/>
            <p14:sldId id="3277"/>
            <p14:sldId id="3278"/>
            <p14:sldId id="3279"/>
            <p14:sldId id="3280"/>
            <p14:sldId id="3281"/>
            <p14:sldId id="3282"/>
          </p14:sldIdLst>
        </p14:section>
        <p14:section name="Chapter 06 SAF Data and the Cloud" id="{49B951BA-C18F-B94B-B951-5B8AC98D57F1}">
          <p14:sldIdLst>
            <p14:sldId id="3283"/>
            <p14:sldId id="3284"/>
            <p14:sldId id="3285"/>
            <p14:sldId id="3286"/>
            <p14:sldId id="3287"/>
            <p14:sldId id="3288"/>
            <p14:sldId id="3289"/>
            <p14:sldId id="3290"/>
            <p14:sldId id="3291"/>
            <p14:sldId id="3292"/>
            <p14:sldId id="3293"/>
            <p14:sldId id="3294"/>
            <p14:sldId id="3295"/>
            <p14:sldId id="3296"/>
            <p14:sldId id="3297"/>
            <p14:sldId id="3298"/>
            <p14:sldId id="3299"/>
            <p14:sldId id="3300"/>
            <p14:sldId id="3301"/>
            <p14:sldId id="3302"/>
            <p14:sldId id="3303"/>
            <p14:sldId id="3304"/>
            <p14:sldId id="3305"/>
            <p14:sldId id="3306"/>
            <p14:sldId id="3307"/>
            <p14:sldId id="3308"/>
            <p14:sldId id="3309"/>
            <p14:sldId id="3310"/>
            <p14:sldId id="3311"/>
            <p14:sldId id="3312"/>
            <p14:sldId id="3313"/>
            <p14:sldId id="3314"/>
            <p14:sldId id="3315"/>
            <p14:sldId id="3316"/>
            <p14:sldId id="3317"/>
            <p14:sldId id="3318"/>
            <p14:sldId id="3319"/>
            <p14:sldId id="3320"/>
            <p14:sldId id="3321"/>
            <p14:sldId id="3322"/>
            <p14:sldId id="3323"/>
          </p14:sldIdLst>
        </p14:section>
        <p14:section name="Chapter 07 SAF New Strategies and Business Models" id="{01A40526-2376-5943-9756-5DED59561D00}">
          <p14:sldIdLst>
            <p14:sldId id="3324"/>
            <p14:sldId id="3325"/>
            <p14:sldId id="3326"/>
            <p14:sldId id="3327"/>
            <p14:sldId id="3328"/>
            <p14:sldId id="3329"/>
            <p14:sldId id="3330"/>
            <p14:sldId id="3331"/>
            <p14:sldId id="3332"/>
            <p14:sldId id="3333"/>
            <p14:sldId id="3334"/>
            <p14:sldId id="3335"/>
            <p14:sldId id="3336"/>
            <p14:sldId id="3337"/>
            <p14:sldId id="3338"/>
            <p14:sldId id="3339"/>
            <p14:sldId id="3340"/>
            <p14:sldId id="3341"/>
            <p14:sldId id="3342"/>
            <p14:sldId id="3343"/>
            <p14:sldId id="3344"/>
            <p14:sldId id="3345"/>
            <p14:sldId id="3346"/>
            <p14:sldId id="3347"/>
            <p14:sldId id="3348"/>
            <p14:sldId id="3349"/>
            <p14:sldId id="3350"/>
            <p14:sldId id="3351"/>
            <p14:sldId id="3352"/>
            <p14:sldId id="3353"/>
            <p14:sldId id="3354"/>
            <p14:sldId id="3355"/>
            <p14:sldId id="3356"/>
            <p14:sldId id="3357"/>
            <p14:sldId id="3358"/>
            <p14:sldId id="3359"/>
            <p14:sldId id="3360"/>
            <p14:sldId id="3361"/>
            <p14:sldId id="3362"/>
          </p14:sldIdLst>
        </p14:section>
        <p14:section name="Chapter 08 SAF Operational Excellence - Process Mgmt" id="{1B0450A8-E102-B34A-AABC-6042A2C090CA}">
          <p14:sldIdLst>
            <p14:sldId id="3363"/>
            <p14:sldId id="3364"/>
            <p14:sldId id="3365"/>
            <p14:sldId id="3366"/>
            <p14:sldId id="3367"/>
            <p14:sldId id="3368"/>
            <p14:sldId id="3369"/>
            <p14:sldId id="3370"/>
            <p14:sldId id="3371"/>
            <p14:sldId id="3372"/>
            <p14:sldId id="3373"/>
            <p14:sldId id="3374"/>
            <p14:sldId id="3375"/>
            <p14:sldId id="3376"/>
            <p14:sldId id="3377"/>
            <p14:sldId id="3378"/>
            <p14:sldId id="3379"/>
            <p14:sldId id="3380"/>
            <p14:sldId id="3381"/>
            <p14:sldId id="3382"/>
            <p14:sldId id="3383"/>
            <p14:sldId id="3384"/>
            <p14:sldId id="3385"/>
            <p14:sldId id="3386"/>
            <p14:sldId id="3387"/>
            <p14:sldId id="3388"/>
            <p14:sldId id="3389"/>
            <p14:sldId id="3390"/>
            <p14:sldId id="3391"/>
            <p14:sldId id="3392"/>
            <p14:sldId id="3393"/>
            <p14:sldId id="3394"/>
            <p14:sldId id="3395"/>
            <p14:sldId id="3396"/>
            <p14:sldId id="3397"/>
            <p14:sldId id="3398"/>
            <p14:sldId id="3399"/>
            <p14:sldId id="3400"/>
            <p14:sldId id="3401"/>
            <p14:sldId id="3402"/>
            <p14:sldId id="3403"/>
            <p14:sldId id="3404"/>
            <p14:sldId id="3405"/>
            <p14:sldId id="3406"/>
          </p14:sldIdLst>
        </p14:section>
        <p14:section name="Chapter 09 SAF Leadership and Culture" id="{E343DD24-9546-B84B-8DE4-9987FD1A00BF}">
          <p14:sldIdLst>
            <p14:sldId id="3407"/>
            <p14:sldId id="3408"/>
            <p14:sldId id="3409"/>
            <p14:sldId id="3410"/>
            <p14:sldId id="3411"/>
            <p14:sldId id="3412"/>
            <p14:sldId id="3413"/>
            <p14:sldId id="3414"/>
            <p14:sldId id="3415"/>
            <p14:sldId id="3416"/>
            <p14:sldId id="3417"/>
            <p14:sldId id="3418"/>
            <p14:sldId id="3419"/>
            <p14:sldId id="3420"/>
            <p14:sldId id="3421"/>
            <p14:sldId id="3422"/>
            <p14:sldId id="3423"/>
            <p14:sldId id="3424"/>
            <p14:sldId id="3425"/>
            <p14:sldId id="3426"/>
            <p14:sldId id="3427"/>
            <p14:sldId id="3428"/>
            <p14:sldId id="3429"/>
            <p14:sldId id="3430"/>
            <p14:sldId id="3431"/>
            <p14:sldId id="3432"/>
            <p14:sldId id="3433"/>
            <p14:sldId id="3434"/>
            <p14:sldId id="3435"/>
            <p14:sldId id="3436"/>
            <p14:sldId id="3437"/>
            <p14:sldId id="3438"/>
            <p14:sldId id="3439"/>
            <p14:sldId id="3440"/>
            <p14:sldId id="3441"/>
            <p14:sldId id="3442"/>
            <p14:sldId id="3443"/>
            <p14:sldId id="3444"/>
          </p14:sldIdLst>
        </p14:section>
        <p14:section name="Chapter 10 SAF Digital Marketing" id="{60AA6DB6-D9CC-E84B-8344-8128434579F6}">
          <p14:sldIdLst>
            <p14:sldId id="3445"/>
            <p14:sldId id="3446"/>
            <p14:sldId id="3447"/>
            <p14:sldId id="3448"/>
            <p14:sldId id="3449"/>
            <p14:sldId id="3450"/>
            <p14:sldId id="3451"/>
            <p14:sldId id="3452"/>
            <p14:sldId id="3453"/>
            <p14:sldId id="3454"/>
            <p14:sldId id="3455"/>
            <p14:sldId id="3456"/>
            <p14:sldId id="3457"/>
            <p14:sldId id="3458"/>
            <p14:sldId id="3459"/>
            <p14:sldId id="3460"/>
            <p14:sldId id="3461"/>
            <p14:sldId id="3462"/>
            <p14:sldId id="3463"/>
            <p14:sldId id="3464"/>
            <p14:sldId id="3465"/>
            <p14:sldId id="3466"/>
            <p14:sldId id="3467"/>
            <p14:sldId id="3468"/>
            <p14:sldId id="3469"/>
            <p14:sldId id="3470"/>
            <p14:sldId id="3471"/>
            <p14:sldId id="3472"/>
            <p14:sldId id="3473"/>
            <p14:sldId id="3474"/>
            <p14:sldId id="3475"/>
            <p14:sldId id="3476"/>
            <p14:sldId id="3477"/>
            <p14:sldId id="3478"/>
            <p14:sldId id="3479"/>
            <p14:sldId id="3480"/>
            <p14:sldId id="3481"/>
            <p14:sldId id="3482"/>
            <p14:sldId id="3483"/>
            <p14:sldId id="3484"/>
            <p14:sldId id="3485"/>
            <p14:sldId id="3486"/>
          </p14:sldIdLst>
        </p14:section>
        <p14:section name="Chapter 11 Success Factors and Metrics of DT" id="{9D1A510E-3D6B-BE42-B2B2-4F5A5E5C012F}">
          <p14:sldIdLst>
            <p14:sldId id="3487"/>
            <p14:sldId id="3488"/>
            <p14:sldId id="3489"/>
            <p14:sldId id="3490"/>
            <p14:sldId id="3491"/>
            <p14:sldId id="3492"/>
            <p14:sldId id="3493"/>
            <p14:sldId id="3494"/>
            <p14:sldId id="3495"/>
            <p14:sldId id="3496"/>
            <p14:sldId id="3497"/>
            <p14:sldId id="3498"/>
            <p14:sldId id="3499"/>
            <p14:sldId id="3500"/>
            <p14:sldId id="3501"/>
            <p14:sldId id="3502"/>
            <p14:sldId id="3503"/>
            <p14:sldId id="3504"/>
            <p14:sldId id="3505"/>
            <p14:sldId id="3506"/>
            <p14:sldId id="3507"/>
            <p14:sldId id="3508"/>
            <p14:sldId id="3509"/>
            <p14:sldId id="3510"/>
            <p14:sldId id="3511"/>
            <p14:sldId id="3512"/>
            <p14:sldId id="3513"/>
            <p14:sldId id="3514"/>
            <p14:sldId id="3515"/>
            <p14:sldId id="3516"/>
            <p14:sldId id="3517"/>
            <p14:sldId id="3518"/>
            <p14:sldId id="3519"/>
            <p14:sldId id="3520"/>
            <p14:sldId id="3521"/>
            <p14:sldId id="3522"/>
            <p14:sldId id="3523"/>
            <p14:sldId id="3524"/>
            <p14:sldId id="3525"/>
            <p14:sldId id="3526"/>
            <p14:sldId id="3527"/>
            <p14:sldId id="3528"/>
            <p14:sldId id="3529"/>
            <p14:sldId id="3530"/>
            <p14:sldId id="3531"/>
            <p14:sldId id="3532"/>
            <p14:sldId id="3533"/>
          </p14:sldIdLst>
        </p14:section>
        <p14:section name="Chapter 12 Transformation in Practice - Digital Toolkit" id="{4F667FB4-3E84-904F-9977-01F79DD227D7}">
          <p14:sldIdLst>
            <p14:sldId id="3534"/>
            <p14:sldId id="3535"/>
            <p14:sldId id="3536"/>
            <p14:sldId id="3537"/>
            <p14:sldId id="3538"/>
            <p14:sldId id="3539"/>
            <p14:sldId id="3540"/>
            <p14:sldId id="3541"/>
            <p14:sldId id="3542"/>
            <p14:sldId id="3543"/>
            <p14:sldId id="3544"/>
            <p14:sldId id="3545"/>
            <p14:sldId id="3546"/>
            <p14:sldId id="3547"/>
            <p14:sldId id="3548"/>
            <p14:sldId id="3549"/>
            <p14:sldId id="3550"/>
            <p14:sldId id="3551"/>
            <p14:sldId id="3552"/>
            <p14:sldId id="3553"/>
            <p14:sldId id="3554"/>
            <p14:sldId id="3555"/>
            <p14:sldId id="3556"/>
            <p14:sldId id="3557"/>
            <p14:sldId id="3558"/>
            <p14:sldId id="3559"/>
            <p14:sldId id="3560"/>
            <p14:sldId id="3561"/>
            <p14:sldId id="3562"/>
            <p14:sldId id="3563"/>
            <p14:sldId id="3564"/>
            <p14:sldId id="3565"/>
            <p14:sldId id="3566"/>
            <p14:sldId id="3567"/>
            <p14:sldId id="3568"/>
            <p14:sldId id="3569"/>
            <p14:sldId id="3570"/>
            <p14:sldId id="3571"/>
            <p14:sldId id="3572"/>
            <p14:sldId id="3573"/>
            <p14:sldId id="3574"/>
            <p14:sldId id="35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4"/>
    <a:srgbClr val="B8B8B8"/>
    <a:srgbClr val="63AF5F"/>
    <a:srgbClr val="43C1EF"/>
    <a:srgbClr val="D7DFE4"/>
    <a:srgbClr val="BBBCBC"/>
    <a:srgbClr val="579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6"/>
    <p:restoredTop sz="96824"/>
  </p:normalViewPr>
  <p:slideViewPr>
    <p:cSldViewPr snapToGrid="0">
      <p:cViewPr>
        <p:scale>
          <a:sx n="120" d="100"/>
          <a:sy n="120" d="100"/>
        </p:scale>
        <p:origin x="1864" y="984"/>
      </p:cViewPr>
      <p:guideLst/>
    </p:cSldViewPr>
  </p:slideViewPr>
  <p:outlineViewPr>
    <p:cViewPr>
      <p:scale>
        <a:sx n="33" d="100"/>
        <a:sy n="33" d="100"/>
      </p:scale>
      <p:origin x="0" y="-8"/>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customXml" Target="../customXml/item2.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notesMaster" Target="notesMasters/notesMaster1.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presProps" Target="presProps.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theme" Target="theme/theme1.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customXml" Target="../customXml/item1.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customXml" Target="../customXml/item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handoutMaster" Target="handoutMasters/handoutMaster1.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viewProps" Target="viewProps.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tableStyles" Target="tableStyles.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72" Type="http://schemas.openxmlformats.org/officeDocument/2006/relationships/slide" Target="slides/slide71.xml"/><Relationship Id="rId375" Type="http://schemas.openxmlformats.org/officeDocument/2006/relationships/slide" Target="slides/slide37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226" Type="http://schemas.openxmlformats.org/officeDocument/2006/relationships/slide" Target="slides/slide225.xml"/><Relationship Id="rId433" Type="http://schemas.openxmlformats.org/officeDocument/2006/relationships/slide" Target="slides/slide432.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F319BF-E586-4991-B680-E657480F9BAE}"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de-CH"/>
        </a:p>
      </dgm:t>
    </dgm:pt>
    <dgm:pt modelId="{A2141142-0689-42BC-914B-ADE6C395BABD}">
      <dgm:prSet phldrT="[Text]" custT="1"/>
      <dgm:spPr>
        <a:solidFill>
          <a:srgbClr val="004474"/>
        </a:solidFill>
      </dgm:spPr>
      <dgm:t>
        <a:bodyPr/>
        <a:lstStyle/>
        <a:p>
          <a:r>
            <a:rPr lang="en-GB" sz="1800" noProof="0" dirty="0">
              <a:latin typeface="+mj-lt"/>
            </a:rPr>
            <a:t>Problem/ solution: Digitization</a:t>
          </a:r>
        </a:p>
      </dgm:t>
    </dgm:pt>
    <dgm:pt modelId="{997723A8-31C4-4CD3-96CB-C17C23922E80}" type="parTrans" cxnId="{109FDB01-DF16-445B-B3B4-A6C0C02CCBDC}">
      <dgm:prSet/>
      <dgm:spPr/>
      <dgm:t>
        <a:bodyPr/>
        <a:lstStyle/>
        <a:p>
          <a:endParaRPr lang="en-GB" noProof="0" dirty="0"/>
        </a:p>
      </dgm:t>
    </dgm:pt>
    <dgm:pt modelId="{B1C006DD-B5AD-4327-8C4C-E66029C51C30}" type="sibTrans" cxnId="{109FDB01-DF16-445B-B3B4-A6C0C02CCBDC}">
      <dgm:prSet/>
      <dgm:spPr/>
      <dgm:t>
        <a:bodyPr/>
        <a:lstStyle/>
        <a:p>
          <a:endParaRPr lang="en-GB" noProof="0" dirty="0"/>
        </a:p>
      </dgm:t>
    </dgm:pt>
    <dgm:pt modelId="{8B835178-68F8-4D8A-8B85-36B8E1EF4041}">
      <dgm:prSet phldrT="[Text]" custT="1"/>
      <dgm:spPr>
        <a:solidFill>
          <a:srgbClr val="004474"/>
        </a:solidFill>
      </dgm:spPr>
      <dgm:t>
        <a:bodyPr/>
        <a:lstStyle/>
        <a:p>
          <a:r>
            <a:rPr lang="en-GB" sz="1800" noProof="0" dirty="0">
              <a:latin typeface="+mj-lt"/>
            </a:rPr>
            <a:t>Solution for sustainability:</a:t>
          </a:r>
        </a:p>
        <a:p>
          <a:r>
            <a:rPr lang="en-GB" sz="1800" noProof="0" dirty="0">
              <a:latin typeface="+mj-lt"/>
            </a:rPr>
            <a:t>Reduced paper in office</a:t>
          </a:r>
        </a:p>
      </dgm:t>
    </dgm:pt>
    <dgm:pt modelId="{1FE21C6F-D8AE-4A71-9E0F-CE43FD6EBD7F}" type="parTrans" cxnId="{64789037-D85A-4F8A-BAC2-5DF8FF65ADCA}">
      <dgm:prSet/>
      <dgm:spPr/>
      <dgm:t>
        <a:bodyPr/>
        <a:lstStyle/>
        <a:p>
          <a:endParaRPr lang="en-GB" noProof="0" dirty="0"/>
        </a:p>
      </dgm:t>
    </dgm:pt>
    <dgm:pt modelId="{04C2BA2E-447C-409B-A332-20061FB64A67}" type="sibTrans" cxnId="{64789037-D85A-4F8A-BAC2-5DF8FF65ADCA}">
      <dgm:prSet/>
      <dgm:spPr/>
      <dgm:t>
        <a:bodyPr/>
        <a:lstStyle/>
        <a:p>
          <a:endParaRPr lang="en-GB" noProof="0" dirty="0"/>
        </a:p>
      </dgm:t>
    </dgm:pt>
    <dgm:pt modelId="{92E186C5-5A39-42E5-A355-A5E226DC7F49}">
      <dgm:prSet phldrT="[Text]" custT="1"/>
      <dgm:spPr>
        <a:solidFill>
          <a:srgbClr val="004474"/>
        </a:solidFill>
      </dgm:spPr>
      <dgm:t>
        <a:bodyPr/>
        <a:lstStyle/>
        <a:p>
          <a:r>
            <a:rPr lang="en-GB" sz="1800" noProof="0" dirty="0">
              <a:latin typeface="+mj-lt"/>
            </a:rPr>
            <a:t>Unintended consequence:</a:t>
          </a:r>
        </a:p>
        <a:p>
          <a:r>
            <a:rPr lang="en-GB" sz="1800" noProof="0" dirty="0">
              <a:latin typeface="+mj-lt"/>
            </a:rPr>
            <a:t>Higher use of ICT equipment</a:t>
          </a:r>
        </a:p>
      </dgm:t>
    </dgm:pt>
    <dgm:pt modelId="{C17B2D06-120F-4F9A-A7A5-F54797FA5577}" type="parTrans" cxnId="{88910CD2-AA7E-4CE3-A9AD-5D3E050E09E2}">
      <dgm:prSet/>
      <dgm:spPr/>
      <dgm:t>
        <a:bodyPr/>
        <a:lstStyle/>
        <a:p>
          <a:endParaRPr lang="en-GB" noProof="0" dirty="0"/>
        </a:p>
      </dgm:t>
    </dgm:pt>
    <dgm:pt modelId="{6CF8C993-D7AC-49E1-A14C-74BFE5A6A965}" type="sibTrans" cxnId="{88910CD2-AA7E-4CE3-A9AD-5D3E050E09E2}">
      <dgm:prSet/>
      <dgm:spPr/>
      <dgm:t>
        <a:bodyPr/>
        <a:lstStyle/>
        <a:p>
          <a:endParaRPr lang="en-GB" noProof="0" dirty="0"/>
        </a:p>
      </dgm:t>
    </dgm:pt>
    <dgm:pt modelId="{4AEFD6B5-B717-428C-8AE6-95F8A39B0B1C}">
      <dgm:prSet phldrT="[Text]" custT="1"/>
      <dgm:spPr>
        <a:solidFill>
          <a:srgbClr val="004474"/>
        </a:solidFill>
      </dgm:spPr>
      <dgm:t>
        <a:bodyPr/>
        <a:lstStyle/>
        <a:p>
          <a:r>
            <a:rPr lang="en-GB" sz="1800" noProof="0" dirty="0">
              <a:latin typeface="+mj-lt"/>
            </a:rPr>
            <a:t>New problem:</a:t>
          </a:r>
        </a:p>
        <a:p>
          <a:r>
            <a:rPr lang="en-GB" sz="1800" noProof="0" dirty="0">
              <a:latin typeface="+mj-lt"/>
            </a:rPr>
            <a:t>Greater e-waste</a:t>
          </a:r>
        </a:p>
      </dgm:t>
    </dgm:pt>
    <dgm:pt modelId="{45394F70-021A-4D25-9053-09AE6409E367}" type="parTrans" cxnId="{9924FE1E-FC39-4B72-B5F2-31F5D6758878}">
      <dgm:prSet/>
      <dgm:spPr/>
      <dgm:t>
        <a:bodyPr/>
        <a:lstStyle/>
        <a:p>
          <a:endParaRPr lang="en-GB" noProof="0" dirty="0"/>
        </a:p>
      </dgm:t>
    </dgm:pt>
    <dgm:pt modelId="{925A5F7E-44BC-47A7-8AC4-2F0CBB94B06E}" type="sibTrans" cxnId="{9924FE1E-FC39-4B72-B5F2-31F5D6758878}">
      <dgm:prSet/>
      <dgm:spPr/>
      <dgm:t>
        <a:bodyPr/>
        <a:lstStyle/>
        <a:p>
          <a:endParaRPr lang="en-GB" noProof="0" dirty="0"/>
        </a:p>
      </dgm:t>
    </dgm:pt>
    <dgm:pt modelId="{166E4BC7-468B-424D-A85D-2A1CF53537F1}" type="pres">
      <dgm:prSet presAssocID="{22F319BF-E586-4991-B680-E657480F9BAE}" presName="cycle" presStyleCnt="0">
        <dgm:presLayoutVars>
          <dgm:dir/>
          <dgm:resizeHandles val="exact"/>
        </dgm:presLayoutVars>
      </dgm:prSet>
      <dgm:spPr/>
    </dgm:pt>
    <dgm:pt modelId="{183B60D8-A1B1-4851-912F-2BAF961C7E69}" type="pres">
      <dgm:prSet presAssocID="{A2141142-0689-42BC-914B-ADE6C395BABD}" presName="node" presStyleLbl="node1" presStyleIdx="0" presStyleCnt="4" custScaleX="119669" custScaleY="118660">
        <dgm:presLayoutVars>
          <dgm:bulletEnabled val="1"/>
        </dgm:presLayoutVars>
      </dgm:prSet>
      <dgm:spPr/>
    </dgm:pt>
    <dgm:pt modelId="{D21979F8-5FB7-478A-8B78-7793F9AA5ECD}" type="pres">
      <dgm:prSet presAssocID="{A2141142-0689-42BC-914B-ADE6C395BABD}" presName="spNode" presStyleCnt="0"/>
      <dgm:spPr/>
    </dgm:pt>
    <dgm:pt modelId="{B902265E-E84F-48FB-A6D3-6699D0AC2F6E}" type="pres">
      <dgm:prSet presAssocID="{B1C006DD-B5AD-4327-8C4C-E66029C51C30}" presName="sibTrans" presStyleLbl="sibTrans1D1" presStyleIdx="0" presStyleCnt="4"/>
      <dgm:spPr/>
    </dgm:pt>
    <dgm:pt modelId="{FF0E9B45-5F4F-478D-B6F2-E2C29A65DA48}" type="pres">
      <dgm:prSet presAssocID="{8B835178-68F8-4D8A-8B85-36B8E1EF4041}" presName="node" presStyleLbl="node1" presStyleIdx="1" presStyleCnt="4" custScaleX="119669" custScaleY="118660">
        <dgm:presLayoutVars>
          <dgm:bulletEnabled val="1"/>
        </dgm:presLayoutVars>
      </dgm:prSet>
      <dgm:spPr/>
    </dgm:pt>
    <dgm:pt modelId="{EBA2B617-8E5F-4F17-827B-3563F3BC5203}" type="pres">
      <dgm:prSet presAssocID="{8B835178-68F8-4D8A-8B85-36B8E1EF4041}" presName="spNode" presStyleCnt="0"/>
      <dgm:spPr/>
    </dgm:pt>
    <dgm:pt modelId="{773E7F9F-EB37-4B4F-85BA-925294979174}" type="pres">
      <dgm:prSet presAssocID="{04C2BA2E-447C-409B-A332-20061FB64A67}" presName="sibTrans" presStyleLbl="sibTrans1D1" presStyleIdx="1" presStyleCnt="4"/>
      <dgm:spPr/>
    </dgm:pt>
    <dgm:pt modelId="{07B26941-F4F6-488F-A1D0-226883C8E781}" type="pres">
      <dgm:prSet presAssocID="{92E186C5-5A39-42E5-A355-A5E226DC7F49}" presName="node" presStyleLbl="node1" presStyleIdx="2" presStyleCnt="4" custScaleX="119669" custScaleY="118660">
        <dgm:presLayoutVars>
          <dgm:bulletEnabled val="1"/>
        </dgm:presLayoutVars>
      </dgm:prSet>
      <dgm:spPr/>
    </dgm:pt>
    <dgm:pt modelId="{3CD50283-E3FE-4F02-B494-FE22F663B74C}" type="pres">
      <dgm:prSet presAssocID="{92E186C5-5A39-42E5-A355-A5E226DC7F49}" presName="spNode" presStyleCnt="0"/>
      <dgm:spPr/>
    </dgm:pt>
    <dgm:pt modelId="{30239329-B36A-4186-B0C0-F2D722E12ACD}" type="pres">
      <dgm:prSet presAssocID="{6CF8C993-D7AC-49E1-A14C-74BFE5A6A965}" presName="sibTrans" presStyleLbl="sibTrans1D1" presStyleIdx="2" presStyleCnt="4"/>
      <dgm:spPr/>
    </dgm:pt>
    <dgm:pt modelId="{00BB3B69-E5F0-4053-8E6B-8237832DA0BC}" type="pres">
      <dgm:prSet presAssocID="{4AEFD6B5-B717-428C-8AE6-95F8A39B0B1C}" presName="node" presStyleLbl="node1" presStyleIdx="3" presStyleCnt="4" custScaleX="119669" custScaleY="118660">
        <dgm:presLayoutVars>
          <dgm:bulletEnabled val="1"/>
        </dgm:presLayoutVars>
      </dgm:prSet>
      <dgm:spPr/>
    </dgm:pt>
    <dgm:pt modelId="{C9A134A7-F062-4EE3-B1EE-132F15BF2DE9}" type="pres">
      <dgm:prSet presAssocID="{4AEFD6B5-B717-428C-8AE6-95F8A39B0B1C}" presName="spNode" presStyleCnt="0"/>
      <dgm:spPr/>
    </dgm:pt>
    <dgm:pt modelId="{70BD0B59-3898-4877-994F-9475EEBBBA59}" type="pres">
      <dgm:prSet presAssocID="{925A5F7E-44BC-47A7-8AC4-2F0CBB94B06E}" presName="sibTrans" presStyleLbl="sibTrans1D1" presStyleIdx="3" presStyleCnt="4"/>
      <dgm:spPr/>
    </dgm:pt>
  </dgm:ptLst>
  <dgm:cxnLst>
    <dgm:cxn modelId="{109FDB01-DF16-445B-B3B4-A6C0C02CCBDC}" srcId="{22F319BF-E586-4991-B680-E657480F9BAE}" destId="{A2141142-0689-42BC-914B-ADE6C395BABD}" srcOrd="0" destOrd="0" parTransId="{997723A8-31C4-4CD3-96CB-C17C23922E80}" sibTransId="{B1C006DD-B5AD-4327-8C4C-E66029C51C30}"/>
    <dgm:cxn modelId="{E022DB10-1E38-4472-AF25-35F1CB621D9C}" type="presOf" srcId="{A2141142-0689-42BC-914B-ADE6C395BABD}" destId="{183B60D8-A1B1-4851-912F-2BAF961C7E69}" srcOrd="0" destOrd="0" presId="urn:microsoft.com/office/officeart/2005/8/layout/cycle5"/>
    <dgm:cxn modelId="{CC12751B-A9C5-4895-B61F-9B012AB3004C}" type="presOf" srcId="{8B835178-68F8-4D8A-8B85-36B8E1EF4041}" destId="{FF0E9B45-5F4F-478D-B6F2-E2C29A65DA48}" srcOrd="0" destOrd="0" presId="urn:microsoft.com/office/officeart/2005/8/layout/cycle5"/>
    <dgm:cxn modelId="{9924FE1E-FC39-4B72-B5F2-31F5D6758878}" srcId="{22F319BF-E586-4991-B680-E657480F9BAE}" destId="{4AEFD6B5-B717-428C-8AE6-95F8A39B0B1C}" srcOrd="3" destOrd="0" parTransId="{45394F70-021A-4D25-9053-09AE6409E367}" sibTransId="{925A5F7E-44BC-47A7-8AC4-2F0CBB94B06E}"/>
    <dgm:cxn modelId="{AC872223-83B4-460E-83BA-4B07E626C2C6}" type="presOf" srcId="{22F319BF-E586-4991-B680-E657480F9BAE}" destId="{166E4BC7-468B-424D-A85D-2A1CF53537F1}" srcOrd="0" destOrd="0" presId="urn:microsoft.com/office/officeart/2005/8/layout/cycle5"/>
    <dgm:cxn modelId="{64789037-D85A-4F8A-BAC2-5DF8FF65ADCA}" srcId="{22F319BF-E586-4991-B680-E657480F9BAE}" destId="{8B835178-68F8-4D8A-8B85-36B8E1EF4041}" srcOrd="1" destOrd="0" parTransId="{1FE21C6F-D8AE-4A71-9E0F-CE43FD6EBD7F}" sibTransId="{04C2BA2E-447C-409B-A332-20061FB64A67}"/>
    <dgm:cxn modelId="{D9F23F5E-12B2-4A3F-9A28-2DA632D2F9CD}" type="presOf" srcId="{6CF8C993-D7AC-49E1-A14C-74BFE5A6A965}" destId="{30239329-B36A-4186-B0C0-F2D722E12ACD}" srcOrd="0" destOrd="0" presId="urn:microsoft.com/office/officeart/2005/8/layout/cycle5"/>
    <dgm:cxn modelId="{70E1F184-FF50-4E6E-93AD-C15E8AA4BE1F}" type="presOf" srcId="{B1C006DD-B5AD-4327-8C4C-E66029C51C30}" destId="{B902265E-E84F-48FB-A6D3-6699D0AC2F6E}" srcOrd="0" destOrd="0" presId="urn:microsoft.com/office/officeart/2005/8/layout/cycle5"/>
    <dgm:cxn modelId="{AB3DDB8C-6E29-46C7-A6AC-41CC9F5B3BA2}" type="presOf" srcId="{925A5F7E-44BC-47A7-8AC4-2F0CBB94B06E}" destId="{70BD0B59-3898-4877-994F-9475EEBBBA59}" srcOrd="0" destOrd="0" presId="urn:microsoft.com/office/officeart/2005/8/layout/cycle5"/>
    <dgm:cxn modelId="{3057BDB5-535D-41BE-A7FC-83FE2D1A6620}" type="presOf" srcId="{92E186C5-5A39-42E5-A355-A5E226DC7F49}" destId="{07B26941-F4F6-488F-A1D0-226883C8E781}" srcOrd="0" destOrd="0" presId="urn:microsoft.com/office/officeart/2005/8/layout/cycle5"/>
    <dgm:cxn modelId="{D6F99FC8-375E-4E65-95A7-4E9BA6059C39}" type="presOf" srcId="{04C2BA2E-447C-409B-A332-20061FB64A67}" destId="{773E7F9F-EB37-4B4F-85BA-925294979174}" srcOrd="0" destOrd="0" presId="urn:microsoft.com/office/officeart/2005/8/layout/cycle5"/>
    <dgm:cxn modelId="{88910CD2-AA7E-4CE3-A9AD-5D3E050E09E2}" srcId="{22F319BF-E586-4991-B680-E657480F9BAE}" destId="{92E186C5-5A39-42E5-A355-A5E226DC7F49}" srcOrd="2" destOrd="0" parTransId="{C17B2D06-120F-4F9A-A7A5-F54797FA5577}" sibTransId="{6CF8C993-D7AC-49E1-A14C-74BFE5A6A965}"/>
    <dgm:cxn modelId="{31A292F7-0645-4FAE-99FC-3E18AB581E01}" type="presOf" srcId="{4AEFD6B5-B717-428C-8AE6-95F8A39B0B1C}" destId="{00BB3B69-E5F0-4053-8E6B-8237832DA0BC}" srcOrd="0" destOrd="0" presId="urn:microsoft.com/office/officeart/2005/8/layout/cycle5"/>
    <dgm:cxn modelId="{2B9E4EFC-B6A9-41F3-9A36-DF1A0E4F0369}" type="presParOf" srcId="{166E4BC7-468B-424D-A85D-2A1CF53537F1}" destId="{183B60D8-A1B1-4851-912F-2BAF961C7E69}" srcOrd="0" destOrd="0" presId="urn:microsoft.com/office/officeart/2005/8/layout/cycle5"/>
    <dgm:cxn modelId="{9886B8F9-961D-4DF9-864D-D088A9CBAB8B}" type="presParOf" srcId="{166E4BC7-468B-424D-A85D-2A1CF53537F1}" destId="{D21979F8-5FB7-478A-8B78-7793F9AA5ECD}" srcOrd="1" destOrd="0" presId="urn:microsoft.com/office/officeart/2005/8/layout/cycle5"/>
    <dgm:cxn modelId="{F374330E-CDB4-4881-9145-57CAD8CAA0E5}" type="presParOf" srcId="{166E4BC7-468B-424D-A85D-2A1CF53537F1}" destId="{B902265E-E84F-48FB-A6D3-6699D0AC2F6E}" srcOrd="2" destOrd="0" presId="urn:microsoft.com/office/officeart/2005/8/layout/cycle5"/>
    <dgm:cxn modelId="{CF31D394-34B2-41C1-ACC0-BCAD1267C3D7}" type="presParOf" srcId="{166E4BC7-468B-424D-A85D-2A1CF53537F1}" destId="{FF0E9B45-5F4F-478D-B6F2-E2C29A65DA48}" srcOrd="3" destOrd="0" presId="urn:microsoft.com/office/officeart/2005/8/layout/cycle5"/>
    <dgm:cxn modelId="{EE008A88-162A-4203-BC83-98D87FFA760D}" type="presParOf" srcId="{166E4BC7-468B-424D-A85D-2A1CF53537F1}" destId="{EBA2B617-8E5F-4F17-827B-3563F3BC5203}" srcOrd="4" destOrd="0" presId="urn:microsoft.com/office/officeart/2005/8/layout/cycle5"/>
    <dgm:cxn modelId="{99CD4B8B-D618-41F1-AE8C-F727AF7B7E34}" type="presParOf" srcId="{166E4BC7-468B-424D-A85D-2A1CF53537F1}" destId="{773E7F9F-EB37-4B4F-85BA-925294979174}" srcOrd="5" destOrd="0" presId="urn:microsoft.com/office/officeart/2005/8/layout/cycle5"/>
    <dgm:cxn modelId="{B30A14C2-848D-4196-AEE6-2092130326EA}" type="presParOf" srcId="{166E4BC7-468B-424D-A85D-2A1CF53537F1}" destId="{07B26941-F4F6-488F-A1D0-226883C8E781}" srcOrd="6" destOrd="0" presId="urn:microsoft.com/office/officeart/2005/8/layout/cycle5"/>
    <dgm:cxn modelId="{2782E21A-EA46-452E-A11B-6606A8BA0CE7}" type="presParOf" srcId="{166E4BC7-468B-424D-A85D-2A1CF53537F1}" destId="{3CD50283-E3FE-4F02-B494-FE22F663B74C}" srcOrd="7" destOrd="0" presId="urn:microsoft.com/office/officeart/2005/8/layout/cycle5"/>
    <dgm:cxn modelId="{5ECF4948-0A81-4D3C-8183-64C9C0C0C558}" type="presParOf" srcId="{166E4BC7-468B-424D-A85D-2A1CF53537F1}" destId="{30239329-B36A-4186-B0C0-F2D722E12ACD}" srcOrd="8" destOrd="0" presId="urn:microsoft.com/office/officeart/2005/8/layout/cycle5"/>
    <dgm:cxn modelId="{8A4F0B10-1505-4156-9974-311613436B9D}" type="presParOf" srcId="{166E4BC7-468B-424D-A85D-2A1CF53537F1}" destId="{00BB3B69-E5F0-4053-8E6B-8237832DA0BC}" srcOrd="9" destOrd="0" presId="urn:microsoft.com/office/officeart/2005/8/layout/cycle5"/>
    <dgm:cxn modelId="{552CDAC8-4570-4BBA-9F78-6F28CAEF1208}" type="presParOf" srcId="{166E4BC7-468B-424D-A85D-2A1CF53537F1}" destId="{C9A134A7-F062-4EE3-B1EE-132F15BF2DE9}" srcOrd="10" destOrd="0" presId="urn:microsoft.com/office/officeart/2005/8/layout/cycle5"/>
    <dgm:cxn modelId="{AA852300-DF2F-4663-AE2B-7DCEA6CA3612}" type="presParOf" srcId="{166E4BC7-468B-424D-A85D-2A1CF53537F1}" destId="{70BD0B59-3898-4877-994F-9475EEBBBA59}" srcOrd="11" destOrd="0" presId="urn:microsoft.com/office/officeart/2005/8/layout/cycle5"/>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DFCBBA2-AB6C-4175-A99F-2C69DE2DC409}" type="doc">
      <dgm:prSet loTypeId="urn:microsoft.com/office/officeart/2005/8/layout/process1" loCatId="process" qsTypeId="urn:microsoft.com/office/officeart/2005/8/quickstyle/simple1" qsCatId="simple" csTypeId="urn:microsoft.com/office/officeart/2005/8/colors/accent1_2" csCatId="accent1" phldr="1"/>
      <dgm:spPr/>
    </dgm:pt>
    <dgm:pt modelId="{EDFF46E9-59C6-4491-9565-C2A6A3A9D8F5}">
      <dgm:prSet phldrT="[Text]"/>
      <dgm:spPr>
        <a:solidFill>
          <a:srgbClr val="004474"/>
        </a:solidFill>
      </dgm:spPr>
      <dgm:t>
        <a:bodyPr anchor="t"/>
        <a:lstStyle/>
        <a:p>
          <a:pPr algn="ctr"/>
          <a:r>
            <a:rPr lang="en-GB" b="1" noProof="0" dirty="0">
              <a:latin typeface="+mj-lt"/>
            </a:rPr>
            <a:t>Awareness</a:t>
          </a:r>
          <a:r>
            <a:rPr lang="en-GB" noProof="0" dirty="0">
              <a:latin typeface="+mj-lt"/>
            </a:rPr>
            <a:t> </a:t>
          </a:r>
        </a:p>
        <a:p>
          <a:pPr algn="ctr"/>
          <a:r>
            <a:rPr lang="en-GB" noProof="0" dirty="0">
              <a:latin typeface="+mj-lt"/>
            </a:rPr>
            <a:t>of a need or want</a:t>
          </a:r>
        </a:p>
      </dgm:t>
    </dgm:pt>
    <dgm:pt modelId="{3C921590-34B9-4BFE-96F9-703EE6896A7F}" type="parTrans" cxnId="{019FD6A7-617B-4EBA-BA71-D1224898FCF7}">
      <dgm:prSet/>
      <dgm:spPr/>
      <dgm:t>
        <a:bodyPr/>
        <a:lstStyle/>
        <a:p>
          <a:endParaRPr lang="en-GB" noProof="0" dirty="0">
            <a:latin typeface="+mj-lt"/>
          </a:endParaRPr>
        </a:p>
      </dgm:t>
    </dgm:pt>
    <dgm:pt modelId="{FB45F302-F709-46AD-972D-A610C1D21E9C}" type="sibTrans" cxnId="{019FD6A7-617B-4EBA-BA71-D1224898FCF7}">
      <dgm:prSet/>
      <dgm:spPr/>
      <dgm:t>
        <a:bodyPr/>
        <a:lstStyle/>
        <a:p>
          <a:endParaRPr lang="en-GB" noProof="0" dirty="0">
            <a:latin typeface="+mj-lt"/>
          </a:endParaRPr>
        </a:p>
      </dgm:t>
    </dgm:pt>
    <dgm:pt modelId="{46AA92F8-38CB-4332-8BE6-4DDE1074E038}">
      <dgm:prSet phldrT="[Text]"/>
      <dgm:spPr>
        <a:solidFill>
          <a:srgbClr val="004474"/>
        </a:solidFill>
      </dgm:spPr>
      <dgm:t>
        <a:bodyPr anchor="t"/>
        <a:lstStyle/>
        <a:p>
          <a:pPr algn="ctr"/>
          <a:r>
            <a:rPr lang="en-GB" b="1" noProof="0" dirty="0">
              <a:latin typeface="+mj-lt"/>
            </a:rPr>
            <a:t>Consideration</a:t>
          </a:r>
          <a:r>
            <a:rPr lang="en-GB" noProof="0" dirty="0">
              <a:latin typeface="+mj-lt"/>
            </a:rPr>
            <a:t> </a:t>
          </a:r>
        </a:p>
        <a:p>
          <a:pPr algn="ctr"/>
          <a:r>
            <a:rPr lang="en-GB" noProof="0" dirty="0">
              <a:latin typeface="+mj-lt"/>
            </a:rPr>
            <a:t>of products or services that could address the need or want</a:t>
          </a:r>
        </a:p>
      </dgm:t>
    </dgm:pt>
    <dgm:pt modelId="{9FF17FBF-2C58-4463-9171-171F939045DA}" type="parTrans" cxnId="{B4B706DA-A7D2-41B5-B385-CB4F8C5D07AF}">
      <dgm:prSet/>
      <dgm:spPr/>
      <dgm:t>
        <a:bodyPr/>
        <a:lstStyle/>
        <a:p>
          <a:endParaRPr lang="en-GB" noProof="0" dirty="0">
            <a:latin typeface="+mj-lt"/>
          </a:endParaRPr>
        </a:p>
      </dgm:t>
    </dgm:pt>
    <dgm:pt modelId="{5355097E-843B-4DB3-BE5B-45C3C0E5422B}" type="sibTrans" cxnId="{B4B706DA-A7D2-41B5-B385-CB4F8C5D07AF}">
      <dgm:prSet/>
      <dgm:spPr/>
      <dgm:t>
        <a:bodyPr/>
        <a:lstStyle/>
        <a:p>
          <a:endParaRPr lang="en-GB" noProof="0" dirty="0">
            <a:latin typeface="+mj-lt"/>
          </a:endParaRPr>
        </a:p>
      </dgm:t>
    </dgm:pt>
    <dgm:pt modelId="{15E53663-6A6D-48FF-AB9B-39B173C1DFA3}">
      <dgm:prSet phldrT="[Text]"/>
      <dgm:spPr>
        <a:solidFill>
          <a:srgbClr val="004474"/>
        </a:solidFill>
      </dgm:spPr>
      <dgm:t>
        <a:bodyPr anchor="t"/>
        <a:lstStyle/>
        <a:p>
          <a:pPr algn="ctr"/>
          <a:r>
            <a:rPr lang="en-GB" b="1" noProof="0" dirty="0">
              <a:latin typeface="+mj-lt"/>
            </a:rPr>
            <a:t>Considering alternatives </a:t>
          </a:r>
        </a:p>
        <a:p>
          <a:pPr algn="ctr"/>
          <a:r>
            <a:rPr lang="en-GB" noProof="0" dirty="0">
              <a:latin typeface="+mj-lt"/>
            </a:rPr>
            <a:t>Customer searches for offers in the marketplace</a:t>
          </a:r>
        </a:p>
      </dgm:t>
    </dgm:pt>
    <dgm:pt modelId="{E9291B3B-ED12-4625-B1BA-047A5498912A}" type="parTrans" cxnId="{489FF6C7-B86D-454A-9F60-F5BBCA0E9448}">
      <dgm:prSet/>
      <dgm:spPr/>
      <dgm:t>
        <a:bodyPr/>
        <a:lstStyle/>
        <a:p>
          <a:endParaRPr lang="en-GB" noProof="0" dirty="0">
            <a:latin typeface="+mj-lt"/>
          </a:endParaRPr>
        </a:p>
      </dgm:t>
    </dgm:pt>
    <dgm:pt modelId="{5F18136C-E2FE-44E5-8395-05EC52EF452B}" type="sibTrans" cxnId="{489FF6C7-B86D-454A-9F60-F5BBCA0E9448}">
      <dgm:prSet/>
      <dgm:spPr/>
      <dgm:t>
        <a:bodyPr/>
        <a:lstStyle/>
        <a:p>
          <a:endParaRPr lang="en-GB" noProof="0" dirty="0">
            <a:latin typeface="+mj-lt"/>
          </a:endParaRPr>
        </a:p>
      </dgm:t>
    </dgm:pt>
    <dgm:pt modelId="{2D0D4C48-58BD-4806-AC22-3F776951D5A1}">
      <dgm:prSet phldrT="[Text]"/>
      <dgm:spPr>
        <a:solidFill>
          <a:srgbClr val="004474"/>
        </a:solidFill>
      </dgm:spPr>
      <dgm:t>
        <a:bodyPr anchor="t"/>
        <a:lstStyle/>
        <a:p>
          <a:pPr algn="ctr"/>
          <a:r>
            <a:rPr lang="en-GB" b="1" noProof="0" dirty="0">
              <a:latin typeface="+mj-lt"/>
            </a:rPr>
            <a:t>Preference</a:t>
          </a:r>
          <a:r>
            <a:rPr lang="en-GB" noProof="0" dirty="0">
              <a:latin typeface="+mj-lt"/>
            </a:rPr>
            <a:t> </a:t>
          </a:r>
        </a:p>
        <a:p>
          <a:pPr algn="ctr"/>
          <a:r>
            <a:rPr lang="en-GB" noProof="0" dirty="0">
              <a:latin typeface="+mj-lt"/>
            </a:rPr>
            <a:t>of a specific product or service</a:t>
          </a:r>
        </a:p>
      </dgm:t>
    </dgm:pt>
    <dgm:pt modelId="{88E5E04E-E88E-4964-89D3-438726EE109E}" type="parTrans" cxnId="{38781791-F49D-4B59-8936-3E24A4E30211}">
      <dgm:prSet/>
      <dgm:spPr/>
      <dgm:t>
        <a:bodyPr/>
        <a:lstStyle/>
        <a:p>
          <a:endParaRPr lang="en-GB" noProof="0" dirty="0">
            <a:latin typeface="+mj-lt"/>
          </a:endParaRPr>
        </a:p>
      </dgm:t>
    </dgm:pt>
    <dgm:pt modelId="{F906BD57-3D9F-4AD1-B13F-394C57598102}" type="sibTrans" cxnId="{38781791-F49D-4B59-8936-3E24A4E30211}">
      <dgm:prSet/>
      <dgm:spPr/>
      <dgm:t>
        <a:bodyPr/>
        <a:lstStyle/>
        <a:p>
          <a:endParaRPr lang="en-GB" noProof="0" dirty="0">
            <a:latin typeface="+mj-lt"/>
          </a:endParaRPr>
        </a:p>
      </dgm:t>
    </dgm:pt>
    <dgm:pt modelId="{F3EB9654-2738-46DE-BE9B-C25EA7019D18}">
      <dgm:prSet phldrT="[Text]"/>
      <dgm:spPr>
        <a:solidFill>
          <a:srgbClr val="004474"/>
        </a:solidFill>
      </dgm:spPr>
      <dgm:t>
        <a:bodyPr anchor="t"/>
        <a:lstStyle/>
        <a:p>
          <a:pPr algn="ctr"/>
          <a:r>
            <a:rPr lang="en-GB" b="1" noProof="0" dirty="0">
              <a:latin typeface="+mj-lt"/>
            </a:rPr>
            <a:t>Purchase intention </a:t>
          </a:r>
        </a:p>
        <a:p>
          <a:pPr algn="ctr"/>
          <a:r>
            <a:rPr lang="en-GB" noProof="0" dirty="0">
              <a:latin typeface="+mj-lt"/>
            </a:rPr>
            <a:t>emerges</a:t>
          </a:r>
        </a:p>
      </dgm:t>
    </dgm:pt>
    <dgm:pt modelId="{C85622C6-9263-4783-9118-3D0E6E25A5A4}" type="parTrans" cxnId="{A9F23345-04C6-45E2-804F-CBAAA11EF9AD}">
      <dgm:prSet/>
      <dgm:spPr/>
      <dgm:t>
        <a:bodyPr/>
        <a:lstStyle/>
        <a:p>
          <a:endParaRPr lang="en-GB" noProof="0" dirty="0">
            <a:latin typeface="+mj-lt"/>
          </a:endParaRPr>
        </a:p>
      </dgm:t>
    </dgm:pt>
    <dgm:pt modelId="{B0DF95FD-2D9C-4C10-BB72-DC33CCF62003}" type="sibTrans" cxnId="{A9F23345-04C6-45E2-804F-CBAAA11EF9AD}">
      <dgm:prSet/>
      <dgm:spPr/>
      <dgm:t>
        <a:bodyPr/>
        <a:lstStyle/>
        <a:p>
          <a:endParaRPr lang="en-GB" noProof="0" dirty="0">
            <a:latin typeface="+mj-lt"/>
          </a:endParaRPr>
        </a:p>
      </dgm:t>
    </dgm:pt>
    <dgm:pt modelId="{15E26CCA-13CF-43CC-A9CE-AF927BC0D9EB}" type="pres">
      <dgm:prSet presAssocID="{CDFCBBA2-AB6C-4175-A99F-2C69DE2DC409}" presName="Name0" presStyleCnt="0">
        <dgm:presLayoutVars>
          <dgm:dir/>
          <dgm:resizeHandles val="exact"/>
        </dgm:presLayoutVars>
      </dgm:prSet>
      <dgm:spPr/>
    </dgm:pt>
    <dgm:pt modelId="{688AC9BE-ED64-4CB7-B0AC-EFF05AFA9DA8}" type="pres">
      <dgm:prSet presAssocID="{EDFF46E9-59C6-4491-9565-C2A6A3A9D8F5}" presName="node" presStyleLbl="node1" presStyleIdx="0" presStyleCnt="5" custLinFactNeighborX="-4085">
        <dgm:presLayoutVars>
          <dgm:bulletEnabled val="1"/>
        </dgm:presLayoutVars>
      </dgm:prSet>
      <dgm:spPr/>
    </dgm:pt>
    <dgm:pt modelId="{47135DC2-DFC5-41FF-883B-8D5940F64F4E}" type="pres">
      <dgm:prSet presAssocID="{FB45F302-F709-46AD-972D-A610C1D21E9C}" presName="sibTrans" presStyleLbl="sibTrans2D1" presStyleIdx="0" presStyleCnt="4"/>
      <dgm:spPr/>
    </dgm:pt>
    <dgm:pt modelId="{D9E36049-EC9A-47C3-9967-B05C3BC95E08}" type="pres">
      <dgm:prSet presAssocID="{FB45F302-F709-46AD-972D-A610C1D21E9C}" presName="connectorText" presStyleLbl="sibTrans2D1" presStyleIdx="0" presStyleCnt="4"/>
      <dgm:spPr/>
    </dgm:pt>
    <dgm:pt modelId="{AB7D4930-9511-42AA-8986-12D9EAE3C998}" type="pres">
      <dgm:prSet presAssocID="{46AA92F8-38CB-4332-8BE6-4DDE1074E038}" presName="node" presStyleLbl="node1" presStyleIdx="1" presStyleCnt="5">
        <dgm:presLayoutVars>
          <dgm:bulletEnabled val="1"/>
        </dgm:presLayoutVars>
      </dgm:prSet>
      <dgm:spPr/>
    </dgm:pt>
    <dgm:pt modelId="{5C093B67-1D76-43F6-9FCF-A9D0D0EFDEC2}" type="pres">
      <dgm:prSet presAssocID="{5355097E-843B-4DB3-BE5B-45C3C0E5422B}" presName="sibTrans" presStyleLbl="sibTrans2D1" presStyleIdx="1" presStyleCnt="4"/>
      <dgm:spPr/>
    </dgm:pt>
    <dgm:pt modelId="{B02B3140-39B2-4382-99F3-CC4B8C01436D}" type="pres">
      <dgm:prSet presAssocID="{5355097E-843B-4DB3-BE5B-45C3C0E5422B}" presName="connectorText" presStyleLbl="sibTrans2D1" presStyleIdx="1" presStyleCnt="4"/>
      <dgm:spPr/>
    </dgm:pt>
    <dgm:pt modelId="{26C49C82-D73B-49BA-9434-6A3557199016}" type="pres">
      <dgm:prSet presAssocID="{15E53663-6A6D-48FF-AB9B-39B173C1DFA3}" presName="node" presStyleLbl="node1" presStyleIdx="2" presStyleCnt="5">
        <dgm:presLayoutVars>
          <dgm:bulletEnabled val="1"/>
        </dgm:presLayoutVars>
      </dgm:prSet>
      <dgm:spPr/>
    </dgm:pt>
    <dgm:pt modelId="{03105E0A-D3DC-49C2-971A-B1A7A175A51E}" type="pres">
      <dgm:prSet presAssocID="{5F18136C-E2FE-44E5-8395-05EC52EF452B}" presName="sibTrans" presStyleLbl="sibTrans2D1" presStyleIdx="2" presStyleCnt="4"/>
      <dgm:spPr/>
    </dgm:pt>
    <dgm:pt modelId="{5F27185A-18E3-4062-98C9-2E4D83F785E1}" type="pres">
      <dgm:prSet presAssocID="{5F18136C-E2FE-44E5-8395-05EC52EF452B}" presName="connectorText" presStyleLbl="sibTrans2D1" presStyleIdx="2" presStyleCnt="4"/>
      <dgm:spPr/>
    </dgm:pt>
    <dgm:pt modelId="{6A6CBE41-D177-4B7C-B337-2B398C0B30FE}" type="pres">
      <dgm:prSet presAssocID="{2D0D4C48-58BD-4806-AC22-3F776951D5A1}" presName="node" presStyleLbl="node1" presStyleIdx="3" presStyleCnt="5">
        <dgm:presLayoutVars>
          <dgm:bulletEnabled val="1"/>
        </dgm:presLayoutVars>
      </dgm:prSet>
      <dgm:spPr/>
    </dgm:pt>
    <dgm:pt modelId="{2B7E94B3-CD40-49D7-A169-681198BC15EE}" type="pres">
      <dgm:prSet presAssocID="{F906BD57-3D9F-4AD1-B13F-394C57598102}" presName="sibTrans" presStyleLbl="sibTrans2D1" presStyleIdx="3" presStyleCnt="4"/>
      <dgm:spPr/>
    </dgm:pt>
    <dgm:pt modelId="{4D9E5D21-CB55-4C77-9922-9AE2FC7F8121}" type="pres">
      <dgm:prSet presAssocID="{F906BD57-3D9F-4AD1-B13F-394C57598102}" presName="connectorText" presStyleLbl="sibTrans2D1" presStyleIdx="3" presStyleCnt="4"/>
      <dgm:spPr/>
    </dgm:pt>
    <dgm:pt modelId="{A7E74316-B62E-48C3-AF13-601A2BFD67AA}" type="pres">
      <dgm:prSet presAssocID="{F3EB9654-2738-46DE-BE9B-C25EA7019D18}" presName="node" presStyleLbl="node1" presStyleIdx="4" presStyleCnt="5">
        <dgm:presLayoutVars>
          <dgm:bulletEnabled val="1"/>
        </dgm:presLayoutVars>
      </dgm:prSet>
      <dgm:spPr/>
    </dgm:pt>
  </dgm:ptLst>
  <dgm:cxnLst>
    <dgm:cxn modelId="{A9F23345-04C6-45E2-804F-CBAAA11EF9AD}" srcId="{CDFCBBA2-AB6C-4175-A99F-2C69DE2DC409}" destId="{F3EB9654-2738-46DE-BE9B-C25EA7019D18}" srcOrd="4" destOrd="0" parTransId="{C85622C6-9263-4783-9118-3D0E6E25A5A4}" sibTransId="{B0DF95FD-2D9C-4C10-BB72-DC33CCF62003}"/>
    <dgm:cxn modelId="{942F7C59-4CE2-4478-9650-6A499F94C26D}" type="presOf" srcId="{EDFF46E9-59C6-4491-9565-C2A6A3A9D8F5}" destId="{688AC9BE-ED64-4CB7-B0AC-EFF05AFA9DA8}" srcOrd="0" destOrd="0" presId="urn:microsoft.com/office/officeart/2005/8/layout/process1"/>
    <dgm:cxn modelId="{560A825B-281E-4B8A-86E9-69D05626118C}" type="presOf" srcId="{F3EB9654-2738-46DE-BE9B-C25EA7019D18}" destId="{A7E74316-B62E-48C3-AF13-601A2BFD67AA}" srcOrd="0" destOrd="0" presId="urn:microsoft.com/office/officeart/2005/8/layout/process1"/>
    <dgm:cxn modelId="{CA25C46D-44A6-49B7-AFE6-585E645428B3}" type="presOf" srcId="{F906BD57-3D9F-4AD1-B13F-394C57598102}" destId="{2B7E94B3-CD40-49D7-A169-681198BC15EE}" srcOrd="0" destOrd="0" presId="urn:microsoft.com/office/officeart/2005/8/layout/process1"/>
    <dgm:cxn modelId="{D6E7BB70-54F5-4EF9-B556-F8D20E31BFC0}" type="presOf" srcId="{5355097E-843B-4DB3-BE5B-45C3C0E5422B}" destId="{B02B3140-39B2-4382-99F3-CC4B8C01436D}" srcOrd="1" destOrd="0" presId="urn:microsoft.com/office/officeart/2005/8/layout/process1"/>
    <dgm:cxn modelId="{67901080-C351-4C8E-9045-C69E8445F949}" type="presOf" srcId="{5355097E-843B-4DB3-BE5B-45C3C0E5422B}" destId="{5C093B67-1D76-43F6-9FCF-A9D0D0EFDEC2}" srcOrd="0" destOrd="0" presId="urn:microsoft.com/office/officeart/2005/8/layout/process1"/>
    <dgm:cxn modelId="{A454BA8D-C3CC-4E57-B920-64BCA63A032C}" type="presOf" srcId="{5F18136C-E2FE-44E5-8395-05EC52EF452B}" destId="{5F27185A-18E3-4062-98C9-2E4D83F785E1}" srcOrd="1" destOrd="0" presId="urn:microsoft.com/office/officeart/2005/8/layout/process1"/>
    <dgm:cxn modelId="{38781791-F49D-4B59-8936-3E24A4E30211}" srcId="{CDFCBBA2-AB6C-4175-A99F-2C69DE2DC409}" destId="{2D0D4C48-58BD-4806-AC22-3F776951D5A1}" srcOrd="3" destOrd="0" parTransId="{88E5E04E-E88E-4964-89D3-438726EE109E}" sibTransId="{F906BD57-3D9F-4AD1-B13F-394C57598102}"/>
    <dgm:cxn modelId="{F7F0BB9A-2CF2-4C50-9092-25C350D6806A}" type="presOf" srcId="{CDFCBBA2-AB6C-4175-A99F-2C69DE2DC409}" destId="{15E26CCA-13CF-43CC-A9CE-AF927BC0D9EB}" srcOrd="0" destOrd="0" presId="urn:microsoft.com/office/officeart/2005/8/layout/process1"/>
    <dgm:cxn modelId="{8BADC99D-26A1-461D-B157-7E2E4B4C8CA3}" type="presOf" srcId="{5F18136C-E2FE-44E5-8395-05EC52EF452B}" destId="{03105E0A-D3DC-49C2-971A-B1A7A175A51E}" srcOrd="0" destOrd="0" presId="urn:microsoft.com/office/officeart/2005/8/layout/process1"/>
    <dgm:cxn modelId="{50BE41A2-4D3A-4DB1-9806-9B70785E3580}" type="presOf" srcId="{46AA92F8-38CB-4332-8BE6-4DDE1074E038}" destId="{AB7D4930-9511-42AA-8986-12D9EAE3C998}" srcOrd="0" destOrd="0" presId="urn:microsoft.com/office/officeart/2005/8/layout/process1"/>
    <dgm:cxn modelId="{019FD6A7-617B-4EBA-BA71-D1224898FCF7}" srcId="{CDFCBBA2-AB6C-4175-A99F-2C69DE2DC409}" destId="{EDFF46E9-59C6-4491-9565-C2A6A3A9D8F5}" srcOrd="0" destOrd="0" parTransId="{3C921590-34B9-4BFE-96F9-703EE6896A7F}" sibTransId="{FB45F302-F709-46AD-972D-A610C1D21E9C}"/>
    <dgm:cxn modelId="{F70E09BF-1D61-4ACD-AAD0-7AF536BE49E8}" type="presOf" srcId="{FB45F302-F709-46AD-972D-A610C1D21E9C}" destId="{D9E36049-EC9A-47C3-9967-B05C3BC95E08}" srcOrd="1" destOrd="0" presId="urn:microsoft.com/office/officeart/2005/8/layout/process1"/>
    <dgm:cxn modelId="{489FF6C7-B86D-454A-9F60-F5BBCA0E9448}" srcId="{CDFCBBA2-AB6C-4175-A99F-2C69DE2DC409}" destId="{15E53663-6A6D-48FF-AB9B-39B173C1DFA3}" srcOrd="2" destOrd="0" parTransId="{E9291B3B-ED12-4625-B1BA-047A5498912A}" sibTransId="{5F18136C-E2FE-44E5-8395-05EC52EF452B}"/>
    <dgm:cxn modelId="{E75923CD-8130-4251-B4A6-5DEE8F27FF72}" type="presOf" srcId="{15E53663-6A6D-48FF-AB9B-39B173C1DFA3}" destId="{26C49C82-D73B-49BA-9434-6A3557199016}" srcOrd="0" destOrd="0" presId="urn:microsoft.com/office/officeart/2005/8/layout/process1"/>
    <dgm:cxn modelId="{7D2FABD7-224C-4779-BDB4-D7BAE3995AEE}" type="presOf" srcId="{2D0D4C48-58BD-4806-AC22-3F776951D5A1}" destId="{6A6CBE41-D177-4B7C-B337-2B398C0B30FE}" srcOrd="0" destOrd="0" presId="urn:microsoft.com/office/officeart/2005/8/layout/process1"/>
    <dgm:cxn modelId="{380D03D9-042F-43C0-9AB8-312B06356FAE}" type="presOf" srcId="{F906BD57-3D9F-4AD1-B13F-394C57598102}" destId="{4D9E5D21-CB55-4C77-9922-9AE2FC7F8121}" srcOrd="1" destOrd="0" presId="urn:microsoft.com/office/officeart/2005/8/layout/process1"/>
    <dgm:cxn modelId="{B4B706DA-A7D2-41B5-B385-CB4F8C5D07AF}" srcId="{CDFCBBA2-AB6C-4175-A99F-2C69DE2DC409}" destId="{46AA92F8-38CB-4332-8BE6-4DDE1074E038}" srcOrd="1" destOrd="0" parTransId="{9FF17FBF-2C58-4463-9171-171F939045DA}" sibTransId="{5355097E-843B-4DB3-BE5B-45C3C0E5422B}"/>
    <dgm:cxn modelId="{17A4DEE4-1F2F-4A60-9A0A-291693480D70}" type="presOf" srcId="{FB45F302-F709-46AD-972D-A610C1D21E9C}" destId="{47135DC2-DFC5-41FF-883B-8D5940F64F4E}" srcOrd="0" destOrd="0" presId="urn:microsoft.com/office/officeart/2005/8/layout/process1"/>
    <dgm:cxn modelId="{3FE1DC6D-4B5C-484A-AFE7-AF9DEBFAA192}" type="presParOf" srcId="{15E26CCA-13CF-43CC-A9CE-AF927BC0D9EB}" destId="{688AC9BE-ED64-4CB7-B0AC-EFF05AFA9DA8}" srcOrd="0" destOrd="0" presId="urn:microsoft.com/office/officeart/2005/8/layout/process1"/>
    <dgm:cxn modelId="{9E18A181-5614-4318-9A76-3BCEEA14F8A9}" type="presParOf" srcId="{15E26CCA-13CF-43CC-A9CE-AF927BC0D9EB}" destId="{47135DC2-DFC5-41FF-883B-8D5940F64F4E}" srcOrd="1" destOrd="0" presId="urn:microsoft.com/office/officeart/2005/8/layout/process1"/>
    <dgm:cxn modelId="{5257D466-3933-4FB4-89D3-6213AB2D0F16}" type="presParOf" srcId="{47135DC2-DFC5-41FF-883B-8D5940F64F4E}" destId="{D9E36049-EC9A-47C3-9967-B05C3BC95E08}" srcOrd="0" destOrd="0" presId="urn:microsoft.com/office/officeart/2005/8/layout/process1"/>
    <dgm:cxn modelId="{45991553-6F6A-430A-BA80-CE7696460C85}" type="presParOf" srcId="{15E26CCA-13CF-43CC-A9CE-AF927BC0D9EB}" destId="{AB7D4930-9511-42AA-8986-12D9EAE3C998}" srcOrd="2" destOrd="0" presId="urn:microsoft.com/office/officeart/2005/8/layout/process1"/>
    <dgm:cxn modelId="{15417A62-664D-4DA5-8354-7F216139E8FD}" type="presParOf" srcId="{15E26CCA-13CF-43CC-A9CE-AF927BC0D9EB}" destId="{5C093B67-1D76-43F6-9FCF-A9D0D0EFDEC2}" srcOrd="3" destOrd="0" presId="urn:microsoft.com/office/officeart/2005/8/layout/process1"/>
    <dgm:cxn modelId="{1A8ABDE5-65DE-4092-B45B-860B7580DBF1}" type="presParOf" srcId="{5C093B67-1D76-43F6-9FCF-A9D0D0EFDEC2}" destId="{B02B3140-39B2-4382-99F3-CC4B8C01436D}" srcOrd="0" destOrd="0" presId="urn:microsoft.com/office/officeart/2005/8/layout/process1"/>
    <dgm:cxn modelId="{37F71BF7-F84D-476D-B57B-BC0F9D46F5C6}" type="presParOf" srcId="{15E26CCA-13CF-43CC-A9CE-AF927BC0D9EB}" destId="{26C49C82-D73B-49BA-9434-6A3557199016}" srcOrd="4" destOrd="0" presId="urn:microsoft.com/office/officeart/2005/8/layout/process1"/>
    <dgm:cxn modelId="{7C256CC4-6233-463F-BE11-CE2E54FF7A16}" type="presParOf" srcId="{15E26CCA-13CF-43CC-A9CE-AF927BC0D9EB}" destId="{03105E0A-D3DC-49C2-971A-B1A7A175A51E}" srcOrd="5" destOrd="0" presId="urn:microsoft.com/office/officeart/2005/8/layout/process1"/>
    <dgm:cxn modelId="{7B3C915A-FFD7-4746-937A-40EBE60E2F51}" type="presParOf" srcId="{03105E0A-D3DC-49C2-971A-B1A7A175A51E}" destId="{5F27185A-18E3-4062-98C9-2E4D83F785E1}" srcOrd="0" destOrd="0" presId="urn:microsoft.com/office/officeart/2005/8/layout/process1"/>
    <dgm:cxn modelId="{D885A336-97A1-482E-915E-8004FF0C59B4}" type="presParOf" srcId="{15E26CCA-13CF-43CC-A9CE-AF927BC0D9EB}" destId="{6A6CBE41-D177-4B7C-B337-2B398C0B30FE}" srcOrd="6" destOrd="0" presId="urn:microsoft.com/office/officeart/2005/8/layout/process1"/>
    <dgm:cxn modelId="{506E92D7-D36E-4E59-8280-9381276C8620}" type="presParOf" srcId="{15E26CCA-13CF-43CC-A9CE-AF927BC0D9EB}" destId="{2B7E94B3-CD40-49D7-A169-681198BC15EE}" srcOrd="7" destOrd="0" presId="urn:microsoft.com/office/officeart/2005/8/layout/process1"/>
    <dgm:cxn modelId="{0A994F97-3864-4884-B46A-DBD191F49B40}" type="presParOf" srcId="{2B7E94B3-CD40-49D7-A169-681198BC15EE}" destId="{4D9E5D21-CB55-4C77-9922-9AE2FC7F8121}" srcOrd="0" destOrd="0" presId="urn:microsoft.com/office/officeart/2005/8/layout/process1"/>
    <dgm:cxn modelId="{4A0027B0-52C2-413C-8BF7-CA407501B0C5}" type="presParOf" srcId="{15E26CCA-13CF-43CC-A9CE-AF927BC0D9EB}" destId="{A7E74316-B62E-48C3-AF13-601A2BFD67AA}"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FCBBA2-AB6C-4175-A99F-2C69DE2DC409}" type="doc">
      <dgm:prSet loTypeId="urn:microsoft.com/office/officeart/2005/8/layout/process1" loCatId="process" qsTypeId="urn:microsoft.com/office/officeart/2005/8/quickstyle/simple1" qsCatId="simple" csTypeId="urn:microsoft.com/office/officeart/2005/8/colors/accent1_2" csCatId="accent1" phldr="1"/>
      <dgm:spPr/>
    </dgm:pt>
    <dgm:pt modelId="{EDFF46E9-59C6-4491-9565-C2A6A3A9D8F5}">
      <dgm:prSet phldrT="[Text]"/>
      <dgm:spPr>
        <a:solidFill>
          <a:srgbClr val="004474"/>
        </a:solidFill>
      </dgm:spPr>
      <dgm:t>
        <a:bodyPr anchor="t"/>
        <a:lstStyle/>
        <a:p>
          <a:pPr algn="ctr"/>
          <a:r>
            <a:rPr lang="en-GB" b="1" noProof="0" dirty="0">
              <a:latin typeface="+mj-lt"/>
            </a:rPr>
            <a:t>Decision </a:t>
          </a:r>
        </a:p>
        <a:p>
          <a:pPr algn="ctr"/>
          <a:r>
            <a:rPr lang="en-GB" noProof="0" dirty="0">
              <a:latin typeface="+mj-lt"/>
            </a:rPr>
            <a:t>choosing a specific product or service</a:t>
          </a:r>
        </a:p>
      </dgm:t>
    </dgm:pt>
    <dgm:pt modelId="{3C921590-34B9-4BFE-96F9-703EE6896A7F}" type="parTrans" cxnId="{019FD6A7-617B-4EBA-BA71-D1224898FCF7}">
      <dgm:prSet/>
      <dgm:spPr/>
      <dgm:t>
        <a:bodyPr/>
        <a:lstStyle/>
        <a:p>
          <a:endParaRPr lang="en-GB" noProof="0" dirty="0">
            <a:latin typeface="+mj-lt"/>
          </a:endParaRPr>
        </a:p>
      </dgm:t>
    </dgm:pt>
    <dgm:pt modelId="{FB45F302-F709-46AD-972D-A610C1D21E9C}" type="sibTrans" cxnId="{019FD6A7-617B-4EBA-BA71-D1224898FCF7}">
      <dgm:prSet/>
      <dgm:spPr/>
      <dgm:t>
        <a:bodyPr/>
        <a:lstStyle/>
        <a:p>
          <a:endParaRPr lang="en-GB" noProof="0" dirty="0">
            <a:latin typeface="+mj-lt"/>
          </a:endParaRPr>
        </a:p>
      </dgm:t>
    </dgm:pt>
    <dgm:pt modelId="{AF52E1BD-F1E9-4080-9538-25C2BD36B117}">
      <dgm:prSet phldrT="[Text]"/>
      <dgm:spPr>
        <a:solidFill>
          <a:srgbClr val="004474"/>
        </a:solidFill>
      </dgm:spPr>
      <dgm:t>
        <a:bodyPr anchor="t"/>
        <a:lstStyle/>
        <a:p>
          <a:pPr algn="ctr"/>
          <a:r>
            <a:rPr lang="en-GB" b="1" noProof="0" dirty="0">
              <a:latin typeface="+mj-lt"/>
            </a:rPr>
            <a:t>Development of purchase intention </a:t>
          </a:r>
        </a:p>
        <a:p>
          <a:pPr algn="ctr"/>
          <a:r>
            <a:rPr lang="en-GB" noProof="0" dirty="0">
              <a:latin typeface="+mj-lt"/>
            </a:rPr>
            <a:t>may or may not develop an intention to purchase that chosen offering</a:t>
          </a:r>
        </a:p>
      </dgm:t>
    </dgm:pt>
    <dgm:pt modelId="{125A3E3B-DF57-4CE7-873F-7B250A55619C}" type="parTrans" cxnId="{89E84121-87A2-40A5-BE9B-BB61FE91D5DE}">
      <dgm:prSet/>
      <dgm:spPr/>
      <dgm:t>
        <a:bodyPr/>
        <a:lstStyle/>
        <a:p>
          <a:endParaRPr lang="de-CH"/>
        </a:p>
      </dgm:t>
    </dgm:pt>
    <dgm:pt modelId="{E23EF3D8-3EEF-4B8E-89C1-A5FEEBBA3FA1}" type="sibTrans" cxnId="{89E84121-87A2-40A5-BE9B-BB61FE91D5DE}">
      <dgm:prSet/>
      <dgm:spPr/>
      <dgm:t>
        <a:bodyPr/>
        <a:lstStyle/>
        <a:p>
          <a:endParaRPr lang="en-GB" noProof="0" dirty="0"/>
        </a:p>
      </dgm:t>
    </dgm:pt>
    <dgm:pt modelId="{D66F1D15-DB4F-40F1-AB0A-8258FF4162B6}">
      <dgm:prSet phldrT="[Text]"/>
      <dgm:spPr>
        <a:solidFill>
          <a:srgbClr val="004474"/>
        </a:solidFill>
      </dgm:spPr>
      <dgm:t>
        <a:bodyPr anchor="t"/>
        <a:lstStyle/>
        <a:p>
          <a:pPr algn="ctr"/>
          <a:r>
            <a:rPr lang="en-GB" b="1" noProof="0" dirty="0">
              <a:latin typeface="+mj-lt"/>
            </a:rPr>
            <a:t>Ordering</a:t>
          </a:r>
          <a:r>
            <a:rPr lang="en-GB" noProof="0" dirty="0">
              <a:latin typeface="+mj-lt"/>
            </a:rPr>
            <a:t> </a:t>
          </a:r>
        </a:p>
        <a:p>
          <a:pPr algn="ctr"/>
          <a:r>
            <a:rPr lang="en-GB" noProof="0" dirty="0">
              <a:latin typeface="+mj-lt"/>
            </a:rPr>
            <a:t>product or service</a:t>
          </a:r>
        </a:p>
      </dgm:t>
    </dgm:pt>
    <dgm:pt modelId="{C22A09DD-9E81-48A9-8953-2C530D3BB248}" type="parTrans" cxnId="{C014E034-2A9B-4260-9762-D8E4A80BC60F}">
      <dgm:prSet/>
      <dgm:spPr/>
      <dgm:t>
        <a:bodyPr/>
        <a:lstStyle/>
        <a:p>
          <a:endParaRPr lang="de-CH"/>
        </a:p>
      </dgm:t>
    </dgm:pt>
    <dgm:pt modelId="{7409BA43-8E3F-4D68-8ADA-E58D36B707FC}" type="sibTrans" cxnId="{C014E034-2A9B-4260-9762-D8E4A80BC60F}">
      <dgm:prSet/>
      <dgm:spPr/>
      <dgm:t>
        <a:bodyPr/>
        <a:lstStyle/>
        <a:p>
          <a:endParaRPr lang="en-GB" noProof="0" dirty="0"/>
        </a:p>
      </dgm:t>
    </dgm:pt>
    <dgm:pt modelId="{D96C70C4-EF63-4814-B5E7-8E1862EDD954}">
      <dgm:prSet phldrT="[Text]"/>
      <dgm:spPr>
        <a:solidFill>
          <a:srgbClr val="004474"/>
        </a:solidFill>
      </dgm:spPr>
      <dgm:t>
        <a:bodyPr anchor="t"/>
        <a:lstStyle/>
        <a:p>
          <a:pPr algn="ctr"/>
          <a:r>
            <a:rPr lang="en-GB" b="1" noProof="0" dirty="0">
              <a:latin typeface="+mj-lt"/>
            </a:rPr>
            <a:t>Payment </a:t>
          </a:r>
        </a:p>
        <a:p>
          <a:pPr algn="ctr"/>
          <a:r>
            <a:rPr lang="en-GB" noProof="0" dirty="0">
              <a:latin typeface="+mj-lt"/>
            </a:rPr>
            <a:t>of product or service</a:t>
          </a:r>
        </a:p>
      </dgm:t>
    </dgm:pt>
    <dgm:pt modelId="{7C877CFE-9231-47AC-959D-BDA393E7F832}" type="parTrans" cxnId="{A918A0D9-71CC-44D5-9486-0CA93B7398B0}">
      <dgm:prSet/>
      <dgm:spPr/>
      <dgm:t>
        <a:bodyPr/>
        <a:lstStyle/>
        <a:p>
          <a:endParaRPr lang="de-CH"/>
        </a:p>
      </dgm:t>
    </dgm:pt>
    <dgm:pt modelId="{C91EBD34-66EF-4EB8-BB7A-AF8D39404956}" type="sibTrans" cxnId="{A918A0D9-71CC-44D5-9486-0CA93B7398B0}">
      <dgm:prSet/>
      <dgm:spPr/>
      <dgm:t>
        <a:bodyPr/>
        <a:lstStyle/>
        <a:p>
          <a:endParaRPr lang="de-CH"/>
        </a:p>
      </dgm:t>
    </dgm:pt>
    <dgm:pt modelId="{15E26CCA-13CF-43CC-A9CE-AF927BC0D9EB}" type="pres">
      <dgm:prSet presAssocID="{CDFCBBA2-AB6C-4175-A99F-2C69DE2DC409}" presName="Name0" presStyleCnt="0">
        <dgm:presLayoutVars>
          <dgm:dir/>
          <dgm:resizeHandles val="exact"/>
        </dgm:presLayoutVars>
      </dgm:prSet>
      <dgm:spPr/>
    </dgm:pt>
    <dgm:pt modelId="{688AC9BE-ED64-4CB7-B0AC-EFF05AFA9DA8}" type="pres">
      <dgm:prSet presAssocID="{EDFF46E9-59C6-4491-9565-C2A6A3A9D8F5}" presName="node" presStyleLbl="node1" presStyleIdx="0" presStyleCnt="4" custLinFactNeighborX="-4085">
        <dgm:presLayoutVars>
          <dgm:bulletEnabled val="1"/>
        </dgm:presLayoutVars>
      </dgm:prSet>
      <dgm:spPr/>
    </dgm:pt>
    <dgm:pt modelId="{4A4EB5BC-46D5-4721-B80F-BA591E6D2085}" type="pres">
      <dgm:prSet presAssocID="{FB45F302-F709-46AD-972D-A610C1D21E9C}" presName="sibTrans" presStyleLbl="sibTrans2D1" presStyleIdx="0" presStyleCnt="3"/>
      <dgm:spPr/>
    </dgm:pt>
    <dgm:pt modelId="{F47B89C9-6956-4999-AE15-376535660A5F}" type="pres">
      <dgm:prSet presAssocID="{FB45F302-F709-46AD-972D-A610C1D21E9C}" presName="connectorText" presStyleLbl="sibTrans2D1" presStyleIdx="0" presStyleCnt="3"/>
      <dgm:spPr/>
    </dgm:pt>
    <dgm:pt modelId="{8E726D57-8D63-4F83-98DD-057831C5BEB9}" type="pres">
      <dgm:prSet presAssocID="{AF52E1BD-F1E9-4080-9538-25C2BD36B117}" presName="node" presStyleLbl="node1" presStyleIdx="1" presStyleCnt="4">
        <dgm:presLayoutVars>
          <dgm:bulletEnabled val="1"/>
        </dgm:presLayoutVars>
      </dgm:prSet>
      <dgm:spPr/>
    </dgm:pt>
    <dgm:pt modelId="{3AA985AD-A9EA-4E5E-97C6-336B93FC5831}" type="pres">
      <dgm:prSet presAssocID="{E23EF3D8-3EEF-4B8E-89C1-A5FEEBBA3FA1}" presName="sibTrans" presStyleLbl="sibTrans2D1" presStyleIdx="1" presStyleCnt="3"/>
      <dgm:spPr/>
    </dgm:pt>
    <dgm:pt modelId="{024316FC-74DD-4BC1-BC5E-02FA0B8B2F53}" type="pres">
      <dgm:prSet presAssocID="{E23EF3D8-3EEF-4B8E-89C1-A5FEEBBA3FA1}" presName="connectorText" presStyleLbl="sibTrans2D1" presStyleIdx="1" presStyleCnt="3"/>
      <dgm:spPr/>
    </dgm:pt>
    <dgm:pt modelId="{32A5B1F9-9A05-4257-AB5B-E13EA8DF4DB1}" type="pres">
      <dgm:prSet presAssocID="{D66F1D15-DB4F-40F1-AB0A-8258FF4162B6}" presName="node" presStyleLbl="node1" presStyleIdx="2" presStyleCnt="4">
        <dgm:presLayoutVars>
          <dgm:bulletEnabled val="1"/>
        </dgm:presLayoutVars>
      </dgm:prSet>
      <dgm:spPr/>
    </dgm:pt>
    <dgm:pt modelId="{50055C63-F0F8-4767-BCF2-8B26B7FC5460}" type="pres">
      <dgm:prSet presAssocID="{7409BA43-8E3F-4D68-8ADA-E58D36B707FC}" presName="sibTrans" presStyleLbl="sibTrans2D1" presStyleIdx="2" presStyleCnt="3"/>
      <dgm:spPr/>
    </dgm:pt>
    <dgm:pt modelId="{8433F72D-0F87-4492-9375-B860C020397B}" type="pres">
      <dgm:prSet presAssocID="{7409BA43-8E3F-4D68-8ADA-E58D36B707FC}" presName="connectorText" presStyleLbl="sibTrans2D1" presStyleIdx="2" presStyleCnt="3"/>
      <dgm:spPr/>
    </dgm:pt>
    <dgm:pt modelId="{BAD20396-6A24-4BF5-A595-EF0A5947895A}" type="pres">
      <dgm:prSet presAssocID="{D96C70C4-EF63-4814-B5E7-8E1862EDD954}" presName="node" presStyleLbl="node1" presStyleIdx="3" presStyleCnt="4">
        <dgm:presLayoutVars>
          <dgm:bulletEnabled val="1"/>
        </dgm:presLayoutVars>
      </dgm:prSet>
      <dgm:spPr/>
    </dgm:pt>
  </dgm:ptLst>
  <dgm:cxnLst>
    <dgm:cxn modelId="{89E84121-87A2-40A5-BE9B-BB61FE91D5DE}" srcId="{CDFCBBA2-AB6C-4175-A99F-2C69DE2DC409}" destId="{AF52E1BD-F1E9-4080-9538-25C2BD36B117}" srcOrd="1" destOrd="0" parTransId="{125A3E3B-DF57-4CE7-873F-7B250A55619C}" sibTransId="{E23EF3D8-3EEF-4B8E-89C1-A5FEEBBA3FA1}"/>
    <dgm:cxn modelId="{DBDC8830-680C-45A9-BE69-6D5729643785}" type="presOf" srcId="{7409BA43-8E3F-4D68-8ADA-E58D36B707FC}" destId="{50055C63-F0F8-4767-BCF2-8B26B7FC5460}" srcOrd="0" destOrd="0" presId="urn:microsoft.com/office/officeart/2005/8/layout/process1"/>
    <dgm:cxn modelId="{01D2E431-2E08-4693-A681-DA01410CB458}" type="presOf" srcId="{FB45F302-F709-46AD-972D-A610C1D21E9C}" destId="{4A4EB5BC-46D5-4721-B80F-BA591E6D2085}" srcOrd="0" destOrd="0" presId="urn:microsoft.com/office/officeart/2005/8/layout/process1"/>
    <dgm:cxn modelId="{C014E034-2A9B-4260-9762-D8E4A80BC60F}" srcId="{CDFCBBA2-AB6C-4175-A99F-2C69DE2DC409}" destId="{D66F1D15-DB4F-40F1-AB0A-8258FF4162B6}" srcOrd="2" destOrd="0" parTransId="{C22A09DD-9E81-48A9-8953-2C530D3BB248}" sibTransId="{7409BA43-8E3F-4D68-8ADA-E58D36B707FC}"/>
    <dgm:cxn modelId="{A883CB39-B1CD-4BFB-923B-DBA0D5B642B4}" type="presOf" srcId="{FB45F302-F709-46AD-972D-A610C1D21E9C}" destId="{F47B89C9-6956-4999-AE15-376535660A5F}" srcOrd="1" destOrd="0" presId="urn:microsoft.com/office/officeart/2005/8/layout/process1"/>
    <dgm:cxn modelId="{6C50B956-BF45-42FF-A6D3-2F650B1AF68B}" type="presOf" srcId="{D96C70C4-EF63-4814-B5E7-8E1862EDD954}" destId="{BAD20396-6A24-4BF5-A595-EF0A5947895A}" srcOrd="0" destOrd="0" presId="urn:microsoft.com/office/officeart/2005/8/layout/process1"/>
    <dgm:cxn modelId="{942F7C59-4CE2-4478-9650-6A499F94C26D}" type="presOf" srcId="{EDFF46E9-59C6-4491-9565-C2A6A3A9D8F5}" destId="{688AC9BE-ED64-4CB7-B0AC-EFF05AFA9DA8}" srcOrd="0" destOrd="0" presId="urn:microsoft.com/office/officeart/2005/8/layout/process1"/>
    <dgm:cxn modelId="{66942F67-2C76-4794-AAFA-8752E850D22E}" type="presOf" srcId="{7409BA43-8E3F-4D68-8ADA-E58D36B707FC}" destId="{8433F72D-0F87-4492-9375-B860C020397B}" srcOrd="1" destOrd="0" presId="urn:microsoft.com/office/officeart/2005/8/layout/process1"/>
    <dgm:cxn modelId="{CF7D5F6A-9CA7-45DE-8FCF-5477EF74AE43}" type="presOf" srcId="{AF52E1BD-F1E9-4080-9538-25C2BD36B117}" destId="{8E726D57-8D63-4F83-98DD-057831C5BEB9}" srcOrd="0" destOrd="0" presId="urn:microsoft.com/office/officeart/2005/8/layout/process1"/>
    <dgm:cxn modelId="{F7F0BB9A-2CF2-4C50-9092-25C350D6806A}" type="presOf" srcId="{CDFCBBA2-AB6C-4175-A99F-2C69DE2DC409}" destId="{15E26CCA-13CF-43CC-A9CE-AF927BC0D9EB}" srcOrd="0" destOrd="0" presId="urn:microsoft.com/office/officeart/2005/8/layout/process1"/>
    <dgm:cxn modelId="{019FD6A7-617B-4EBA-BA71-D1224898FCF7}" srcId="{CDFCBBA2-AB6C-4175-A99F-2C69DE2DC409}" destId="{EDFF46E9-59C6-4491-9565-C2A6A3A9D8F5}" srcOrd="0" destOrd="0" parTransId="{3C921590-34B9-4BFE-96F9-703EE6896A7F}" sibTransId="{FB45F302-F709-46AD-972D-A610C1D21E9C}"/>
    <dgm:cxn modelId="{07A6E0B6-CBE8-451E-90B3-D3FAB0928F3F}" type="presOf" srcId="{D66F1D15-DB4F-40F1-AB0A-8258FF4162B6}" destId="{32A5B1F9-9A05-4257-AB5B-E13EA8DF4DB1}" srcOrd="0" destOrd="0" presId="urn:microsoft.com/office/officeart/2005/8/layout/process1"/>
    <dgm:cxn modelId="{C06C30CC-A304-47A5-A63A-20CB03070BB9}" type="presOf" srcId="{E23EF3D8-3EEF-4B8E-89C1-A5FEEBBA3FA1}" destId="{024316FC-74DD-4BC1-BC5E-02FA0B8B2F53}" srcOrd="1" destOrd="0" presId="urn:microsoft.com/office/officeart/2005/8/layout/process1"/>
    <dgm:cxn modelId="{A918A0D9-71CC-44D5-9486-0CA93B7398B0}" srcId="{CDFCBBA2-AB6C-4175-A99F-2C69DE2DC409}" destId="{D96C70C4-EF63-4814-B5E7-8E1862EDD954}" srcOrd="3" destOrd="0" parTransId="{7C877CFE-9231-47AC-959D-BDA393E7F832}" sibTransId="{C91EBD34-66EF-4EB8-BB7A-AF8D39404956}"/>
    <dgm:cxn modelId="{545C5EEC-1794-4E51-AC15-1659FBA682CF}" type="presOf" srcId="{E23EF3D8-3EEF-4B8E-89C1-A5FEEBBA3FA1}" destId="{3AA985AD-A9EA-4E5E-97C6-336B93FC5831}" srcOrd="0" destOrd="0" presId="urn:microsoft.com/office/officeart/2005/8/layout/process1"/>
    <dgm:cxn modelId="{3FE1DC6D-4B5C-484A-AFE7-AF9DEBFAA192}" type="presParOf" srcId="{15E26CCA-13CF-43CC-A9CE-AF927BC0D9EB}" destId="{688AC9BE-ED64-4CB7-B0AC-EFF05AFA9DA8}" srcOrd="0" destOrd="0" presId="urn:microsoft.com/office/officeart/2005/8/layout/process1"/>
    <dgm:cxn modelId="{DC49A8F2-9F73-447F-A40F-4E18448E19C1}" type="presParOf" srcId="{15E26CCA-13CF-43CC-A9CE-AF927BC0D9EB}" destId="{4A4EB5BC-46D5-4721-B80F-BA591E6D2085}" srcOrd="1" destOrd="0" presId="urn:microsoft.com/office/officeart/2005/8/layout/process1"/>
    <dgm:cxn modelId="{E64902AD-A607-47F0-8C18-1C7766AD5F31}" type="presParOf" srcId="{4A4EB5BC-46D5-4721-B80F-BA591E6D2085}" destId="{F47B89C9-6956-4999-AE15-376535660A5F}" srcOrd="0" destOrd="0" presId="urn:microsoft.com/office/officeart/2005/8/layout/process1"/>
    <dgm:cxn modelId="{38957D12-4C9B-4625-9479-0E718B2D1BD4}" type="presParOf" srcId="{15E26CCA-13CF-43CC-A9CE-AF927BC0D9EB}" destId="{8E726D57-8D63-4F83-98DD-057831C5BEB9}" srcOrd="2" destOrd="0" presId="urn:microsoft.com/office/officeart/2005/8/layout/process1"/>
    <dgm:cxn modelId="{5EFC6F60-4A2D-4626-9743-3D6FF9560110}" type="presParOf" srcId="{15E26CCA-13CF-43CC-A9CE-AF927BC0D9EB}" destId="{3AA985AD-A9EA-4E5E-97C6-336B93FC5831}" srcOrd="3" destOrd="0" presId="urn:microsoft.com/office/officeart/2005/8/layout/process1"/>
    <dgm:cxn modelId="{BA9D0521-B059-49D1-87E2-F1B4B5247909}" type="presParOf" srcId="{3AA985AD-A9EA-4E5E-97C6-336B93FC5831}" destId="{024316FC-74DD-4BC1-BC5E-02FA0B8B2F53}" srcOrd="0" destOrd="0" presId="urn:microsoft.com/office/officeart/2005/8/layout/process1"/>
    <dgm:cxn modelId="{75E216B6-2ED2-42CB-92D1-6009417873E3}" type="presParOf" srcId="{15E26CCA-13CF-43CC-A9CE-AF927BC0D9EB}" destId="{32A5B1F9-9A05-4257-AB5B-E13EA8DF4DB1}" srcOrd="4" destOrd="0" presId="urn:microsoft.com/office/officeart/2005/8/layout/process1"/>
    <dgm:cxn modelId="{0AE14574-C72B-4281-BA9E-EFAC73CC3525}" type="presParOf" srcId="{15E26CCA-13CF-43CC-A9CE-AF927BC0D9EB}" destId="{50055C63-F0F8-4767-BCF2-8B26B7FC5460}" srcOrd="5" destOrd="0" presId="urn:microsoft.com/office/officeart/2005/8/layout/process1"/>
    <dgm:cxn modelId="{2F2C6B2C-13A4-43C5-AC5E-09F6153AC07F}" type="presParOf" srcId="{50055C63-F0F8-4767-BCF2-8B26B7FC5460}" destId="{8433F72D-0F87-4492-9375-B860C020397B}" srcOrd="0" destOrd="0" presId="urn:microsoft.com/office/officeart/2005/8/layout/process1"/>
    <dgm:cxn modelId="{83954837-4C53-4EC6-B63B-BDC3DB802CCD}" type="presParOf" srcId="{15E26CCA-13CF-43CC-A9CE-AF927BC0D9EB}" destId="{BAD20396-6A24-4BF5-A595-EF0A5947895A}"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FCBBA2-AB6C-4175-A99F-2C69DE2DC409}" type="doc">
      <dgm:prSet loTypeId="urn:microsoft.com/office/officeart/2005/8/layout/process1" loCatId="process" qsTypeId="urn:microsoft.com/office/officeart/2005/8/quickstyle/simple1" qsCatId="simple" csTypeId="urn:microsoft.com/office/officeart/2005/8/colors/accent1_2" csCatId="accent1" phldr="1"/>
      <dgm:spPr/>
    </dgm:pt>
    <dgm:pt modelId="{EDFF46E9-59C6-4491-9565-C2A6A3A9D8F5}">
      <dgm:prSet phldrT="[Text]"/>
      <dgm:spPr>
        <a:solidFill>
          <a:srgbClr val="004474"/>
        </a:solidFill>
      </dgm:spPr>
      <dgm:t>
        <a:bodyPr anchor="t"/>
        <a:lstStyle/>
        <a:p>
          <a:pPr algn="ctr"/>
          <a:r>
            <a:rPr lang="en-GB" b="1" noProof="0" dirty="0">
              <a:latin typeface="+mj-lt"/>
            </a:rPr>
            <a:t>Usage </a:t>
          </a:r>
        </a:p>
        <a:p>
          <a:pPr algn="ctr"/>
          <a:r>
            <a:rPr lang="en-GB" noProof="0" dirty="0">
              <a:latin typeface="+mj-lt"/>
            </a:rPr>
            <a:t>Consume or use purchased product</a:t>
          </a:r>
        </a:p>
      </dgm:t>
    </dgm:pt>
    <dgm:pt modelId="{3C921590-34B9-4BFE-96F9-703EE6896A7F}" type="parTrans" cxnId="{019FD6A7-617B-4EBA-BA71-D1224898FCF7}">
      <dgm:prSet/>
      <dgm:spPr/>
      <dgm:t>
        <a:bodyPr/>
        <a:lstStyle/>
        <a:p>
          <a:endParaRPr lang="en-GB" noProof="0" dirty="0">
            <a:latin typeface="+mj-lt"/>
          </a:endParaRPr>
        </a:p>
      </dgm:t>
    </dgm:pt>
    <dgm:pt modelId="{FB45F302-F709-46AD-972D-A610C1D21E9C}" type="sibTrans" cxnId="{019FD6A7-617B-4EBA-BA71-D1224898FCF7}">
      <dgm:prSet/>
      <dgm:spPr/>
      <dgm:t>
        <a:bodyPr/>
        <a:lstStyle/>
        <a:p>
          <a:endParaRPr lang="en-GB" noProof="0" dirty="0">
            <a:latin typeface="+mj-lt"/>
          </a:endParaRPr>
        </a:p>
      </dgm:t>
    </dgm:pt>
    <dgm:pt modelId="{AF52E1BD-F1E9-4080-9538-25C2BD36B117}">
      <dgm:prSet phldrT="[Text]"/>
      <dgm:spPr>
        <a:solidFill>
          <a:srgbClr val="004474"/>
        </a:solidFill>
      </dgm:spPr>
      <dgm:t>
        <a:bodyPr anchor="t"/>
        <a:lstStyle/>
        <a:p>
          <a:pPr algn="ctr"/>
          <a:r>
            <a:rPr lang="en-GB" b="1" noProof="0" dirty="0">
              <a:latin typeface="+mj-lt"/>
            </a:rPr>
            <a:t>Engagement </a:t>
          </a:r>
        </a:p>
        <a:p>
          <a:pPr algn="ctr"/>
          <a:r>
            <a:rPr lang="en-GB" noProof="0" dirty="0">
              <a:latin typeface="+mj-lt"/>
            </a:rPr>
            <a:t>may engage with the firm</a:t>
          </a:r>
        </a:p>
      </dgm:t>
    </dgm:pt>
    <dgm:pt modelId="{125A3E3B-DF57-4CE7-873F-7B250A55619C}" type="parTrans" cxnId="{89E84121-87A2-40A5-BE9B-BB61FE91D5DE}">
      <dgm:prSet/>
      <dgm:spPr/>
      <dgm:t>
        <a:bodyPr/>
        <a:lstStyle/>
        <a:p>
          <a:endParaRPr lang="de-CH"/>
        </a:p>
      </dgm:t>
    </dgm:pt>
    <dgm:pt modelId="{E23EF3D8-3EEF-4B8E-89C1-A5FEEBBA3FA1}" type="sibTrans" cxnId="{89E84121-87A2-40A5-BE9B-BB61FE91D5DE}">
      <dgm:prSet/>
      <dgm:spPr/>
      <dgm:t>
        <a:bodyPr/>
        <a:lstStyle/>
        <a:p>
          <a:endParaRPr lang="en-GB" noProof="0" dirty="0"/>
        </a:p>
      </dgm:t>
    </dgm:pt>
    <dgm:pt modelId="{D66F1D15-DB4F-40F1-AB0A-8258FF4162B6}">
      <dgm:prSet phldrT="[Text]"/>
      <dgm:spPr>
        <a:solidFill>
          <a:srgbClr val="004474"/>
        </a:solidFill>
      </dgm:spPr>
      <dgm:t>
        <a:bodyPr anchor="t"/>
        <a:lstStyle/>
        <a:p>
          <a:pPr algn="ctr"/>
          <a:r>
            <a:rPr lang="en-GB" b="1" noProof="0" dirty="0">
              <a:latin typeface="+mj-lt"/>
            </a:rPr>
            <a:t>Communication</a:t>
          </a:r>
          <a:r>
            <a:rPr lang="en-GB" noProof="0" dirty="0">
              <a:latin typeface="+mj-lt"/>
            </a:rPr>
            <a:t> </a:t>
          </a:r>
        </a:p>
        <a:p>
          <a:pPr algn="ctr"/>
          <a:r>
            <a:rPr lang="en-GB" noProof="0" dirty="0">
              <a:latin typeface="+mj-lt"/>
            </a:rPr>
            <a:t>may talk about satisfied experience</a:t>
          </a:r>
        </a:p>
      </dgm:t>
    </dgm:pt>
    <dgm:pt modelId="{C22A09DD-9E81-48A9-8953-2C530D3BB248}" type="parTrans" cxnId="{C014E034-2A9B-4260-9762-D8E4A80BC60F}">
      <dgm:prSet/>
      <dgm:spPr/>
      <dgm:t>
        <a:bodyPr/>
        <a:lstStyle/>
        <a:p>
          <a:endParaRPr lang="de-CH"/>
        </a:p>
      </dgm:t>
    </dgm:pt>
    <dgm:pt modelId="{7409BA43-8E3F-4D68-8ADA-E58D36B707FC}" type="sibTrans" cxnId="{C014E034-2A9B-4260-9762-D8E4A80BC60F}">
      <dgm:prSet/>
      <dgm:spPr/>
      <dgm:t>
        <a:bodyPr/>
        <a:lstStyle/>
        <a:p>
          <a:endParaRPr lang="en-GB" noProof="0" dirty="0"/>
        </a:p>
      </dgm:t>
    </dgm:pt>
    <dgm:pt modelId="{D96C70C4-EF63-4814-B5E7-8E1862EDD954}">
      <dgm:prSet phldrT="[Text]"/>
      <dgm:spPr>
        <a:solidFill>
          <a:srgbClr val="004474"/>
        </a:solidFill>
      </dgm:spPr>
      <dgm:t>
        <a:bodyPr anchor="t"/>
        <a:lstStyle/>
        <a:p>
          <a:pPr algn="ctr"/>
          <a:r>
            <a:rPr lang="en-GB" b="1" noProof="0" dirty="0">
              <a:latin typeface="+mj-lt"/>
            </a:rPr>
            <a:t>Service requests </a:t>
          </a:r>
        </a:p>
        <a:p>
          <a:pPr algn="ctr"/>
          <a:r>
            <a:rPr lang="en-GB" noProof="0" dirty="0">
              <a:latin typeface="+mj-lt"/>
            </a:rPr>
            <a:t>may activate a service request to address deficiencies</a:t>
          </a:r>
        </a:p>
      </dgm:t>
    </dgm:pt>
    <dgm:pt modelId="{7C877CFE-9231-47AC-959D-BDA393E7F832}" type="parTrans" cxnId="{A918A0D9-71CC-44D5-9486-0CA93B7398B0}">
      <dgm:prSet/>
      <dgm:spPr/>
      <dgm:t>
        <a:bodyPr/>
        <a:lstStyle/>
        <a:p>
          <a:endParaRPr lang="de-CH"/>
        </a:p>
      </dgm:t>
    </dgm:pt>
    <dgm:pt modelId="{C91EBD34-66EF-4EB8-BB7A-AF8D39404956}" type="sibTrans" cxnId="{A918A0D9-71CC-44D5-9486-0CA93B7398B0}">
      <dgm:prSet/>
      <dgm:spPr/>
      <dgm:t>
        <a:bodyPr/>
        <a:lstStyle/>
        <a:p>
          <a:endParaRPr lang="de-CH"/>
        </a:p>
      </dgm:t>
    </dgm:pt>
    <dgm:pt modelId="{15E26CCA-13CF-43CC-A9CE-AF927BC0D9EB}" type="pres">
      <dgm:prSet presAssocID="{CDFCBBA2-AB6C-4175-A99F-2C69DE2DC409}" presName="Name0" presStyleCnt="0">
        <dgm:presLayoutVars>
          <dgm:dir/>
          <dgm:resizeHandles val="exact"/>
        </dgm:presLayoutVars>
      </dgm:prSet>
      <dgm:spPr/>
    </dgm:pt>
    <dgm:pt modelId="{688AC9BE-ED64-4CB7-B0AC-EFF05AFA9DA8}" type="pres">
      <dgm:prSet presAssocID="{EDFF46E9-59C6-4491-9565-C2A6A3A9D8F5}" presName="node" presStyleLbl="node1" presStyleIdx="0" presStyleCnt="4" custLinFactNeighborX="-4085">
        <dgm:presLayoutVars>
          <dgm:bulletEnabled val="1"/>
        </dgm:presLayoutVars>
      </dgm:prSet>
      <dgm:spPr/>
    </dgm:pt>
    <dgm:pt modelId="{4A4EB5BC-46D5-4721-B80F-BA591E6D2085}" type="pres">
      <dgm:prSet presAssocID="{FB45F302-F709-46AD-972D-A610C1D21E9C}" presName="sibTrans" presStyleLbl="sibTrans2D1" presStyleIdx="0" presStyleCnt="3"/>
      <dgm:spPr/>
    </dgm:pt>
    <dgm:pt modelId="{F47B89C9-6956-4999-AE15-376535660A5F}" type="pres">
      <dgm:prSet presAssocID="{FB45F302-F709-46AD-972D-A610C1D21E9C}" presName="connectorText" presStyleLbl="sibTrans2D1" presStyleIdx="0" presStyleCnt="3"/>
      <dgm:spPr/>
    </dgm:pt>
    <dgm:pt modelId="{8E726D57-8D63-4F83-98DD-057831C5BEB9}" type="pres">
      <dgm:prSet presAssocID="{AF52E1BD-F1E9-4080-9538-25C2BD36B117}" presName="node" presStyleLbl="node1" presStyleIdx="1" presStyleCnt="4">
        <dgm:presLayoutVars>
          <dgm:bulletEnabled val="1"/>
        </dgm:presLayoutVars>
      </dgm:prSet>
      <dgm:spPr/>
    </dgm:pt>
    <dgm:pt modelId="{3AA985AD-A9EA-4E5E-97C6-336B93FC5831}" type="pres">
      <dgm:prSet presAssocID="{E23EF3D8-3EEF-4B8E-89C1-A5FEEBBA3FA1}" presName="sibTrans" presStyleLbl="sibTrans2D1" presStyleIdx="1" presStyleCnt="3"/>
      <dgm:spPr/>
    </dgm:pt>
    <dgm:pt modelId="{024316FC-74DD-4BC1-BC5E-02FA0B8B2F53}" type="pres">
      <dgm:prSet presAssocID="{E23EF3D8-3EEF-4B8E-89C1-A5FEEBBA3FA1}" presName="connectorText" presStyleLbl="sibTrans2D1" presStyleIdx="1" presStyleCnt="3"/>
      <dgm:spPr/>
    </dgm:pt>
    <dgm:pt modelId="{32A5B1F9-9A05-4257-AB5B-E13EA8DF4DB1}" type="pres">
      <dgm:prSet presAssocID="{D66F1D15-DB4F-40F1-AB0A-8258FF4162B6}" presName="node" presStyleLbl="node1" presStyleIdx="2" presStyleCnt="4">
        <dgm:presLayoutVars>
          <dgm:bulletEnabled val="1"/>
        </dgm:presLayoutVars>
      </dgm:prSet>
      <dgm:spPr/>
    </dgm:pt>
    <dgm:pt modelId="{50055C63-F0F8-4767-BCF2-8B26B7FC5460}" type="pres">
      <dgm:prSet presAssocID="{7409BA43-8E3F-4D68-8ADA-E58D36B707FC}" presName="sibTrans" presStyleLbl="sibTrans2D1" presStyleIdx="2" presStyleCnt="3"/>
      <dgm:spPr/>
    </dgm:pt>
    <dgm:pt modelId="{8433F72D-0F87-4492-9375-B860C020397B}" type="pres">
      <dgm:prSet presAssocID="{7409BA43-8E3F-4D68-8ADA-E58D36B707FC}" presName="connectorText" presStyleLbl="sibTrans2D1" presStyleIdx="2" presStyleCnt="3"/>
      <dgm:spPr/>
    </dgm:pt>
    <dgm:pt modelId="{BAD20396-6A24-4BF5-A595-EF0A5947895A}" type="pres">
      <dgm:prSet presAssocID="{D96C70C4-EF63-4814-B5E7-8E1862EDD954}" presName="node" presStyleLbl="node1" presStyleIdx="3" presStyleCnt="4">
        <dgm:presLayoutVars>
          <dgm:bulletEnabled val="1"/>
        </dgm:presLayoutVars>
      </dgm:prSet>
      <dgm:spPr/>
    </dgm:pt>
  </dgm:ptLst>
  <dgm:cxnLst>
    <dgm:cxn modelId="{89E84121-87A2-40A5-BE9B-BB61FE91D5DE}" srcId="{CDFCBBA2-AB6C-4175-A99F-2C69DE2DC409}" destId="{AF52E1BD-F1E9-4080-9538-25C2BD36B117}" srcOrd="1" destOrd="0" parTransId="{125A3E3B-DF57-4CE7-873F-7B250A55619C}" sibTransId="{E23EF3D8-3EEF-4B8E-89C1-A5FEEBBA3FA1}"/>
    <dgm:cxn modelId="{DBDC8830-680C-45A9-BE69-6D5729643785}" type="presOf" srcId="{7409BA43-8E3F-4D68-8ADA-E58D36B707FC}" destId="{50055C63-F0F8-4767-BCF2-8B26B7FC5460}" srcOrd="0" destOrd="0" presId="urn:microsoft.com/office/officeart/2005/8/layout/process1"/>
    <dgm:cxn modelId="{01D2E431-2E08-4693-A681-DA01410CB458}" type="presOf" srcId="{FB45F302-F709-46AD-972D-A610C1D21E9C}" destId="{4A4EB5BC-46D5-4721-B80F-BA591E6D2085}" srcOrd="0" destOrd="0" presId="urn:microsoft.com/office/officeart/2005/8/layout/process1"/>
    <dgm:cxn modelId="{C014E034-2A9B-4260-9762-D8E4A80BC60F}" srcId="{CDFCBBA2-AB6C-4175-A99F-2C69DE2DC409}" destId="{D66F1D15-DB4F-40F1-AB0A-8258FF4162B6}" srcOrd="2" destOrd="0" parTransId="{C22A09DD-9E81-48A9-8953-2C530D3BB248}" sibTransId="{7409BA43-8E3F-4D68-8ADA-E58D36B707FC}"/>
    <dgm:cxn modelId="{A883CB39-B1CD-4BFB-923B-DBA0D5B642B4}" type="presOf" srcId="{FB45F302-F709-46AD-972D-A610C1D21E9C}" destId="{F47B89C9-6956-4999-AE15-376535660A5F}" srcOrd="1" destOrd="0" presId="urn:microsoft.com/office/officeart/2005/8/layout/process1"/>
    <dgm:cxn modelId="{6C50B956-BF45-42FF-A6D3-2F650B1AF68B}" type="presOf" srcId="{D96C70C4-EF63-4814-B5E7-8E1862EDD954}" destId="{BAD20396-6A24-4BF5-A595-EF0A5947895A}" srcOrd="0" destOrd="0" presId="urn:microsoft.com/office/officeart/2005/8/layout/process1"/>
    <dgm:cxn modelId="{942F7C59-4CE2-4478-9650-6A499F94C26D}" type="presOf" srcId="{EDFF46E9-59C6-4491-9565-C2A6A3A9D8F5}" destId="{688AC9BE-ED64-4CB7-B0AC-EFF05AFA9DA8}" srcOrd="0" destOrd="0" presId="urn:microsoft.com/office/officeart/2005/8/layout/process1"/>
    <dgm:cxn modelId="{66942F67-2C76-4794-AAFA-8752E850D22E}" type="presOf" srcId="{7409BA43-8E3F-4D68-8ADA-E58D36B707FC}" destId="{8433F72D-0F87-4492-9375-B860C020397B}" srcOrd="1" destOrd="0" presId="urn:microsoft.com/office/officeart/2005/8/layout/process1"/>
    <dgm:cxn modelId="{CF7D5F6A-9CA7-45DE-8FCF-5477EF74AE43}" type="presOf" srcId="{AF52E1BD-F1E9-4080-9538-25C2BD36B117}" destId="{8E726D57-8D63-4F83-98DD-057831C5BEB9}" srcOrd="0" destOrd="0" presId="urn:microsoft.com/office/officeart/2005/8/layout/process1"/>
    <dgm:cxn modelId="{F7F0BB9A-2CF2-4C50-9092-25C350D6806A}" type="presOf" srcId="{CDFCBBA2-AB6C-4175-A99F-2C69DE2DC409}" destId="{15E26CCA-13CF-43CC-A9CE-AF927BC0D9EB}" srcOrd="0" destOrd="0" presId="urn:microsoft.com/office/officeart/2005/8/layout/process1"/>
    <dgm:cxn modelId="{019FD6A7-617B-4EBA-BA71-D1224898FCF7}" srcId="{CDFCBBA2-AB6C-4175-A99F-2C69DE2DC409}" destId="{EDFF46E9-59C6-4491-9565-C2A6A3A9D8F5}" srcOrd="0" destOrd="0" parTransId="{3C921590-34B9-4BFE-96F9-703EE6896A7F}" sibTransId="{FB45F302-F709-46AD-972D-A610C1D21E9C}"/>
    <dgm:cxn modelId="{07A6E0B6-CBE8-451E-90B3-D3FAB0928F3F}" type="presOf" srcId="{D66F1D15-DB4F-40F1-AB0A-8258FF4162B6}" destId="{32A5B1F9-9A05-4257-AB5B-E13EA8DF4DB1}" srcOrd="0" destOrd="0" presId="urn:microsoft.com/office/officeart/2005/8/layout/process1"/>
    <dgm:cxn modelId="{C06C30CC-A304-47A5-A63A-20CB03070BB9}" type="presOf" srcId="{E23EF3D8-3EEF-4B8E-89C1-A5FEEBBA3FA1}" destId="{024316FC-74DD-4BC1-BC5E-02FA0B8B2F53}" srcOrd="1" destOrd="0" presId="urn:microsoft.com/office/officeart/2005/8/layout/process1"/>
    <dgm:cxn modelId="{A918A0D9-71CC-44D5-9486-0CA93B7398B0}" srcId="{CDFCBBA2-AB6C-4175-A99F-2C69DE2DC409}" destId="{D96C70C4-EF63-4814-B5E7-8E1862EDD954}" srcOrd="3" destOrd="0" parTransId="{7C877CFE-9231-47AC-959D-BDA393E7F832}" sibTransId="{C91EBD34-66EF-4EB8-BB7A-AF8D39404956}"/>
    <dgm:cxn modelId="{545C5EEC-1794-4E51-AC15-1659FBA682CF}" type="presOf" srcId="{E23EF3D8-3EEF-4B8E-89C1-A5FEEBBA3FA1}" destId="{3AA985AD-A9EA-4E5E-97C6-336B93FC5831}" srcOrd="0" destOrd="0" presId="urn:microsoft.com/office/officeart/2005/8/layout/process1"/>
    <dgm:cxn modelId="{3FE1DC6D-4B5C-484A-AFE7-AF9DEBFAA192}" type="presParOf" srcId="{15E26CCA-13CF-43CC-A9CE-AF927BC0D9EB}" destId="{688AC9BE-ED64-4CB7-B0AC-EFF05AFA9DA8}" srcOrd="0" destOrd="0" presId="urn:microsoft.com/office/officeart/2005/8/layout/process1"/>
    <dgm:cxn modelId="{DC49A8F2-9F73-447F-A40F-4E18448E19C1}" type="presParOf" srcId="{15E26CCA-13CF-43CC-A9CE-AF927BC0D9EB}" destId="{4A4EB5BC-46D5-4721-B80F-BA591E6D2085}" srcOrd="1" destOrd="0" presId="urn:microsoft.com/office/officeart/2005/8/layout/process1"/>
    <dgm:cxn modelId="{E64902AD-A607-47F0-8C18-1C7766AD5F31}" type="presParOf" srcId="{4A4EB5BC-46D5-4721-B80F-BA591E6D2085}" destId="{F47B89C9-6956-4999-AE15-376535660A5F}" srcOrd="0" destOrd="0" presId="urn:microsoft.com/office/officeart/2005/8/layout/process1"/>
    <dgm:cxn modelId="{38957D12-4C9B-4625-9479-0E718B2D1BD4}" type="presParOf" srcId="{15E26CCA-13CF-43CC-A9CE-AF927BC0D9EB}" destId="{8E726D57-8D63-4F83-98DD-057831C5BEB9}" srcOrd="2" destOrd="0" presId="urn:microsoft.com/office/officeart/2005/8/layout/process1"/>
    <dgm:cxn modelId="{5EFC6F60-4A2D-4626-9743-3D6FF9560110}" type="presParOf" srcId="{15E26CCA-13CF-43CC-A9CE-AF927BC0D9EB}" destId="{3AA985AD-A9EA-4E5E-97C6-336B93FC5831}" srcOrd="3" destOrd="0" presId="urn:microsoft.com/office/officeart/2005/8/layout/process1"/>
    <dgm:cxn modelId="{BA9D0521-B059-49D1-87E2-F1B4B5247909}" type="presParOf" srcId="{3AA985AD-A9EA-4E5E-97C6-336B93FC5831}" destId="{024316FC-74DD-4BC1-BC5E-02FA0B8B2F53}" srcOrd="0" destOrd="0" presId="urn:microsoft.com/office/officeart/2005/8/layout/process1"/>
    <dgm:cxn modelId="{75E216B6-2ED2-42CB-92D1-6009417873E3}" type="presParOf" srcId="{15E26CCA-13CF-43CC-A9CE-AF927BC0D9EB}" destId="{32A5B1F9-9A05-4257-AB5B-E13EA8DF4DB1}" srcOrd="4" destOrd="0" presId="urn:microsoft.com/office/officeart/2005/8/layout/process1"/>
    <dgm:cxn modelId="{0AE14574-C72B-4281-BA9E-EFAC73CC3525}" type="presParOf" srcId="{15E26CCA-13CF-43CC-A9CE-AF927BC0D9EB}" destId="{50055C63-F0F8-4767-BCF2-8B26B7FC5460}" srcOrd="5" destOrd="0" presId="urn:microsoft.com/office/officeart/2005/8/layout/process1"/>
    <dgm:cxn modelId="{2F2C6B2C-13A4-43C5-AC5E-09F6153AC07F}" type="presParOf" srcId="{50055C63-F0F8-4767-BCF2-8B26B7FC5460}" destId="{8433F72D-0F87-4492-9375-B860C020397B}" srcOrd="0" destOrd="0" presId="urn:microsoft.com/office/officeart/2005/8/layout/process1"/>
    <dgm:cxn modelId="{83954837-4C53-4EC6-B63B-BDC3DB802CCD}" type="presParOf" srcId="{15E26CCA-13CF-43CC-A9CE-AF927BC0D9EB}" destId="{BAD20396-6A24-4BF5-A595-EF0A5947895A}"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41B636-A4C5-4F6A-9F2C-40F7C130A8D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e-CH"/>
        </a:p>
      </dgm:t>
    </dgm:pt>
    <dgm:pt modelId="{D7E9BA9A-D89B-452B-B876-C5863D866961}">
      <dgm:prSet phldrT="[Text]" custT="1"/>
      <dgm:spPr/>
      <dgm:t>
        <a:bodyPr/>
        <a:lstStyle/>
        <a:p>
          <a:r>
            <a:rPr lang="en-GB" sz="2200" noProof="0" dirty="0">
              <a:latin typeface="+mj-lt"/>
            </a:rPr>
            <a:t>VR</a:t>
          </a:r>
        </a:p>
      </dgm:t>
    </dgm:pt>
    <dgm:pt modelId="{A34D07D3-92BB-484F-899E-CB00B76B2879}" type="parTrans" cxnId="{9D397C2C-F8ED-4E49-9C29-A318C9487F4B}">
      <dgm:prSet/>
      <dgm:spPr/>
      <dgm:t>
        <a:bodyPr/>
        <a:lstStyle/>
        <a:p>
          <a:endParaRPr lang="de-CH">
            <a:latin typeface="+mj-lt"/>
          </a:endParaRPr>
        </a:p>
      </dgm:t>
    </dgm:pt>
    <dgm:pt modelId="{F0FE9AC6-2EA5-485E-85AA-297EC99F7447}" type="sibTrans" cxnId="{9D397C2C-F8ED-4E49-9C29-A318C9487F4B}">
      <dgm:prSet/>
      <dgm:spPr/>
      <dgm:t>
        <a:bodyPr/>
        <a:lstStyle/>
        <a:p>
          <a:endParaRPr lang="de-CH">
            <a:latin typeface="+mj-lt"/>
          </a:endParaRPr>
        </a:p>
      </dgm:t>
    </dgm:pt>
    <dgm:pt modelId="{94345738-4DCA-4267-AB40-43EC36B050FF}">
      <dgm:prSet phldrT="[Text]" custT="1"/>
      <dgm:spPr/>
      <dgm:t>
        <a:bodyPr/>
        <a:lstStyle/>
        <a:p>
          <a:r>
            <a:rPr lang="en-GB" sz="1600" noProof="0" dirty="0">
              <a:latin typeface="+mj-lt"/>
            </a:rPr>
            <a:t>seeks to immerse user in a modelled digital world </a:t>
          </a:r>
        </a:p>
      </dgm:t>
    </dgm:pt>
    <dgm:pt modelId="{319CA622-297B-4E29-8FF6-C2C997B46FDA}" type="parTrans" cxnId="{5020695E-94CF-4B38-BFE0-411CE2F86FD9}">
      <dgm:prSet/>
      <dgm:spPr/>
      <dgm:t>
        <a:bodyPr/>
        <a:lstStyle/>
        <a:p>
          <a:endParaRPr lang="de-CH">
            <a:latin typeface="+mj-lt"/>
          </a:endParaRPr>
        </a:p>
      </dgm:t>
    </dgm:pt>
    <dgm:pt modelId="{0ACD2CAB-C1AB-4072-A494-6DDFB9D22E54}" type="sibTrans" cxnId="{5020695E-94CF-4B38-BFE0-411CE2F86FD9}">
      <dgm:prSet/>
      <dgm:spPr/>
      <dgm:t>
        <a:bodyPr/>
        <a:lstStyle/>
        <a:p>
          <a:endParaRPr lang="de-CH">
            <a:latin typeface="+mj-lt"/>
          </a:endParaRPr>
        </a:p>
      </dgm:t>
    </dgm:pt>
    <dgm:pt modelId="{EAA0E07E-3894-4500-A2FC-17D9016EB086}">
      <dgm:prSet phldrT="[Text]" custT="1"/>
      <dgm:spPr/>
      <dgm:t>
        <a:bodyPr/>
        <a:lstStyle/>
        <a:p>
          <a:r>
            <a:rPr lang="en-GB" sz="1600" noProof="0" dirty="0">
              <a:latin typeface="+mj-lt"/>
            </a:rPr>
            <a:t>Applications: gaming, training, design, education, learning </a:t>
          </a:r>
        </a:p>
      </dgm:t>
    </dgm:pt>
    <dgm:pt modelId="{FACF8B7F-8B8C-407B-B02F-8E8E9F2E42C5}" type="parTrans" cxnId="{AF576ACC-A237-4439-8E7A-98AC8DB8F4F1}">
      <dgm:prSet/>
      <dgm:spPr/>
      <dgm:t>
        <a:bodyPr/>
        <a:lstStyle/>
        <a:p>
          <a:endParaRPr lang="de-CH">
            <a:latin typeface="+mj-lt"/>
          </a:endParaRPr>
        </a:p>
      </dgm:t>
    </dgm:pt>
    <dgm:pt modelId="{6C882414-E278-4CD2-8DE4-09999C64CF0E}" type="sibTrans" cxnId="{AF576ACC-A237-4439-8E7A-98AC8DB8F4F1}">
      <dgm:prSet/>
      <dgm:spPr/>
      <dgm:t>
        <a:bodyPr/>
        <a:lstStyle/>
        <a:p>
          <a:endParaRPr lang="de-CH">
            <a:latin typeface="+mj-lt"/>
          </a:endParaRPr>
        </a:p>
      </dgm:t>
    </dgm:pt>
    <dgm:pt modelId="{9AD8DF37-8FF1-4354-834B-181005D183DF}">
      <dgm:prSet phldrT="[Text]" custT="1"/>
      <dgm:spPr/>
      <dgm:t>
        <a:bodyPr/>
        <a:lstStyle/>
        <a:p>
          <a:r>
            <a:rPr lang="en-GB" sz="2200" noProof="0" dirty="0">
              <a:latin typeface="+mj-lt"/>
            </a:rPr>
            <a:t>AR</a:t>
          </a:r>
        </a:p>
      </dgm:t>
    </dgm:pt>
    <dgm:pt modelId="{A0555669-7D08-4399-954B-B7F4AD266ED8}" type="parTrans" cxnId="{D578B62B-3B5A-4800-A72C-A41476B31660}">
      <dgm:prSet/>
      <dgm:spPr/>
      <dgm:t>
        <a:bodyPr/>
        <a:lstStyle/>
        <a:p>
          <a:endParaRPr lang="de-CH">
            <a:latin typeface="+mj-lt"/>
          </a:endParaRPr>
        </a:p>
      </dgm:t>
    </dgm:pt>
    <dgm:pt modelId="{0012D6D6-60A6-4EAA-9891-EC547856030E}" type="sibTrans" cxnId="{D578B62B-3B5A-4800-A72C-A41476B31660}">
      <dgm:prSet/>
      <dgm:spPr/>
      <dgm:t>
        <a:bodyPr/>
        <a:lstStyle/>
        <a:p>
          <a:endParaRPr lang="de-CH">
            <a:latin typeface="+mj-lt"/>
          </a:endParaRPr>
        </a:p>
      </dgm:t>
    </dgm:pt>
    <dgm:pt modelId="{4E2BAFFA-DEE2-4E8E-A0E6-C80DCEDBB96E}">
      <dgm:prSet phldrT="[Text]" custT="1"/>
      <dgm:spPr/>
      <dgm:t>
        <a:bodyPr/>
        <a:lstStyle/>
        <a:p>
          <a:r>
            <a:rPr lang="en-GB" sz="1600" noProof="0" dirty="0">
              <a:latin typeface="+mj-lt"/>
            </a:rPr>
            <a:t>Combine real world and virtual objects that interact in real-time</a:t>
          </a:r>
        </a:p>
      </dgm:t>
    </dgm:pt>
    <dgm:pt modelId="{8C63B557-D870-4DB4-A129-6430452CC09A}" type="parTrans" cxnId="{A5F2CAC3-62A3-4A03-94EF-04542B2D0897}">
      <dgm:prSet/>
      <dgm:spPr/>
      <dgm:t>
        <a:bodyPr/>
        <a:lstStyle/>
        <a:p>
          <a:endParaRPr lang="de-CH">
            <a:latin typeface="+mj-lt"/>
          </a:endParaRPr>
        </a:p>
      </dgm:t>
    </dgm:pt>
    <dgm:pt modelId="{7AE27EAB-C1DF-43C8-B2AF-1223FDC7BEA1}" type="sibTrans" cxnId="{A5F2CAC3-62A3-4A03-94EF-04542B2D0897}">
      <dgm:prSet/>
      <dgm:spPr/>
      <dgm:t>
        <a:bodyPr/>
        <a:lstStyle/>
        <a:p>
          <a:endParaRPr lang="de-CH">
            <a:latin typeface="+mj-lt"/>
          </a:endParaRPr>
        </a:p>
      </dgm:t>
    </dgm:pt>
    <dgm:pt modelId="{B34DD4AE-E395-4116-ABB1-BDAD2306F972}">
      <dgm:prSet phldrT="[Text]" custT="1"/>
      <dgm:spPr/>
      <dgm:t>
        <a:bodyPr/>
        <a:lstStyle/>
        <a:p>
          <a:r>
            <a:rPr lang="en-GB" sz="1600" noProof="0" dirty="0">
              <a:latin typeface="+mj-lt"/>
            </a:rPr>
            <a:t>Applications: architecture, maintenance, entertainment, education, medicine and psychological treatments</a:t>
          </a:r>
        </a:p>
      </dgm:t>
    </dgm:pt>
    <dgm:pt modelId="{6FE60193-845F-4582-BE10-A63B5C0E081E}" type="parTrans" cxnId="{418346AB-F562-459D-8A17-FF194602B9B5}">
      <dgm:prSet/>
      <dgm:spPr/>
      <dgm:t>
        <a:bodyPr/>
        <a:lstStyle/>
        <a:p>
          <a:endParaRPr lang="de-CH">
            <a:latin typeface="+mj-lt"/>
          </a:endParaRPr>
        </a:p>
      </dgm:t>
    </dgm:pt>
    <dgm:pt modelId="{03547244-8E2E-4B01-874B-7BDD2351BEFA}" type="sibTrans" cxnId="{418346AB-F562-459D-8A17-FF194602B9B5}">
      <dgm:prSet/>
      <dgm:spPr/>
      <dgm:t>
        <a:bodyPr/>
        <a:lstStyle/>
        <a:p>
          <a:endParaRPr lang="de-CH">
            <a:latin typeface="+mj-lt"/>
          </a:endParaRPr>
        </a:p>
      </dgm:t>
    </dgm:pt>
    <dgm:pt modelId="{A0E3FA07-3C5A-41C1-A687-24B79F59FF9D}">
      <dgm:prSet phldrT="[Text]" custT="1"/>
      <dgm:spPr/>
      <dgm:t>
        <a:bodyPr/>
        <a:lstStyle/>
        <a:p>
          <a:r>
            <a:rPr lang="en-GB" sz="2200" noProof="0" dirty="0">
              <a:latin typeface="+mj-lt"/>
            </a:rPr>
            <a:t>MR</a:t>
          </a:r>
        </a:p>
      </dgm:t>
    </dgm:pt>
    <dgm:pt modelId="{12873930-53B4-421E-87C6-F081DA08FA8C}" type="parTrans" cxnId="{72FBF488-42DB-4EFB-BA5D-721D59AC2B02}">
      <dgm:prSet/>
      <dgm:spPr/>
      <dgm:t>
        <a:bodyPr/>
        <a:lstStyle/>
        <a:p>
          <a:endParaRPr lang="de-CH">
            <a:latin typeface="+mj-lt"/>
          </a:endParaRPr>
        </a:p>
      </dgm:t>
    </dgm:pt>
    <dgm:pt modelId="{5CF1B228-1C9D-47DF-B479-53E9FB32C231}" type="sibTrans" cxnId="{72FBF488-42DB-4EFB-BA5D-721D59AC2B02}">
      <dgm:prSet/>
      <dgm:spPr/>
      <dgm:t>
        <a:bodyPr/>
        <a:lstStyle/>
        <a:p>
          <a:endParaRPr lang="de-CH">
            <a:latin typeface="+mj-lt"/>
          </a:endParaRPr>
        </a:p>
      </dgm:t>
    </dgm:pt>
    <dgm:pt modelId="{7842138B-B0C2-4AB1-9905-D78937831A61}">
      <dgm:prSet phldrT="[Text]" custT="1"/>
      <dgm:spPr/>
      <dgm:t>
        <a:bodyPr/>
        <a:lstStyle/>
        <a:p>
          <a:r>
            <a:rPr lang="en-GB" sz="1600" noProof="0" dirty="0">
              <a:latin typeface="+mj-lt"/>
            </a:rPr>
            <a:t>Blends elements of AR, VR</a:t>
          </a:r>
        </a:p>
      </dgm:t>
    </dgm:pt>
    <dgm:pt modelId="{2135508D-807B-4AD3-9B10-4FB3587C758C}" type="parTrans" cxnId="{D4426C70-AE70-45F7-9D61-75F4F8AADD71}">
      <dgm:prSet/>
      <dgm:spPr/>
      <dgm:t>
        <a:bodyPr/>
        <a:lstStyle/>
        <a:p>
          <a:endParaRPr lang="de-CH">
            <a:latin typeface="+mj-lt"/>
          </a:endParaRPr>
        </a:p>
      </dgm:t>
    </dgm:pt>
    <dgm:pt modelId="{34955380-6D85-47BE-96E3-2AB692045B5F}" type="sibTrans" cxnId="{D4426C70-AE70-45F7-9D61-75F4F8AADD71}">
      <dgm:prSet/>
      <dgm:spPr/>
      <dgm:t>
        <a:bodyPr/>
        <a:lstStyle/>
        <a:p>
          <a:endParaRPr lang="de-CH">
            <a:latin typeface="+mj-lt"/>
          </a:endParaRPr>
        </a:p>
      </dgm:t>
    </dgm:pt>
    <dgm:pt modelId="{C7550CB4-ED15-43E1-B68D-DB509765CF5F}">
      <dgm:prSet phldrT="[Text]" custT="1"/>
      <dgm:spPr/>
      <dgm:t>
        <a:bodyPr/>
        <a:lstStyle/>
        <a:p>
          <a:r>
            <a:rPr lang="en-GB" sz="1600" noProof="0" dirty="0">
              <a:latin typeface="+mj-lt"/>
            </a:rPr>
            <a:t>Interaction with that world in real-time</a:t>
          </a:r>
        </a:p>
      </dgm:t>
    </dgm:pt>
    <dgm:pt modelId="{65E4E2BB-0083-46BC-A3D8-387FFF90B4DA}" type="parTrans" cxnId="{FB9E5983-33A2-452B-B4F5-B844B1FD6CC0}">
      <dgm:prSet/>
      <dgm:spPr/>
      <dgm:t>
        <a:bodyPr/>
        <a:lstStyle/>
        <a:p>
          <a:endParaRPr lang="de-CH">
            <a:latin typeface="+mj-lt"/>
          </a:endParaRPr>
        </a:p>
      </dgm:t>
    </dgm:pt>
    <dgm:pt modelId="{AEACF3DB-F5B5-437F-86F5-D5605F414473}" type="sibTrans" cxnId="{FB9E5983-33A2-452B-B4F5-B844B1FD6CC0}">
      <dgm:prSet/>
      <dgm:spPr/>
      <dgm:t>
        <a:bodyPr/>
        <a:lstStyle/>
        <a:p>
          <a:endParaRPr lang="de-CH">
            <a:latin typeface="+mj-lt"/>
          </a:endParaRPr>
        </a:p>
      </dgm:t>
    </dgm:pt>
    <dgm:pt modelId="{4FFB331F-755D-4098-88C5-2496D2FDCD70}">
      <dgm:prSet phldrT="[Text]" custT="1"/>
      <dgm:spPr/>
      <dgm:t>
        <a:bodyPr/>
        <a:lstStyle/>
        <a:p>
          <a:r>
            <a:rPr lang="en-GB" sz="1600" noProof="0" dirty="0">
              <a:latin typeface="+mj-lt"/>
            </a:rPr>
            <a:t>enabled by computing, display and sensory technologies</a:t>
          </a:r>
        </a:p>
      </dgm:t>
    </dgm:pt>
    <dgm:pt modelId="{1F53F1E0-E8B1-48FE-801F-701A88033DF3}" type="parTrans" cxnId="{72EDF805-F1E2-4344-9786-7D103646B08A}">
      <dgm:prSet/>
      <dgm:spPr/>
      <dgm:t>
        <a:bodyPr/>
        <a:lstStyle/>
        <a:p>
          <a:endParaRPr lang="de-CH">
            <a:latin typeface="+mj-lt"/>
          </a:endParaRPr>
        </a:p>
      </dgm:t>
    </dgm:pt>
    <dgm:pt modelId="{42F7E53E-2D0D-4D20-B741-08C15C763E94}" type="sibTrans" cxnId="{72EDF805-F1E2-4344-9786-7D103646B08A}">
      <dgm:prSet/>
      <dgm:spPr/>
      <dgm:t>
        <a:bodyPr/>
        <a:lstStyle/>
        <a:p>
          <a:endParaRPr lang="de-CH">
            <a:latin typeface="+mj-lt"/>
          </a:endParaRPr>
        </a:p>
      </dgm:t>
    </dgm:pt>
    <dgm:pt modelId="{996F837B-C6F0-4C28-A2FC-4C424D1AF1E5}">
      <dgm:prSet phldrT="[Text]" custT="1"/>
      <dgm:spPr/>
      <dgm:t>
        <a:bodyPr/>
        <a:lstStyle/>
        <a:p>
          <a:r>
            <a:rPr lang="en-GB" sz="1600" noProof="0" dirty="0">
              <a:latin typeface="+mj-lt"/>
            </a:rPr>
            <a:t>Physical and digital objects co-exist and interact in real time.</a:t>
          </a:r>
        </a:p>
      </dgm:t>
    </dgm:pt>
    <dgm:pt modelId="{7E10A32A-D993-4C02-B1BC-4B4CD9BB6F93}" type="parTrans" cxnId="{8849208B-3976-4789-8B69-60D0160FD681}">
      <dgm:prSet/>
      <dgm:spPr/>
      <dgm:t>
        <a:bodyPr/>
        <a:lstStyle/>
        <a:p>
          <a:endParaRPr lang="de-CH">
            <a:latin typeface="+mj-lt"/>
          </a:endParaRPr>
        </a:p>
      </dgm:t>
    </dgm:pt>
    <dgm:pt modelId="{134524F6-BBE4-4CE4-A2B4-90124903AD90}" type="sibTrans" cxnId="{8849208B-3976-4789-8B69-60D0160FD681}">
      <dgm:prSet/>
      <dgm:spPr/>
      <dgm:t>
        <a:bodyPr/>
        <a:lstStyle/>
        <a:p>
          <a:endParaRPr lang="de-CH">
            <a:latin typeface="+mj-lt"/>
          </a:endParaRPr>
        </a:p>
      </dgm:t>
    </dgm:pt>
    <dgm:pt modelId="{19B17A0A-354F-47AB-B60B-BD42D4DB8A6C}" type="pres">
      <dgm:prSet presAssocID="{0141B636-A4C5-4F6A-9F2C-40F7C130A8D0}" presName="Name0" presStyleCnt="0">
        <dgm:presLayoutVars>
          <dgm:dir/>
          <dgm:animLvl val="lvl"/>
          <dgm:resizeHandles val="exact"/>
        </dgm:presLayoutVars>
      </dgm:prSet>
      <dgm:spPr/>
    </dgm:pt>
    <dgm:pt modelId="{19A5550B-5A61-41A6-A3EF-2B83A7B20494}" type="pres">
      <dgm:prSet presAssocID="{D7E9BA9A-D89B-452B-B876-C5863D866961}" presName="composite" presStyleCnt="0"/>
      <dgm:spPr/>
    </dgm:pt>
    <dgm:pt modelId="{238A7EB7-A58C-41FB-A016-322F00370674}" type="pres">
      <dgm:prSet presAssocID="{D7E9BA9A-D89B-452B-B876-C5863D866961}" presName="parTx" presStyleLbl="alignNode1" presStyleIdx="0" presStyleCnt="3">
        <dgm:presLayoutVars>
          <dgm:chMax val="0"/>
          <dgm:chPref val="0"/>
          <dgm:bulletEnabled val="1"/>
        </dgm:presLayoutVars>
      </dgm:prSet>
      <dgm:spPr/>
    </dgm:pt>
    <dgm:pt modelId="{90A8C15F-6FD0-43BC-A1D4-B4A3CFC60F8F}" type="pres">
      <dgm:prSet presAssocID="{D7E9BA9A-D89B-452B-B876-C5863D866961}" presName="desTx" presStyleLbl="alignAccFollowNode1" presStyleIdx="0" presStyleCnt="3" custScaleY="100000">
        <dgm:presLayoutVars>
          <dgm:bulletEnabled val="1"/>
        </dgm:presLayoutVars>
      </dgm:prSet>
      <dgm:spPr/>
    </dgm:pt>
    <dgm:pt modelId="{8A47005C-B8D5-4387-81D3-3662E1DF7929}" type="pres">
      <dgm:prSet presAssocID="{F0FE9AC6-2EA5-485E-85AA-297EC99F7447}" presName="space" presStyleCnt="0"/>
      <dgm:spPr/>
    </dgm:pt>
    <dgm:pt modelId="{0B217C1E-C5E6-445A-B710-7F848F43D78F}" type="pres">
      <dgm:prSet presAssocID="{9AD8DF37-8FF1-4354-834B-181005D183DF}" presName="composite" presStyleCnt="0"/>
      <dgm:spPr/>
    </dgm:pt>
    <dgm:pt modelId="{9481F602-3299-4C17-A446-C2A332B4B1E5}" type="pres">
      <dgm:prSet presAssocID="{9AD8DF37-8FF1-4354-834B-181005D183DF}" presName="parTx" presStyleLbl="alignNode1" presStyleIdx="1" presStyleCnt="3">
        <dgm:presLayoutVars>
          <dgm:chMax val="0"/>
          <dgm:chPref val="0"/>
          <dgm:bulletEnabled val="1"/>
        </dgm:presLayoutVars>
      </dgm:prSet>
      <dgm:spPr/>
    </dgm:pt>
    <dgm:pt modelId="{E8DE44F0-F630-43A0-BED2-99827E2AA0AB}" type="pres">
      <dgm:prSet presAssocID="{9AD8DF37-8FF1-4354-834B-181005D183DF}" presName="desTx" presStyleLbl="alignAccFollowNode1" presStyleIdx="1" presStyleCnt="3" custScaleY="100000">
        <dgm:presLayoutVars>
          <dgm:bulletEnabled val="1"/>
        </dgm:presLayoutVars>
      </dgm:prSet>
      <dgm:spPr/>
    </dgm:pt>
    <dgm:pt modelId="{69941717-E1C4-4E7F-B092-212F1D5483B1}" type="pres">
      <dgm:prSet presAssocID="{0012D6D6-60A6-4EAA-9891-EC547856030E}" presName="space" presStyleCnt="0"/>
      <dgm:spPr/>
    </dgm:pt>
    <dgm:pt modelId="{3A1A5E37-4BBB-4236-9005-3F3265D94203}" type="pres">
      <dgm:prSet presAssocID="{A0E3FA07-3C5A-41C1-A687-24B79F59FF9D}" presName="composite" presStyleCnt="0"/>
      <dgm:spPr/>
    </dgm:pt>
    <dgm:pt modelId="{E58BEFE8-845C-4BBE-BCF0-74A7976F8948}" type="pres">
      <dgm:prSet presAssocID="{A0E3FA07-3C5A-41C1-A687-24B79F59FF9D}" presName="parTx" presStyleLbl="alignNode1" presStyleIdx="2" presStyleCnt="3">
        <dgm:presLayoutVars>
          <dgm:chMax val="0"/>
          <dgm:chPref val="0"/>
          <dgm:bulletEnabled val="1"/>
        </dgm:presLayoutVars>
      </dgm:prSet>
      <dgm:spPr/>
    </dgm:pt>
    <dgm:pt modelId="{E8AC7417-DB60-469B-A02D-48CB79F17104}" type="pres">
      <dgm:prSet presAssocID="{A0E3FA07-3C5A-41C1-A687-24B79F59FF9D}" presName="desTx" presStyleLbl="alignAccFollowNode1" presStyleIdx="2" presStyleCnt="3" custScaleY="100000">
        <dgm:presLayoutVars>
          <dgm:bulletEnabled val="1"/>
        </dgm:presLayoutVars>
      </dgm:prSet>
      <dgm:spPr/>
    </dgm:pt>
  </dgm:ptLst>
  <dgm:cxnLst>
    <dgm:cxn modelId="{72EDF805-F1E2-4344-9786-7D103646B08A}" srcId="{D7E9BA9A-D89B-452B-B876-C5863D866961}" destId="{4FFB331F-755D-4098-88C5-2496D2FDCD70}" srcOrd="2" destOrd="0" parTransId="{1F53F1E0-E8B1-48FE-801F-701A88033DF3}" sibTransId="{42F7E53E-2D0D-4D20-B741-08C15C763E94}"/>
    <dgm:cxn modelId="{E8952E08-6B0F-4626-9CEA-46696E02391C}" type="presOf" srcId="{0141B636-A4C5-4F6A-9F2C-40F7C130A8D0}" destId="{19B17A0A-354F-47AB-B60B-BD42D4DB8A6C}" srcOrd="0" destOrd="0" presId="urn:microsoft.com/office/officeart/2005/8/layout/hList1"/>
    <dgm:cxn modelId="{5C8F1A17-875B-4543-A65A-EAEC695A2035}" type="presOf" srcId="{9AD8DF37-8FF1-4354-834B-181005D183DF}" destId="{9481F602-3299-4C17-A446-C2A332B4B1E5}" srcOrd="0" destOrd="0" presId="urn:microsoft.com/office/officeart/2005/8/layout/hList1"/>
    <dgm:cxn modelId="{5CD3A117-A985-41FF-BDFD-07155DA3F020}" type="presOf" srcId="{4FFB331F-755D-4098-88C5-2496D2FDCD70}" destId="{90A8C15F-6FD0-43BC-A1D4-B4A3CFC60F8F}" srcOrd="0" destOrd="2" presId="urn:microsoft.com/office/officeart/2005/8/layout/hList1"/>
    <dgm:cxn modelId="{D578B62B-3B5A-4800-A72C-A41476B31660}" srcId="{0141B636-A4C5-4F6A-9F2C-40F7C130A8D0}" destId="{9AD8DF37-8FF1-4354-834B-181005D183DF}" srcOrd="1" destOrd="0" parTransId="{A0555669-7D08-4399-954B-B7F4AD266ED8}" sibTransId="{0012D6D6-60A6-4EAA-9891-EC547856030E}"/>
    <dgm:cxn modelId="{9D397C2C-F8ED-4E49-9C29-A318C9487F4B}" srcId="{0141B636-A4C5-4F6A-9F2C-40F7C130A8D0}" destId="{D7E9BA9A-D89B-452B-B876-C5863D866961}" srcOrd="0" destOrd="0" parTransId="{A34D07D3-92BB-484F-899E-CB00B76B2879}" sibTransId="{F0FE9AC6-2EA5-485E-85AA-297EC99F7447}"/>
    <dgm:cxn modelId="{26082C4C-DB0B-4049-BA77-5E8B73D9DCCF}" type="presOf" srcId="{94345738-4DCA-4267-AB40-43EC36B050FF}" destId="{90A8C15F-6FD0-43BC-A1D4-B4A3CFC60F8F}" srcOrd="0" destOrd="0" presId="urn:microsoft.com/office/officeart/2005/8/layout/hList1"/>
    <dgm:cxn modelId="{5020695E-94CF-4B38-BFE0-411CE2F86FD9}" srcId="{D7E9BA9A-D89B-452B-B876-C5863D866961}" destId="{94345738-4DCA-4267-AB40-43EC36B050FF}" srcOrd="0" destOrd="0" parTransId="{319CA622-297B-4E29-8FF6-C2C997B46FDA}" sibTransId="{0ACD2CAB-C1AB-4072-A494-6DDFB9D22E54}"/>
    <dgm:cxn modelId="{0AB3F169-FB05-406C-8B7F-6B9467B1043D}" type="presOf" srcId="{4E2BAFFA-DEE2-4E8E-A0E6-C80DCEDBB96E}" destId="{E8DE44F0-F630-43A0-BED2-99827E2AA0AB}" srcOrd="0" destOrd="0" presId="urn:microsoft.com/office/officeart/2005/8/layout/hList1"/>
    <dgm:cxn modelId="{D4426C70-AE70-45F7-9D61-75F4F8AADD71}" srcId="{A0E3FA07-3C5A-41C1-A687-24B79F59FF9D}" destId="{7842138B-B0C2-4AB1-9905-D78937831A61}" srcOrd="0" destOrd="0" parTransId="{2135508D-807B-4AD3-9B10-4FB3587C758C}" sibTransId="{34955380-6D85-47BE-96E3-2AB692045B5F}"/>
    <dgm:cxn modelId="{FB9E5983-33A2-452B-B4F5-B844B1FD6CC0}" srcId="{D7E9BA9A-D89B-452B-B876-C5863D866961}" destId="{C7550CB4-ED15-43E1-B68D-DB509765CF5F}" srcOrd="1" destOrd="0" parTransId="{65E4E2BB-0083-46BC-A3D8-387FFF90B4DA}" sibTransId="{AEACF3DB-F5B5-437F-86F5-D5605F414473}"/>
    <dgm:cxn modelId="{72FBF488-42DB-4EFB-BA5D-721D59AC2B02}" srcId="{0141B636-A4C5-4F6A-9F2C-40F7C130A8D0}" destId="{A0E3FA07-3C5A-41C1-A687-24B79F59FF9D}" srcOrd="2" destOrd="0" parTransId="{12873930-53B4-421E-87C6-F081DA08FA8C}" sibTransId="{5CF1B228-1C9D-47DF-B479-53E9FB32C231}"/>
    <dgm:cxn modelId="{8CF13B89-D6FD-466F-A53C-2D6692CF34E9}" type="presOf" srcId="{A0E3FA07-3C5A-41C1-A687-24B79F59FF9D}" destId="{E58BEFE8-845C-4BBE-BCF0-74A7976F8948}" srcOrd="0" destOrd="0" presId="urn:microsoft.com/office/officeart/2005/8/layout/hList1"/>
    <dgm:cxn modelId="{0328808A-A5E3-445D-AAC9-1424200EB5D9}" type="presOf" srcId="{B34DD4AE-E395-4116-ABB1-BDAD2306F972}" destId="{E8DE44F0-F630-43A0-BED2-99827E2AA0AB}" srcOrd="0" destOrd="1" presId="urn:microsoft.com/office/officeart/2005/8/layout/hList1"/>
    <dgm:cxn modelId="{8849208B-3976-4789-8B69-60D0160FD681}" srcId="{A0E3FA07-3C5A-41C1-A687-24B79F59FF9D}" destId="{996F837B-C6F0-4C28-A2FC-4C424D1AF1E5}" srcOrd="1" destOrd="0" parTransId="{7E10A32A-D993-4C02-B1BC-4B4CD9BB6F93}" sibTransId="{134524F6-BBE4-4CE4-A2B4-90124903AD90}"/>
    <dgm:cxn modelId="{71E9678F-5D88-4CC6-95FD-F514C6B778ED}" type="presOf" srcId="{C7550CB4-ED15-43E1-B68D-DB509765CF5F}" destId="{90A8C15F-6FD0-43BC-A1D4-B4A3CFC60F8F}" srcOrd="0" destOrd="1" presId="urn:microsoft.com/office/officeart/2005/8/layout/hList1"/>
    <dgm:cxn modelId="{418346AB-F562-459D-8A17-FF194602B9B5}" srcId="{9AD8DF37-8FF1-4354-834B-181005D183DF}" destId="{B34DD4AE-E395-4116-ABB1-BDAD2306F972}" srcOrd="1" destOrd="0" parTransId="{6FE60193-845F-4582-BE10-A63B5C0E081E}" sibTransId="{03547244-8E2E-4B01-874B-7BDD2351BEFA}"/>
    <dgm:cxn modelId="{CC4DCEC1-5335-4D54-9B4B-650E730348C7}" type="presOf" srcId="{7842138B-B0C2-4AB1-9905-D78937831A61}" destId="{E8AC7417-DB60-469B-A02D-48CB79F17104}" srcOrd="0" destOrd="0" presId="urn:microsoft.com/office/officeart/2005/8/layout/hList1"/>
    <dgm:cxn modelId="{A5F2CAC3-62A3-4A03-94EF-04542B2D0897}" srcId="{9AD8DF37-8FF1-4354-834B-181005D183DF}" destId="{4E2BAFFA-DEE2-4E8E-A0E6-C80DCEDBB96E}" srcOrd="0" destOrd="0" parTransId="{8C63B557-D870-4DB4-A129-6430452CC09A}" sibTransId="{7AE27EAB-C1DF-43C8-B2AF-1223FDC7BEA1}"/>
    <dgm:cxn modelId="{AF576ACC-A237-4439-8E7A-98AC8DB8F4F1}" srcId="{D7E9BA9A-D89B-452B-B876-C5863D866961}" destId="{EAA0E07E-3894-4500-A2FC-17D9016EB086}" srcOrd="3" destOrd="0" parTransId="{FACF8B7F-8B8C-407B-B02F-8E8E9F2E42C5}" sibTransId="{6C882414-E278-4CD2-8DE4-09999C64CF0E}"/>
    <dgm:cxn modelId="{32E25ADD-B3F3-450B-9343-A12AC657DC26}" type="presOf" srcId="{996F837B-C6F0-4C28-A2FC-4C424D1AF1E5}" destId="{E8AC7417-DB60-469B-A02D-48CB79F17104}" srcOrd="0" destOrd="1" presId="urn:microsoft.com/office/officeart/2005/8/layout/hList1"/>
    <dgm:cxn modelId="{02EA06E6-3DB0-4EDD-9B9B-01ECC997CA03}" type="presOf" srcId="{EAA0E07E-3894-4500-A2FC-17D9016EB086}" destId="{90A8C15F-6FD0-43BC-A1D4-B4A3CFC60F8F}" srcOrd="0" destOrd="3" presId="urn:microsoft.com/office/officeart/2005/8/layout/hList1"/>
    <dgm:cxn modelId="{C6E7F6E7-58C7-4A90-B8C0-0AB92D73CE6B}" type="presOf" srcId="{D7E9BA9A-D89B-452B-B876-C5863D866961}" destId="{238A7EB7-A58C-41FB-A016-322F00370674}" srcOrd="0" destOrd="0" presId="urn:microsoft.com/office/officeart/2005/8/layout/hList1"/>
    <dgm:cxn modelId="{DA5741F5-E024-4B17-BFA9-503778B80F22}" type="presParOf" srcId="{19B17A0A-354F-47AB-B60B-BD42D4DB8A6C}" destId="{19A5550B-5A61-41A6-A3EF-2B83A7B20494}" srcOrd="0" destOrd="0" presId="urn:microsoft.com/office/officeart/2005/8/layout/hList1"/>
    <dgm:cxn modelId="{36814614-6351-4491-8C24-A9A1DF8E3264}" type="presParOf" srcId="{19A5550B-5A61-41A6-A3EF-2B83A7B20494}" destId="{238A7EB7-A58C-41FB-A016-322F00370674}" srcOrd="0" destOrd="0" presId="urn:microsoft.com/office/officeart/2005/8/layout/hList1"/>
    <dgm:cxn modelId="{2EA0CDFF-2D9A-4F08-BAF4-D0384C2A7187}" type="presParOf" srcId="{19A5550B-5A61-41A6-A3EF-2B83A7B20494}" destId="{90A8C15F-6FD0-43BC-A1D4-B4A3CFC60F8F}" srcOrd="1" destOrd="0" presId="urn:microsoft.com/office/officeart/2005/8/layout/hList1"/>
    <dgm:cxn modelId="{4FF4DC61-C369-4549-A01A-B49D1FD32D25}" type="presParOf" srcId="{19B17A0A-354F-47AB-B60B-BD42D4DB8A6C}" destId="{8A47005C-B8D5-4387-81D3-3662E1DF7929}" srcOrd="1" destOrd="0" presId="urn:microsoft.com/office/officeart/2005/8/layout/hList1"/>
    <dgm:cxn modelId="{73E1D998-40DD-4F8D-8D72-6838762B13AA}" type="presParOf" srcId="{19B17A0A-354F-47AB-B60B-BD42D4DB8A6C}" destId="{0B217C1E-C5E6-445A-B710-7F848F43D78F}" srcOrd="2" destOrd="0" presId="urn:microsoft.com/office/officeart/2005/8/layout/hList1"/>
    <dgm:cxn modelId="{9A226937-753B-401C-BD06-74ADE5360529}" type="presParOf" srcId="{0B217C1E-C5E6-445A-B710-7F848F43D78F}" destId="{9481F602-3299-4C17-A446-C2A332B4B1E5}" srcOrd="0" destOrd="0" presId="urn:microsoft.com/office/officeart/2005/8/layout/hList1"/>
    <dgm:cxn modelId="{27CCDADA-C7AF-4582-A35B-A47FCC62233D}" type="presParOf" srcId="{0B217C1E-C5E6-445A-B710-7F848F43D78F}" destId="{E8DE44F0-F630-43A0-BED2-99827E2AA0AB}" srcOrd="1" destOrd="0" presId="urn:microsoft.com/office/officeart/2005/8/layout/hList1"/>
    <dgm:cxn modelId="{B4F74FB0-3245-4581-97A1-6143D383B522}" type="presParOf" srcId="{19B17A0A-354F-47AB-B60B-BD42D4DB8A6C}" destId="{69941717-E1C4-4E7F-B092-212F1D5483B1}" srcOrd="3" destOrd="0" presId="urn:microsoft.com/office/officeart/2005/8/layout/hList1"/>
    <dgm:cxn modelId="{9E5799F5-E89C-43D6-B4C9-94C088AF1C00}" type="presParOf" srcId="{19B17A0A-354F-47AB-B60B-BD42D4DB8A6C}" destId="{3A1A5E37-4BBB-4236-9005-3F3265D94203}" srcOrd="4" destOrd="0" presId="urn:microsoft.com/office/officeart/2005/8/layout/hList1"/>
    <dgm:cxn modelId="{CB2BE8AA-A1DB-42FA-A1C7-4AE262FCB0B3}" type="presParOf" srcId="{3A1A5E37-4BBB-4236-9005-3F3265D94203}" destId="{E58BEFE8-845C-4BBE-BCF0-74A7976F8948}" srcOrd="0" destOrd="0" presId="urn:microsoft.com/office/officeart/2005/8/layout/hList1"/>
    <dgm:cxn modelId="{6DA5FBAF-8B46-4C1C-9E2E-1565DF7F87E8}" type="presParOf" srcId="{3A1A5E37-4BBB-4236-9005-3F3265D94203}" destId="{E8AC7417-DB60-469B-A02D-48CB79F1710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0F5820-0129-4BEC-8D92-EAAB5047E965}" type="doc">
      <dgm:prSet loTypeId="urn:microsoft.com/office/officeart/2005/8/layout/hierarchy4" loCatId="list" qsTypeId="urn:microsoft.com/office/officeart/2005/8/quickstyle/simple1" qsCatId="simple" csTypeId="urn:microsoft.com/office/officeart/2005/8/colors/accent1_2" csCatId="accent1" phldr="1"/>
      <dgm:spPr/>
    </dgm:pt>
    <dgm:pt modelId="{8E9E103C-0A8C-458C-BCB7-D46D94AF81AF}">
      <dgm:prSet phldrT="[Text]" custT="1"/>
      <dgm:spPr>
        <a:solidFill>
          <a:srgbClr val="004474"/>
        </a:solidFill>
      </dgm:spPr>
      <dgm:t>
        <a:bodyPr anchor="t"/>
        <a:lstStyle/>
        <a:p>
          <a:r>
            <a:rPr lang="en-GB" sz="1800" b="1" noProof="0" dirty="0">
              <a:latin typeface="+mj-lt"/>
            </a:rPr>
            <a:t>UK</a:t>
          </a:r>
          <a:r>
            <a:rPr lang="en-GB" sz="1800" noProof="0" dirty="0">
              <a:latin typeface="+mj-lt"/>
            </a:rPr>
            <a:t> </a:t>
          </a:r>
        </a:p>
        <a:p>
          <a:r>
            <a:rPr lang="en-GB" sz="1800" noProof="0" dirty="0">
              <a:latin typeface="+mj-lt"/>
            </a:rPr>
            <a:t>Data Protection Act</a:t>
          </a:r>
        </a:p>
      </dgm:t>
    </dgm:pt>
    <dgm:pt modelId="{40390BBE-438B-4CAB-900F-7769CC81B5AF}" type="parTrans" cxnId="{8E1482B6-9B89-42AE-9C77-3F08C2D4F863}">
      <dgm:prSet/>
      <dgm:spPr/>
      <dgm:t>
        <a:bodyPr/>
        <a:lstStyle/>
        <a:p>
          <a:endParaRPr lang="de-CH" sz="1800">
            <a:latin typeface="+mj-lt"/>
          </a:endParaRPr>
        </a:p>
      </dgm:t>
    </dgm:pt>
    <dgm:pt modelId="{DE6CC966-010B-4EB9-A0CA-9E86DF1A2C2E}" type="sibTrans" cxnId="{8E1482B6-9B89-42AE-9C77-3F08C2D4F863}">
      <dgm:prSet/>
      <dgm:spPr/>
      <dgm:t>
        <a:bodyPr/>
        <a:lstStyle/>
        <a:p>
          <a:endParaRPr lang="de-CH" sz="1800">
            <a:latin typeface="+mj-lt"/>
          </a:endParaRPr>
        </a:p>
      </dgm:t>
    </dgm:pt>
    <dgm:pt modelId="{76EC6616-39F0-4977-A780-D97AC2499727}">
      <dgm:prSet phldrT="[Text]" custT="1"/>
      <dgm:spPr>
        <a:solidFill>
          <a:srgbClr val="004474"/>
        </a:solidFill>
      </dgm:spPr>
      <dgm:t>
        <a:bodyPr anchor="t"/>
        <a:lstStyle/>
        <a:p>
          <a:r>
            <a:rPr lang="en-GB" sz="1800" b="1" noProof="0" dirty="0">
              <a:latin typeface="+mj-lt"/>
            </a:rPr>
            <a:t>India</a:t>
          </a:r>
          <a:r>
            <a:rPr lang="en-GB" sz="1800" noProof="0" dirty="0">
              <a:latin typeface="+mj-lt"/>
            </a:rPr>
            <a:t> </a:t>
          </a:r>
        </a:p>
        <a:p>
          <a:r>
            <a:rPr lang="en-GB" sz="1800" noProof="0" dirty="0">
              <a:latin typeface="+mj-lt"/>
            </a:rPr>
            <a:t>Digital Personal Data Protection Act </a:t>
          </a:r>
        </a:p>
      </dgm:t>
    </dgm:pt>
    <dgm:pt modelId="{80CF91D3-83D7-4745-B16B-7231305EE07F}" type="parTrans" cxnId="{3D17DAC0-AB02-41B3-BED3-908D83D5F45C}">
      <dgm:prSet/>
      <dgm:spPr/>
      <dgm:t>
        <a:bodyPr/>
        <a:lstStyle/>
        <a:p>
          <a:endParaRPr lang="de-CH" sz="1800">
            <a:latin typeface="+mj-lt"/>
          </a:endParaRPr>
        </a:p>
      </dgm:t>
    </dgm:pt>
    <dgm:pt modelId="{C858E378-C779-48F4-A934-C3CCBB515F1A}" type="sibTrans" cxnId="{3D17DAC0-AB02-41B3-BED3-908D83D5F45C}">
      <dgm:prSet/>
      <dgm:spPr/>
      <dgm:t>
        <a:bodyPr/>
        <a:lstStyle/>
        <a:p>
          <a:endParaRPr lang="de-CH" sz="1800">
            <a:latin typeface="+mj-lt"/>
          </a:endParaRPr>
        </a:p>
      </dgm:t>
    </dgm:pt>
    <dgm:pt modelId="{BD6E659D-84A2-4C30-B129-C14CCFF47E51}">
      <dgm:prSet phldrT="[Text]" custT="1"/>
      <dgm:spPr>
        <a:solidFill>
          <a:srgbClr val="004474"/>
        </a:solidFill>
      </dgm:spPr>
      <dgm:t>
        <a:bodyPr anchor="t"/>
        <a:lstStyle/>
        <a:p>
          <a:r>
            <a:rPr lang="en-GB" sz="1800" b="1" noProof="0" dirty="0">
              <a:latin typeface="+mj-lt"/>
            </a:rPr>
            <a:t>China</a:t>
          </a:r>
          <a:r>
            <a:rPr lang="en-GB" sz="1800" noProof="0" dirty="0">
              <a:latin typeface="+mj-lt"/>
            </a:rPr>
            <a:t> </a:t>
          </a:r>
        </a:p>
        <a:p>
          <a:r>
            <a:rPr lang="en-GB" sz="1800" noProof="0" dirty="0">
              <a:latin typeface="+mj-lt"/>
            </a:rPr>
            <a:t>Data Security Law / Personal Information Protection Law</a:t>
          </a:r>
        </a:p>
      </dgm:t>
    </dgm:pt>
    <dgm:pt modelId="{54DF8388-4C1A-44F9-9E62-C32EACA09499}" type="parTrans" cxnId="{029CB7E4-A029-4296-93B1-798CF5A3931A}">
      <dgm:prSet/>
      <dgm:spPr/>
      <dgm:t>
        <a:bodyPr/>
        <a:lstStyle/>
        <a:p>
          <a:endParaRPr lang="de-CH" sz="1800">
            <a:latin typeface="+mj-lt"/>
          </a:endParaRPr>
        </a:p>
      </dgm:t>
    </dgm:pt>
    <dgm:pt modelId="{CC730ED2-22C9-4B2C-BCC3-351547FBEB4E}" type="sibTrans" cxnId="{029CB7E4-A029-4296-93B1-798CF5A3931A}">
      <dgm:prSet/>
      <dgm:spPr/>
      <dgm:t>
        <a:bodyPr/>
        <a:lstStyle/>
        <a:p>
          <a:endParaRPr lang="de-CH" sz="1800">
            <a:latin typeface="+mj-lt"/>
          </a:endParaRPr>
        </a:p>
      </dgm:t>
    </dgm:pt>
    <dgm:pt modelId="{67E56E39-47AC-4225-B6CF-AF58FBF602E7}">
      <dgm:prSet custT="1"/>
      <dgm:spPr>
        <a:solidFill>
          <a:srgbClr val="004474"/>
        </a:solidFill>
      </dgm:spPr>
      <dgm:t>
        <a:bodyPr anchor="t"/>
        <a:lstStyle/>
        <a:p>
          <a:r>
            <a:rPr lang="en-GB" sz="1800" b="1" noProof="0" dirty="0">
              <a:latin typeface="+mj-lt"/>
            </a:rPr>
            <a:t>Canada</a:t>
          </a:r>
          <a:r>
            <a:rPr lang="en-GB" sz="1800" noProof="0" dirty="0">
              <a:latin typeface="+mj-lt"/>
            </a:rPr>
            <a:t> </a:t>
          </a:r>
        </a:p>
        <a:p>
          <a:r>
            <a:rPr lang="en-GB" sz="1800" noProof="0" dirty="0">
              <a:latin typeface="+mj-lt"/>
            </a:rPr>
            <a:t>Federal Personal Information Protection and Electronic Documents Act</a:t>
          </a:r>
        </a:p>
      </dgm:t>
    </dgm:pt>
    <dgm:pt modelId="{3DA85DB7-5506-4F42-AB47-9E7CBE2FFF1C}" type="parTrans" cxnId="{4DB02781-FE71-4FC7-AF05-0557E44E2E23}">
      <dgm:prSet/>
      <dgm:spPr/>
      <dgm:t>
        <a:bodyPr/>
        <a:lstStyle/>
        <a:p>
          <a:endParaRPr lang="de-CH" sz="1800">
            <a:latin typeface="+mj-lt"/>
          </a:endParaRPr>
        </a:p>
      </dgm:t>
    </dgm:pt>
    <dgm:pt modelId="{4A8FB36A-0E7F-49FE-9F84-8AFC0E282EEC}" type="sibTrans" cxnId="{4DB02781-FE71-4FC7-AF05-0557E44E2E23}">
      <dgm:prSet/>
      <dgm:spPr/>
      <dgm:t>
        <a:bodyPr/>
        <a:lstStyle/>
        <a:p>
          <a:endParaRPr lang="de-CH" sz="1800">
            <a:latin typeface="+mj-lt"/>
          </a:endParaRPr>
        </a:p>
      </dgm:t>
    </dgm:pt>
    <dgm:pt modelId="{76E3D137-1300-4C93-A210-259F0321F296}">
      <dgm:prSet custT="1"/>
      <dgm:spPr>
        <a:solidFill>
          <a:srgbClr val="004474"/>
        </a:solidFill>
      </dgm:spPr>
      <dgm:t>
        <a:bodyPr anchor="t"/>
        <a:lstStyle/>
        <a:p>
          <a:r>
            <a:rPr lang="en-GB" sz="1800" b="1" noProof="0" dirty="0">
              <a:latin typeface="+mj-lt"/>
            </a:rPr>
            <a:t>EU</a:t>
          </a:r>
          <a:r>
            <a:rPr lang="en-GB" sz="1800" noProof="0" dirty="0">
              <a:latin typeface="+mj-lt"/>
            </a:rPr>
            <a:t> </a:t>
          </a:r>
        </a:p>
        <a:p>
          <a:r>
            <a:rPr lang="en-GB" sz="1800" noProof="0" dirty="0">
              <a:latin typeface="+mj-lt"/>
            </a:rPr>
            <a:t>General Data Protection Regulation (GDPR) </a:t>
          </a:r>
        </a:p>
      </dgm:t>
    </dgm:pt>
    <dgm:pt modelId="{7487AB76-7460-4803-8871-CE90E3958428}" type="parTrans" cxnId="{762FBF1E-859C-4142-8D0D-D3D218CDB9EA}">
      <dgm:prSet/>
      <dgm:spPr/>
      <dgm:t>
        <a:bodyPr/>
        <a:lstStyle/>
        <a:p>
          <a:endParaRPr lang="de-CH" sz="1800">
            <a:latin typeface="+mj-lt"/>
          </a:endParaRPr>
        </a:p>
      </dgm:t>
    </dgm:pt>
    <dgm:pt modelId="{8A0729EF-DD58-409C-9F8A-E61918BF164E}" type="sibTrans" cxnId="{762FBF1E-859C-4142-8D0D-D3D218CDB9EA}">
      <dgm:prSet/>
      <dgm:spPr/>
      <dgm:t>
        <a:bodyPr/>
        <a:lstStyle/>
        <a:p>
          <a:endParaRPr lang="de-CH" sz="1800">
            <a:latin typeface="+mj-lt"/>
          </a:endParaRPr>
        </a:p>
      </dgm:t>
    </dgm:pt>
    <dgm:pt modelId="{5B2DF456-762C-4518-B735-AD86B147189F}">
      <dgm:prSet custT="1"/>
      <dgm:spPr>
        <a:solidFill>
          <a:srgbClr val="004474"/>
        </a:solidFill>
      </dgm:spPr>
      <dgm:t>
        <a:bodyPr anchor="t"/>
        <a:lstStyle/>
        <a:p>
          <a:r>
            <a:rPr lang="en-GB" sz="1800" b="1" noProof="0" dirty="0">
              <a:latin typeface="+mj-lt"/>
            </a:rPr>
            <a:t>Australia</a:t>
          </a:r>
          <a:r>
            <a:rPr lang="en-GB" sz="1800" noProof="0" dirty="0">
              <a:latin typeface="+mj-lt"/>
            </a:rPr>
            <a:t> </a:t>
          </a:r>
        </a:p>
        <a:p>
          <a:r>
            <a:rPr lang="en-GB" sz="1800" noProof="0" dirty="0">
              <a:latin typeface="+mj-lt"/>
            </a:rPr>
            <a:t>Privacy Act</a:t>
          </a:r>
        </a:p>
      </dgm:t>
    </dgm:pt>
    <dgm:pt modelId="{54B8B764-D0B3-43F6-8530-EB23D0306BF0}" type="parTrans" cxnId="{CD1C0DC1-73C5-4807-85F3-E61468432B51}">
      <dgm:prSet/>
      <dgm:spPr/>
      <dgm:t>
        <a:bodyPr/>
        <a:lstStyle/>
        <a:p>
          <a:endParaRPr lang="de-CH" sz="1800">
            <a:latin typeface="+mj-lt"/>
          </a:endParaRPr>
        </a:p>
      </dgm:t>
    </dgm:pt>
    <dgm:pt modelId="{60FF4032-F598-49AC-A3EA-1662398375E4}" type="sibTrans" cxnId="{CD1C0DC1-73C5-4807-85F3-E61468432B51}">
      <dgm:prSet/>
      <dgm:spPr/>
      <dgm:t>
        <a:bodyPr/>
        <a:lstStyle/>
        <a:p>
          <a:endParaRPr lang="de-CH" sz="1800">
            <a:latin typeface="+mj-lt"/>
          </a:endParaRPr>
        </a:p>
      </dgm:t>
    </dgm:pt>
    <dgm:pt modelId="{6910558A-4990-4CFF-90C1-64DE1AAD93BB}">
      <dgm:prSet custT="1"/>
      <dgm:spPr>
        <a:solidFill>
          <a:srgbClr val="004474"/>
        </a:solidFill>
      </dgm:spPr>
      <dgm:t>
        <a:bodyPr anchor="t"/>
        <a:lstStyle/>
        <a:p>
          <a:r>
            <a:rPr lang="en-GB" sz="1800" b="1" noProof="0" dirty="0">
              <a:latin typeface="+mj-lt"/>
            </a:rPr>
            <a:t>US</a:t>
          </a:r>
          <a:r>
            <a:rPr lang="en-GB" sz="1800" noProof="0" dirty="0">
              <a:latin typeface="+mj-lt"/>
            </a:rPr>
            <a:t> </a:t>
          </a:r>
        </a:p>
        <a:p>
          <a:r>
            <a:rPr lang="en-GB" sz="1800" noProof="0" dirty="0">
              <a:latin typeface="+mj-lt"/>
            </a:rPr>
            <a:t>Various State and Federal Laws</a:t>
          </a:r>
        </a:p>
      </dgm:t>
    </dgm:pt>
    <dgm:pt modelId="{4D7C8E50-51B2-4E67-876F-15D50CB14525}" type="parTrans" cxnId="{F6C59D4B-90DA-4226-ADEF-A484022D979C}">
      <dgm:prSet/>
      <dgm:spPr/>
      <dgm:t>
        <a:bodyPr/>
        <a:lstStyle/>
        <a:p>
          <a:endParaRPr lang="de-CH" sz="1800">
            <a:latin typeface="+mj-lt"/>
          </a:endParaRPr>
        </a:p>
      </dgm:t>
    </dgm:pt>
    <dgm:pt modelId="{698DCA78-5A98-4D26-8EB7-9256C35EA92D}" type="sibTrans" cxnId="{F6C59D4B-90DA-4226-ADEF-A484022D979C}">
      <dgm:prSet/>
      <dgm:spPr/>
      <dgm:t>
        <a:bodyPr/>
        <a:lstStyle/>
        <a:p>
          <a:endParaRPr lang="de-CH" sz="1800">
            <a:latin typeface="+mj-lt"/>
          </a:endParaRPr>
        </a:p>
      </dgm:t>
    </dgm:pt>
    <dgm:pt modelId="{4CEAD3FD-01BD-481F-9ABA-955EE16E1921}" type="pres">
      <dgm:prSet presAssocID="{7E0F5820-0129-4BEC-8D92-EAAB5047E965}" presName="Name0" presStyleCnt="0">
        <dgm:presLayoutVars>
          <dgm:chPref val="1"/>
          <dgm:dir/>
          <dgm:animOne val="branch"/>
          <dgm:animLvl val="lvl"/>
          <dgm:resizeHandles/>
        </dgm:presLayoutVars>
      </dgm:prSet>
      <dgm:spPr/>
    </dgm:pt>
    <dgm:pt modelId="{3597F5C7-9F1D-4488-A603-77A2023527EB}" type="pres">
      <dgm:prSet presAssocID="{8E9E103C-0A8C-458C-BCB7-D46D94AF81AF}" presName="vertOne" presStyleCnt="0"/>
      <dgm:spPr/>
    </dgm:pt>
    <dgm:pt modelId="{F3B6E36C-60B7-4B50-A52D-9BEE427F0746}" type="pres">
      <dgm:prSet presAssocID="{8E9E103C-0A8C-458C-BCB7-D46D94AF81AF}" presName="txOne" presStyleLbl="node0" presStyleIdx="0" presStyleCnt="7" custScaleX="198094" custScaleY="65757">
        <dgm:presLayoutVars>
          <dgm:chPref val="3"/>
        </dgm:presLayoutVars>
      </dgm:prSet>
      <dgm:spPr/>
    </dgm:pt>
    <dgm:pt modelId="{37786447-BFBA-40B6-8A27-349284B78B1A}" type="pres">
      <dgm:prSet presAssocID="{8E9E103C-0A8C-458C-BCB7-D46D94AF81AF}" presName="horzOne" presStyleCnt="0"/>
      <dgm:spPr/>
    </dgm:pt>
    <dgm:pt modelId="{E0DCC8C0-C296-47F6-B1F9-294722320B25}" type="pres">
      <dgm:prSet presAssocID="{DE6CC966-010B-4EB9-A0CA-9E86DF1A2C2E}" presName="sibSpaceOne" presStyleCnt="0"/>
      <dgm:spPr/>
    </dgm:pt>
    <dgm:pt modelId="{C1C7EDFC-6A9F-4AD1-A5D1-4ECE19EA9523}" type="pres">
      <dgm:prSet presAssocID="{BD6E659D-84A2-4C30-B129-C14CCFF47E51}" presName="vertOne" presStyleCnt="0"/>
      <dgm:spPr/>
    </dgm:pt>
    <dgm:pt modelId="{9F94651D-8BA1-4ED7-94BE-796C4C3064E4}" type="pres">
      <dgm:prSet presAssocID="{BD6E659D-84A2-4C30-B129-C14CCFF47E51}" presName="txOne" presStyleLbl="node0" presStyleIdx="1" presStyleCnt="7" custScaleX="198094" custScaleY="65757">
        <dgm:presLayoutVars>
          <dgm:chPref val="3"/>
        </dgm:presLayoutVars>
      </dgm:prSet>
      <dgm:spPr/>
    </dgm:pt>
    <dgm:pt modelId="{57A07381-DB6E-4517-AC2D-97820D9E4773}" type="pres">
      <dgm:prSet presAssocID="{BD6E659D-84A2-4C30-B129-C14CCFF47E51}" presName="horzOne" presStyleCnt="0"/>
      <dgm:spPr/>
    </dgm:pt>
    <dgm:pt modelId="{EC404F68-4DEE-42D6-B6F6-B152571D234B}" type="pres">
      <dgm:prSet presAssocID="{CC730ED2-22C9-4B2C-BCC3-351547FBEB4E}" presName="sibSpaceOne" presStyleCnt="0"/>
      <dgm:spPr/>
    </dgm:pt>
    <dgm:pt modelId="{99D48CEB-F2DB-4278-B51C-648759625239}" type="pres">
      <dgm:prSet presAssocID="{76EC6616-39F0-4977-A780-D97AC2499727}" presName="vertOne" presStyleCnt="0"/>
      <dgm:spPr/>
    </dgm:pt>
    <dgm:pt modelId="{575637EA-6D7F-4CA7-9B7D-C5C191209654}" type="pres">
      <dgm:prSet presAssocID="{76EC6616-39F0-4977-A780-D97AC2499727}" presName="txOne" presStyleLbl="node0" presStyleIdx="2" presStyleCnt="7" custScaleX="198094" custScaleY="65757">
        <dgm:presLayoutVars>
          <dgm:chPref val="3"/>
        </dgm:presLayoutVars>
      </dgm:prSet>
      <dgm:spPr/>
    </dgm:pt>
    <dgm:pt modelId="{7A9C6D07-FCDE-42E4-BA0E-023B2274FEFA}" type="pres">
      <dgm:prSet presAssocID="{76EC6616-39F0-4977-A780-D97AC2499727}" presName="horzOne" presStyleCnt="0"/>
      <dgm:spPr/>
    </dgm:pt>
    <dgm:pt modelId="{5C49E353-2912-441F-9BD7-9CB0F57A42E2}" type="pres">
      <dgm:prSet presAssocID="{C858E378-C779-48F4-A934-C3CCBB515F1A}" presName="sibSpaceOne" presStyleCnt="0"/>
      <dgm:spPr/>
    </dgm:pt>
    <dgm:pt modelId="{F56207EF-9B26-433B-A52F-FF993778201D}" type="pres">
      <dgm:prSet presAssocID="{67E56E39-47AC-4225-B6CF-AF58FBF602E7}" presName="vertOne" presStyleCnt="0"/>
      <dgm:spPr/>
    </dgm:pt>
    <dgm:pt modelId="{1C1124C0-C3FE-48C4-8A9F-17FC00E4F332}" type="pres">
      <dgm:prSet presAssocID="{67E56E39-47AC-4225-B6CF-AF58FBF602E7}" presName="txOne" presStyleLbl="node0" presStyleIdx="3" presStyleCnt="7" custScaleX="198094" custScaleY="65757">
        <dgm:presLayoutVars>
          <dgm:chPref val="3"/>
        </dgm:presLayoutVars>
      </dgm:prSet>
      <dgm:spPr/>
    </dgm:pt>
    <dgm:pt modelId="{042B2BF6-D968-4C7D-B220-DA287262C6F7}" type="pres">
      <dgm:prSet presAssocID="{67E56E39-47AC-4225-B6CF-AF58FBF602E7}" presName="horzOne" presStyleCnt="0"/>
      <dgm:spPr/>
    </dgm:pt>
    <dgm:pt modelId="{2FBBC3F8-1F0C-4C7C-8F4F-EF9F07EE32CE}" type="pres">
      <dgm:prSet presAssocID="{4A8FB36A-0E7F-49FE-9F84-8AFC0E282EEC}" presName="sibSpaceOne" presStyleCnt="0"/>
      <dgm:spPr/>
    </dgm:pt>
    <dgm:pt modelId="{62E56C6D-3768-4651-BC0D-63D2FC162D7E}" type="pres">
      <dgm:prSet presAssocID="{76E3D137-1300-4C93-A210-259F0321F296}" presName="vertOne" presStyleCnt="0"/>
      <dgm:spPr/>
    </dgm:pt>
    <dgm:pt modelId="{430F49C5-5D5B-43B9-90C3-FF59F32E2CB9}" type="pres">
      <dgm:prSet presAssocID="{76E3D137-1300-4C93-A210-259F0321F296}" presName="txOne" presStyleLbl="node0" presStyleIdx="4" presStyleCnt="7" custScaleX="198094" custScaleY="65757">
        <dgm:presLayoutVars>
          <dgm:chPref val="3"/>
        </dgm:presLayoutVars>
      </dgm:prSet>
      <dgm:spPr/>
    </dgm:pt>
    <dgm:pt modelId="{96B07075-1CF9-4B87-9495-CF873AB52BA5}" type="pres">
      <dgm:prSet presAssocID="{76E3D137-1300-4C93-A210-259F0321F296}" presName="horzOne" presStyleCnt="0"/>
      <dgm:spPr/>
    </dgm:pt>
    <dgm:pt modelId="{857DC2BF-AD20-4C10-A337-3EBC2A6CE005}" type="pres">
      <dgm:prSet presAssocID="{8A0729EF-DD58-409C-9F8A-E61918BF164E}" presName="sibSpaceOne" presStyleCnt="0"/>
      <dgm:spPr/>
    </dgm:pt>
    <dgm:pt modelId="{8CAC97F5-1FDB-4488-A84D-890934CC6CF9}" type="pres">
      <dgm:prSet presAssocID="{5B2DF456-762C-4518-B735-AD86B147189F}" presName="vertOne" presStyleCnt="0"/>
      <dgm:spPr/>
    </dgm:pt>
    <dgm:pt modelId="{D890ED3E-4DEB-4645-A710-632197851F73}" type="pres">
      <dgm:prSet presAssocID="{5B2DF456-762C-4518-B735-AD86B147189F}" presName="txOne" presStyleLbl="node0" presStyleIdx="5" presStyleCnt="7" custScaleX="198094" custScaleY="65757">
        <dgm:presLayoutVars>
          <dgm:chPref val="3"/>
        </dgm:presLayoutVars>
      </dgm:prSet>
      <dgm:spPr/>
    </dgm:pt>
    <dgm:pt modelId="{E83F2A16-670B-4C5F-A0E8-B04889275EA0}" type="pres">
      <dgm:prSet presAssocID="{5B2DF456-762C-4518-B735-AD86B147189F}" presName="horzOne" presStyleCnt="0"/>
      <dgm:spPr/>
    </dgm:pt>
    <dgm:pt modelId="{2A4B4AFE-48B5-4282-A988-6F3CA752DFDD}" type="pres">
      <dgm:prSet presAssocID="{60FF4032-F598-49AC-A3EA-1662398375E4}" presName="sibSpaceOne" presStyleCnt="0"/>
      <dgm:spPr/>
    </dgm:pt>
    <dgm:pt modelId="{25D078F8-0F01-4B73-9126-D5F1C7077684}" type="pres">
      <dgm:prSet presAssocID="{6910558A-4990-4CFF-90C1-64DE1AAD93BB}" presName="vertOne" presStyleCnt="0"/>
      <dgm:spPr/>
    </dgm:pt>
    <dgm:pt modelId="{A239141B-A6FC-4DDA-A792-AE60DF5BDA91}" type="pres">
      <dgm:prSet presAssocID="{6910558A-4990-4CFF-90C1-64DE1AAD93BB}" presName="txOne" presStyleLbl="node0" presStyleIdx="6" presStyleCnt="7" custScaleX="198094" custScaleY="65757">
        <dgm:presLayoutVars>
          <dgm:chPref val="3"/>
        </dgm:presLayoutVars>
      </dgm:prSet>
      <dgm:spPr/>
    </dgm:pt>
    <dgm:pt modelId="{E1113AA3-2B14-4EB5-A3B2-DBE4321F2C80}" type="pres">
      <dgm:prSet presAssocID="{6910558A-4990-4CFF-90C1-64DE1AAD93BB}" presName="horzOne" presStyleCnt="0"/>
      <dgm:spPr/>
    </dgm:pt>
  </dgm:ptLst>
  <dgm:cxnLst>
    <dgm:cxn modelId="{762FBF1E-859C-4142-8D0D-D3D218CDB9EA}" srcId="{7E0F5820-0129-4BEC-8D92-EAAB5047E965}" destId="{76E3D137-1300-4C93-A210-259F0321F296}" srcOrd="4" destOrd="0" parTransId="{7487AB76-7460-4803-8871-CE90E3958428}" sibTransId="{8A0729EF-DD58-409C-9F8A-E61918BF164E}"/>
    <dgm:cxn modelId="{7BF2FE30-219F-47BF-A621-FC477A76605A}" type="presOf" srcId="{76E3D137-1300-4C93-A210-259F0321F296}" destId="{430F49C5-5D5B-43B9-90C3-FF59F32E2CB9}" srcOrd="0" destOrd="0" presId="urn:microsoft.com/office/officeart/2005/8/layout/hierarchy4"/>
    <dgm:cxn modelId="{C0BA8E37-B37A-492B-AE8F-339FA7BECAC7}" type="presOf" srcId="{8E9E103C-0A8C-458C-BCB7-D46D94AF81AF}" destId="{F3B6E36C-60B7-4B50-A52D-9BEE427F0746}" srcOrd="0" destOrd="0" presId="urn:microsoft.com/office/officeart/2005/8/layout/hierarchy4"/>
    <dgm:cxn modelId="{B626494A-20FD-4507-B177-D3E533CAC3AC}" type="presOf" srcId="{BD6E659D-84A2-4C30-B129-C14CCFF47E51}" destId="{9F94651D-8BA1-4ED7-94BE-796C4C3064E4}" srcOrd="0" destOrd="0" presId="urn:microsoft.com/office/officeart/2005/8/layout/hierarchy4"/>
    <dgm:cxn modelId="{F6C59D4B-90DA-4226-ADEF-A484022D979C}" srcId="{7E0F5820-0129-4BEC-8D92-EAAB5047E965}" destId="{6910558A-4990-4CFF-90C1-64DE1AAD93BB}" srcOrd="6" destOrd="0" parTransId="{4D7C8E50-51B2-4E67-876F-15D50CB14525}" sibTransId="{698DCA78-5A98-4D26-8EB7-9256C35EA92D}"/>
    <dgm:cxn modelId="{8EF6394E-10D0-4B44-AD27-F004678B6729}" type="presOf" srcId="{67E56E39-47AC-4225-B6CF-AF58FBF602E7}" destId="{1C1124C0-C3FE-48C4-8A9F-17FC00E4F332}" srcOrd="0" destOrd="0" presId="urn:microsoft.com/office/officeart/2005/8/layout/hierarchy4"/>
    <dgm:cxn modelId="{60980761-2596-496C-B6D0-91E9692E8D1C}" type="presOf" srcId="{7E0F5820-0129-4BEC-8D92-EAAB5047E965}" destId="{4CEAD3FD-01BD-481F-9ABA-955EE16E1921}" srcOrd="0" destOrd="0" presId="urn:microsoft.com/office/officeart/2005/8/layout/hierarchy4"/>
    <dgm:cxn modelId="{4DB02781-FE71-4FC7-AF05-0557E44E2E23}" srcId="{7E0F5820-0129-4BEC-8D92-EAAB5047E965}" destId="{67E56E39-47AC-4225-B6CF-AF58FBF602E7}" srcOrd="3" destOrd="0" parTransId="{3DA85DB7-5506-4F42-AB47-9E7CBE2FFF1C}" sibTransId="{4A8FB36A-0E7F-49FE-9F84-8AFC0E282EEC}"/>
    <dgm:cxn modelId="{6BD7578B-FB69-4BAB-8395-BF7B07282778}" type="presOf" srcId="{6910558A-4990-4CFF-90C1-64DE1AAD93BB}" destId="{A239141B-A6FC-4DDA-A792-AE60DF5BDA91}" srcOrd="0" destOrd="0" presId="urn:microsoft.com/office/officeart/2005/8/layout/hierarchy4"/>
    <dgm:cxn modelId="{297346A3-267B-4F38-B3FD-8262AFD018ED}" type="presOf" srcId="{76EC6616-39F0-4977-A780-D97AC2499727}" destId="{575637EA-6D7F-4CA7-9B7D-C5C191209654}" srcOrd="0" destOrd="0" presId="urn:microsoft.com/office/officeart/2005/8/layout/hierarchy4"/>
    <dgm:cxn modelId="{8E1482B6-9B89-42AE-9C77-3F08C2D4F863}" srcId="{7E0F5820-0129-4BEC-8D92-EAAB5047E965}" destId="{8E9E103C-0A8C-458C-BCB7-D46D94AF81AF}" srcOrd="0" destOrd="0" parTransId="{40390BBE-438B-4CAB-900F-7769CC81B5AF}" sibTransId="{DE6CC966-010B-4EB9-A0CA-9E86DF1A2C2E}"/>
    <dgm:cxn modelId="{3D17DAC0-AB02-41B3-BED3-908D83D5F45C}" srcId="{7E0F5820-0129-4BEC-8D92-EAAB5047E965}" destId="{76EC6616-39F0-4977-A780-D97AC2499727}" srcOrd="2" destOrd="0" parTransId="{80CF91D3-83D7-4745-B16B-7231305EE07F}" sibTransId="{C858E378-C779-48F4-A934-C3CCBB515F1A}"/>
    <dgm:cxn modelId="{CD1C0DC1-73C5-4807-85F3-E61468432B51}" srcId="{7E0F5820-0129-4BEC-8D92-EAAB5047E965}" destId="{5B2DF456-762C-4518-B735-AD86B147189F}" srcOrd="5" destOrd="0" parTransId="{54B8B764-D0B3-43F6-8530-EB23D0306BF0}" sibTransId="{60FF4032-F598-49AC-A3EA-1662398375E4}"/>
    <dgm:cxn modelId="{AF3A6ECE-5A96-4A21-BB43-483C9F418290}" type="presOf" srcId="{5B2DF456-762C-4518-B735-AD86B147189F}" destId="{D890ED3E-4DEB-4645-A710-632197851F73}" srcOrd="0" destOrd="0" presId="urn:microsoft.com/office/officeart/2005/8/layout/hierarchy4"/>
    <dgm:cxn modelId="{029CB7E4-A029-4296-93B1-798CF5A3931A}" srcId="{7E0F5820-0129-4BEC-8D92-EAAB5047E965}" destId="{BD6E659D-84A2-4C30-B129-C14CCFF47E51}" srcOrd="1" destOrd="0" parTransId="{54DF8388-4C1A-44F9-9E62-C32EACA09499}" sibTransId="{CC730ED2-22C9-4B2C-BCC3-351547FBEB4E}"/>
    <dgm:cxn modelId="{06385BFD-F44C-488E-AFBA-0F27803923A4}" type="presParOf" srcId="{4CEAD3FD-01BD-481F-9ABA-955EE16E1921}" destId="{3597F5C7-9F1D-4488-A603-77A2023527EB}" srcOrd="0" destOrd="0" presId="urn:microsoft.com/office/officeart/2005/8/layout/hierarchy4"/>
    <dgm:cxn modelId="{212C4BAF-9FD4-4172-95BF-1936F927A596}" type="presParOf" srcId="{3597F5C7-9F1D-4488-A603-77A2023527EB}" destId="{F3B6E36C-60B7-4B50-A52D-9BEE427F0746}" srcOrd="0" destOrd="0" presId="urn:microsoft.com/office/officeart/2005/8/layout/hierarchy4"/>
    <dgm:cxn modelId="{6462500F-4AFF-492A-B9D2-88FD80F248DF}" type="presParOf" srcId="{3597F5C7-9F1D-4488-A603-77A2023527EB}" destId="{37786447-BFBA-40B6-8A27-349284B78B1A}" srcOrd="1" destOrd="0" presId="urn:microsoft.com/office/officeart/2005/8/layout/hierarchy4"/>
    <dgm:cxn modelId="{B0F1D405-8CA9-4D04-9C2E-CCD9B29FE2FD}" type="presParOf" srcId="{4CEAD3FD-01BD-481F-9ABA-955EE16E1921}" destId="{E0DCC8C0-C296-47F6-B1F9-294722320B25}" srcOrd="1" destOrd="0" presId="urn:microsoft.com/office/officeart/2005/8/layout/hierarchy4"/>
    <dgm:cxn modelId="{D7EB5A95-4273-4523-9E05-B4FEE94C0F87}" type="presParOf" srcId="{4CEAD3FD-01BD-481F-9ABA-955EE16E1921}" destId="{C1C7EDFC-6A9F-4AD1-A5D1-4ECE19EA9523}" srcOrd="2" destOrd="0" presId="urn:microsoft.com/office/officeart/2005/8/layout/hierarchy4"/>
    <dgm:cxn modelId="{8056694F-1DFE-44A8-AA67-C98AD6D06E60}" type="presParOf" srcId="{C1C7EDFC-6A9F-4AD1-A5D1-4ECE19EA9523}" destId="{9F94651D-8BA1-4ED7-94BE-796C4C3064E4}" srcOrd="0" destOrd="0" presId="urn:microsoft.com/office/officeart/2005/8/layout/hierarchy4"/>
    <dgm:cxn modelId="{A4F5B013-7D6A-4E2D-9B4B-85A71C569CDA}" type="presParOf" srcId="{C1C7EDFC-6A9F-4AD1-A5D1-4ECE19EA9523}" destId="{57A07381-DB6E-4517-AC2D-97820D9E4773}" srcOrd="1" destOrd="0" presId="urn:microsoft.com/office/officeart/2005/8/layout/hierarchy4"/>
    <dgm:cxn modelId="{E8EE0A07-3085-4D82-A23F-8CFE8E062C3F}" type="presParOf" srcId="{4CEAD3FD-01BD-481F-9ABA-955EE16E1921}" destId="{EC404F68-4DEE-42D6-B6F6-B152571D234B}" srcOrd="3" destOrd="0" presId="urn:microsoft.com/office/officeart/2005/8/layout/hierarchy4"/>
    <dgm:cxn modelId="{D4C7041A-C4E1-4663-BCEB-04AD0C4347AE}" type="presParOf" srcId="{4CEAD3FD-01BD-481F-9ABA-955EE16E1921}" destId="{99D48CEB-F2DB-4278-B51C-648759625239}" srcOrd="4" destOrd="0" presId="urn:microsoft.com/office/officeart/2005/8/layout/hierarchy4"/>
    <dgm:cxn modelId="{C1407C23-B359-4D70-B403-4F8744B550EA}" type="presParOf" srcId="{99D48CEB-F2DB-4278-B51C-648759625239}" destId="{575637EA-6D7F-4CA7-9B7D-C5C191209654}" srcOrd="0" destOrd="0" presId="urn:microsoft.com/office/officeart/2005/8/layout/hierarchy4"/>
    <dgm:cxn modelId="{24B586DE-1C80-433E-A624-C90EEFB490C8}" type="presParOf" srcId="{99D48CEB-F2DB-4278-B51C-648759625239}" destId="{7A9C6D07-FCDE-42E4-BA0E-023B2274FEFA}" srcOrd="1" destOrd="0" presId="urn:microsoft.com/office/officeart/2005/8/layout/hierarchy4"/>
    <dgm:cxn modelId="{809386BB-5DD3-46ED-9E69-C5E29B67CD94}" type="presParOf" srcId="{4CEAD3FD-01BD-481F-9ABA-955EE16E1921}" destId="{5C49E353-2912-441F-9BD7-9CB0F57A42E2}" srcOrd="5" destOrd="0" presId="urn:microsoft.com/office/officeart/2005/8/layout/hierarchy4"/>
    <dgm:cxn modelId="{A3656270-730B-442C-94CD-2EAD17285853}" type="presParOf" srcId="{4CEAD3FD-01BD-481F-9ABA-955EE16E1921}" destId="{F56207EF-9B26-433B-A52F-FF993778201D}" srcOrd="6" destOrd="0" presId="urn:microsoft.com/office/officeart/2005/8/layout/hierarchy4"/>
    <dgm:cxn modelId="{D99EE292-73CE-43F4-A002-4B5C631049AD}" type="presParOf" srcId="{F56207EF-9B26-433B-A52F-FF993778201D}" destId="{1C1124C0-C3FE-48C4-8A9F-17FC00E4F332}" srcOrd="0" destOrd="0" presId="urn:microsoft.com/office/officeart/2005/8/layout/hierarchy4"/>
    <dgm:cxn modelId="{8AB35168-3EF8-458C-88C6-81CD76971560}" type="presParOf" srcId="{F56207EF-9B26-433B-A52F-FF993778201D}" destId="{042B2BF6-D968-4C7D-B220-DA287262C6F7}" srcOrd="1" destOrd="0" presId="urn:microsoft.com/office/officeart/2005/8/layout/hierarchy4"/>
    <dgm:cxn modelId="{25CA92AB-A05A-4725-9AF2-3E6C8A4F88A7}" type="presParOf" srcId="{4CEAD3FD-01BD-481F-9ABA-955EE16E1921}" destId="{2FBBC3F8-1F0C-4C7C-8F4F-EF9F07EE32CE}" srcOrd="7" destOrd="0" presId="urn:microsoft.com/office/officeart/2005/8/layout/hierarchy4"/>
    <dgm:cxn modelId="{9E602EF3-6E36-44F1-8A1C-0599600050ED}" type="presParOf" srcId="{4CEAD3FD-01BD-481F-9ABA-955EE16E1921}" destId="{62E56C6D-3768-4651-BC0D-63D2FC162D7E}" srcOrd="8" destOrd="0" presId="urn:microsoft.com/office/officeart/2005/8/layout/hierarchy4"/>
    <dgm:cxn modelId="{8DC29183-9C85-49D6-A193-5BEAC5FDEAF3}" type="presParOf" srcId="{62E56C6D-3768-4651-BC0D-63D2FC162D7E}" destId="{430F49C5-5D5B-43B9-90C3-FF59F32E2CB9}" srcOrd="0" destOrd="0" presId="urn:microsoft.com/office/officeart/2005/8/layout/hierarchy4"/>
    <dgm:cxn modelId="{9EF495C5-B81A-4037-BF12-2886E2982EB4}" type="presParOf" srcId="{62E56C6D-3768-4651-BC0D-63D2FC162D7E}" destId="{96B07075-1CF9-4B87-9495-CF873AB52BA5}" srcOrd="1" destOrd="0" presId="urn:microsoft.com/office/officeart/2005/8/layout/hierarchy4"/>
    <dgm:cxn modelId="{098249EA-B68B-4548-98EC-E1BB7C51CD39}" type="presParOf" srcId="{4CEAD3FD-01BD-481F-9ABA-955EE16E1921}" destId="{857DC2BF-AD20-4C10-A337-3EBC2A6CE005}" srcOrd="9" destOrd="0" presId="urn:microsoft.com/office/officeart/2005/8/layout/hierarchy4"/>
    <dgm:cxn modelId="{FF49426A-DB1F-40D7-9BDF-1B058E767B4B}" type="presParOf" srcId="{4CEAD3FD-01BD-481F-9ABA-955EE16E1921}" destId="{8CAC97F5-1FDB-4488-A84D-890934CC6CF9}" srcOrd="10" destOrd="0" presId="urn:microsoft.com/office/officeart/2005/8/layout/hierarchy4"/>
    <dgm:cxn modelId="{25320298-F053-4F80-80C1-6A5E219C6125}" type="presParOf" srcId="{8CAC97F5-1FDB-4488-A84D-890934CC6CF9}" destId="{D890ED3E-4DEB-4645-A710-632197851F73}" srcOrd="0" destOrd="0" presId="urn:microsoft.com/office/officeart/2005/8/layout/hierarchy4"/>
    <dgm:cxn modelId="{3F72FE54-E7CE-4498-94D7-4642FE7FF712}" type="presParOf" srcId="{8CAC97F5-1FDB-4488-A84D-890934CC6CF9}" destId="{E83F2A16-670B-4C5F-A0E8-B04889275EA0}" srcOrd="1" destOrd="0" presId="urn:microsoft.com/office/officeart/2005/8/layout/hierarchy4"/>
    <dgm:cxn modelId="{EA5A3A5C-F6C3-47D0-A9FF-76F05FACAF4D}" type="presParOf" srcId="{4CEAD3FD-01BD-481F-9ABA-955EE16E1921}" destId="{2A4B4AFE-48B5-4282-A988-6F3CA752DFDD}" srcOrd="11" destOrd="0" presId="urn:microsoft.com/office/officeart/2005/8/layout/hierarchy4"/>
    <dgm:cxn modelId="{C069563D-1780-42FB-AEE3-9A1951C0651E}" type="presParOf" srcId="{4CEAD3FD-01BD-481F-9ABA-955EE16E1921}" destId="{25D078F8-0F01-4B73-9126-D5F1C7077684}" srcOrd="12" destOrd="0" presId="urn:microsoft.com/office/officeart/2005/8/layout/hierarchy4"/>
    <dgm:cxn modelId="{44B09FA5-2C99-4082-AC78-F91D3ED09AA4}" type="presParOf" srcId="{25D078F8-0F01-4B73-9126-D5F1C7077684}" destId="{A239141B-A6FC-4DDA-A792-AE60DF5BDA91}" srcOrd="0" destOrd="0" presId="urn:microsoft.com/office/officeart/2005/8/layout/hierarchy4"/>
    <dgm:cxn modelId="{1FF87F75-DF32-45A4-8133-A0B35B480269}" type="presParOf" srcId="{25D078F8-0F01-4B73-9126-D5F1C7077684}" destId="{E1113AA3-2B14-4EB5-A3B2-DBE4321F2C8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B60D8-A1B1-4851-912F-2BAF961C7E69}">
      <dsp:nvSpPr>
        <dsp:cNvPr id="0" name=""/>
        <dsp:cNvSpPr/>
      </dsp:nvSpPr>
      <dsp:spPr>
        <a:xfrm>
          <a:off x="2333486" y="-95514"/>
          <a:ext cx="1915425" cy="1234528"/>
        </a:xfrm>
        <a:prstGeom prst="roundRect">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noProof="0" dirty="0">
              <a:latin typeface="+mj-lt"/>
            </a:rPr>
            <a:t>Problem/ solution: Digitization</a:t>
          </a:r>
        </a:p>
      </dsp:txBody>
      <dsp:txXfrm>
        <a:off x="2393751" y="-35249"/>
        <a:ext cx="1794895" cy="1113998"/>
      </dsp:txXfrm>
    </dsp:sp>
    <dsp:sp modelId="{B902265E-E84F-48FB-A6D3-6699D0AC2F6E}">
      <dsp:nvSpPr>
        <dsp:cNvPr id="0" name=""/>
        <dsp:cNvSpPr/>
      </dsp:nvSpPr>
      <dsp:spPr>
        <a:xfrm>
          <a:off x="1571966" y="521749"/>
          <a:ext cx="3438466" cy="3438466"/>
        </a:xfrm>
        <a:custGeom>
          <a:avLst/>
          <a:gdLst/>
          <a:ahLst/>
          <a:cxnLst/>
          <a:rect l="0" t="0" r="0" b="0"/>
          <a:pathLst>
            <a:path>
              <a:moveTo>
                <a:pt x="2841810" y="417087"/>
              </a:moveTo>
              <a:arcTo wR="1719233" hR="1719233" stAng="18645874" swAng="127695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F0E9B45-5F4F-478D-B6F2-E2C29A65DA48}">
      <dsp:nvSpPr>
        <dsp:cNvPr id="0" name=""/>
        <dsp:cNvSpPr/>
      </dsp:nvSpPr>
      <dsp:spPr>
        <a:xfrm>
          <a:off x="4052719" y="1623718"/>
          <a:ext cx="1915425" cy="1234528"/>
        </a:xfrm>
        <a:prstGeom prst="roundRect">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noProof="0" dirty="0">
              <a:latin typeface="+mj-lt"/>
            </a:rPr>
            <a:t>Solution for sustainability:</a:t>
          </a:r>
        </a:p>
        <a:p>
          <a:pPr marL="0" lvl="0" indent="0" algn="ctr" defTabSz="800100">
            <a:lnSpc>
              <a:spcPct val="90000"/>
            </a:lnSpc>
            <a:spcBef>
              <a:spcPct val="0"/>
            </a:spcBef>
            <a:spcAft>
              <a:spcPct val="35000"/>
            </a:spcAft>
            <a:buNone/>
          </a:pPr>
          <a:r>
            <a:rPr lang="en-GB" sz="1800" kern="1200" noProof="0" dirty="0">
              <a:latin typeface="+mj-lt"/>
            </a:rPr>
            <a:t>Reduced paper in office</a:t>
          </a:r>
        </a:p>
      </dsp:txBody>
      <dsp:txXfrm>
        <a:off x="4112984" y="1683983"/>
        <a:ext cx="1794895" cy="1113998"/>
      </dsp:txXfrm>
    </dsp:sp>
    <dsp:sp modelId="{773E7F9F-EB37-4B4F-85BA-925294979174}">
      <dsp:nvSpPr>
        <dsp:cNvPr id="0" name=""/>
        <dsp:cNvSpPr/>
      </dsp:nvSpPr>
      <dsp:spPr>
        <a:xfrm>
          <a:off x="1571966" y="521749"/>
          <a:ext cx="3438466" cy="3438466"/>
        </a:xfrm>
        <a:custGeom>
          <a:avLst/>
          <a:gdLst/>
          <a:ahLst/>
          <a:cxnLst/>
          <a:rect l="0" t="0" r="0" b="0"/>
          <a:pathLst>
            <a:path>
              <a:moveTo>
                <a:pt x="3237888" y="2525116"/>
              </a:moveTo>
              <a:arcTo wR="1719233" hR="1719233" stAng="1677174" swAng="127695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7B26941-F4F6-488F-A1D0-226883C8E781}">
      <dsp:nvSpPr>
        <dsp:cNvPr id="0" name=""/>
        <dsp:cNvSpPr/>
      </dsp:nvSpPr>
      <dsp:spPr>
        <a:xfrm>
          <a:off x="2333486" y="3342951"/>
          <a:ext cx="1915425" cy="1234528"/>
        </a:xfrm>
        <a:prstGeom prst="roundRect">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noProof="0" dirty="0">
              <a:latin typeface="+mj-lt"/>
            </a:rPr>
            <a:t>Unintended consequence:</a:t>
          </a:r>
        </a:p>
        <a:p>
          <a:pPr marL="0" lvl="0" indent="0" algn="ctr" defTabSz="800100">
            <a:lnSpc>
              <a:spcPct val="90000"/>
            </a:lnSpc>
            <a:spcBef>
              <a:spcPct val="0"/>
            </a:spcBef>
            <a:spcAft>
              <a:spcPct val="35000"/>
            </a:spcAft>
            <a:buNone/>
          </a:pPr>
          <a:r>
            <a:rPr lang="en-GB" sz="1800" kern="1200" noProof="0" dirty="0">
              <a:latin typeface="+mj-lt"/>
            </a:rPr>
            <a:t>Higher use of ICT equipment</a:t>
          </a:r>
        </a:p>
      </dsp:txBody>
      <dsp:txXfrm>
        <a:off x="2393751" y="3403216"/>
        <a:ext cx="1794895" cy="1113998"/>
      </dsp:txXfrm>
    </dsp:sp>
    <dsp:sp modelId="{30239329-B36A-4186-B0C0-F2D722E12ACD}">
      <dsp:nvSpPr>
        <dsp:cNvPr id="0" name=""/>
        <dsp:cNvSpPr/>
      </dsp:nvSpPr>
      <dsp:spPr>
        <a:xfrm>
          <a:off x="1571966" y="521749"/>
          <a:ext cx="3438466" cy="3438466"/>
        </a:xfrm>
        <a:custGeom>
          <a:avLst/>
          <a:gdLst/>
          <a:ahLst/>
          <a:cxnLst/>
          <a:rect l="0" t="0" r="0" b="0"/>
          <a:pathLst>
            <a:path>
              <a:moveTo>
                <a:pt x="596655" y="3021378"/>
              </a:moveTo>
              <a:arcTo wR="1719233" hR="1719233" stAng="7845874" swAng="127695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0BB3B69-E5F0-4053-8E6B-8237832DA0BC}">
      <dsp:nvSpPr>
        <dsp:cNvPr id="0" name=""/>
        <dsp:cNvSpPr/>
      </dsp:nvSpPr>
      <dsp:spPr>
        <a:xfrm>
          <a:off x="614253" y="1623718"/>
          <a:ext cx="1915425" cy="1234528"/>
        </a:xfrm>
        <a:prstGeom prst="roundRect">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noProof="0" dirty="0">
              <a:latin typeface="+mj-lt"/>
            </a:rPr>
            <a:t>New problem:</a:t>
          </a:r>
        </a:p>
        <a:p>
          <a:pPr marL="0" lvl="0" indent="0" algn="ctr" defTabSz="800100">
            <a:lnSpc>
              <a:spcPct val="90000"/>
            </a:lnSpc>
            <a:spcBef>
              <a:spcPct val="0"/>
            </a:spcBef>
            <a:spcAft>
              <a:spcPct val="35000"/>
            </a:spcAft>
            <a:buNone/>
          </a:pPr>
          <a:r>
            <a:rPr lang="en-GB" sz="1800" kern="1200" noProof="0" dirty="0">
              <a:latin typeface="+mj-lt"/>
            </a:rPr>
            <a:t>Greater e-waste</a:t>
          </a:r>
        </a:p>
      </dsp:txBody>
      <dsp:txXfrm>
        <a:off x="674518" y="1683983"/>
        <a:ext cx="1794895" cy="1113998"/>
      </dsp:txXfrm>
    </dsp:sp>
    <dsp:sp modelId="{70BD0B59-3898-4877-994F-9475EEBBBA59}">
      <dsp:nvSpPr>
        <dsp:cNvPr id="0" name=""/>
        <dsp:cNvSpPr/>
      </dsp:nvSpPr>
      <dsp:spPr>
        <a:xfrm>
          <a:off x="1571966" y="521749"/>
          <a:ext cx="3438466" cy="3438466"/>
        </a:xfrm>
        <a:custGeom>
          <a:avLst/>
          <a:gdLst/>
          <a:ahLst/>
          <a:cxnLst/>
          <a:rect l="0" t="0" r="0" b="0"/>
          <a:pathLst>
            <a:path>
              <a:moveTo>
                <a:pt x="200577" y="913350"/>
              </a:moveTo>
              <a:arcTo wR="1719233" hR="1719233" stAng="12477174" swAng="127695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AC9BE-ED64-4CB7-B0AC-EFF05AFA9DA8}">
      <dsp:nvSpPr>
        <dsp:cNvPr id="0" name=""/>
        <dsp:cNvSpPr/>
      </dsp:nvSpPr>
      <dsp:spPr>
        <a:xfrm>
          <a:off x="0" y="1275223"/>
          <a:ext cx="1678915" cy="1877958"/>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Awareness</a:t>
          </a:r>
          <a:r>
            <a:rPr lang="en-GB" sz="1800" kern="1200" noProof="0" dirty="0">
              <a:latin typeface="+mj-lt"/>
            </a:rPr>
            <a:t> </a:t>
          </a:r>
        </a:p>
        <a:p>
          <a:pPr marL="0" lvl="0" indent="0" algn="ctr" defTabSz="800100">
            <a:lnSpc>
              <a:spcPct val="90000"/>
            </a:lnSpc>
            <a:spcBef>
              <a:spcPct val="0"/>
            </a:spcBef>
            <a:spcAft>
              <a:spcPct val="35000"/>
            </a:spcAft>
            <a:buNone/>
          </a:pPr>
          <a:r>
            <a:rPr lang="en-GB" sz="1800" kern="1200" noProof="0" dirty="0">
              <a:latin typeface="+mj-lt"/>
            </a:rPr>
            <a:t>of a need or want</a:t>
          </a:r>
        </a:p>
      </dsp:txBody>
      <dsp:txXfrm>
        <a:off x="49174" y="1324397"/>
        <a:ext cx="1580567" cy="1779610"/>
      </dsp:txXfrm>
    </dsp:sp>
    <dsp:sp modelId="{47135DC2-DFC5-41FF-883B-8D5940F64F4E}">
      <dsp:nvSpPr>
        <dsp:cNvPr id="0" name=""/>
        <dsp:cNvSpPr/>
      </dsp:nvSpPr>
      <dsp:spPr>
        <a:xfrm>
          <a:off x="1848160" y="2006017"/>
          <a:ext cx="358800" cy="4163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dirty="0">
            <a:latin typeface="+mj-lt"/>
          </a:endParaRPr>
        </a:p>
      </dsp:txBody>
      <dsp:txXfrm>
        <a:off x="1848160" y="2089291"/>
        <a:ext cx="251160" cy="249822"/>
      </dsp:txXfrm>
    </dsp:sp>
    <dsp:sp modelId="{AB7D4930-9511-42AA-8986-12D9EAE3C998}">
      <dsp:nvSpPr>
        <dsp:cNvPr id="0" name=""/>
        <dsp:cNvSpPr/>
      </dsp:nvSpPr>
      <dsp:spPr>
        <a:xfrm>
          <a:off x="2355897" y="1275223"/>
          <a:ext cx="1678915" cy="1877958"/>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Consideration</a:t>
          </a:r>
          <a:r>
            <a:rPr lang="en-GB" sz="1800" kern="1200" noProof="0" dirty="0">
              <a:latin typeface="+mj-lt"/>
            </a:rPr>
            <a:t> </a:t>
          </a:r>
        </a:p>
        <a:p>
          <a:pPr marL="0" lvl="0" indent="0" algn="ctr" defTabSz="800100">
            <a:lnSpc>
              <a:spcPct val="90000"/>
            </a:lnSpc>
            <a:spcBef>
              <a:spcPct val="0"/>
            </a:spcBef>
            <a:spcAft>
              <a:spcPct val="35000"/>
            </a:spcAft>
            <a:buNone/>
          </a:pPr>
          <a:r>
            <a:rPr lang="en-GB" sz="1800" kern="1200" noProof="0" dirty="0">
              <a:latin typeface="+mj-lt"/>
            </a:rPr>
            <a:t>of products or services that could address the need or want</a:t>
          </a:r>
        </a:p>
      </dsp:txBody>
      <dsp:txXfrm>
        <a:off x="2405071" y="1324397"/>
        <a:ext cx="1580567" cy="1779610"/>
      </dsp:txXfrm>
    </dsp:sp>
    <dsp:sp modelId="{5C093B67-1D76-43F6-9FCF-A9D0D0EFDEC2}">
      <dsp:nvSpPr>
        <dsp:cNvPr id="0" name=""/>
        <dsp:cNvSpPr/>
      </dsp:nvSpPr>
      <dsp:spPr>
        <a:xfrm>
          <a:off x="4202703" y="2006017"/>
          <a:ext cx="355930" cy="4163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dirty="0">
            <a:latin typeface="+mj-lt"/>
          </a:endParaRPr>
        </a:p>
      </dsp:txBody>
      <dsp:txXfrm>
        <a:off x="4202703" y="2089291"/>
        <a:ext cx="249151" cy="249822"/>
      </dsp:txXfrm>
    </dsp:sp>
    <dsp:sp modelId="{26C49C82-D73B-49BA-9434-6A3557199016}">
      <dsp:nvSpPr>
        <dsp:cNvPr id="0" name=""/>
        <dsp:cNvSpPr/>
      </dsp:nvSpPr>
      <dsp:spPr>
        <a:xfrm>
          <a:off x="4706378" y="1275223"/>
          <a:ext cx="1678915" cy="1877958"/>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Considering alternatives </a:t>
          </a:r>
        </a:p>
        <a:p>
          <a:pPr marL="0" lvl="0" indent="0" algn="ctr" defTabSz="800100">
            <a:lnSpc>
              <a:spcPct val="90000"/>
            </a:lnSpc>
            <a:spcBef>
              <a:spcPct val="0"/>
            </a:spcBef>
            <a:spcAft>
              <a:spcPct val="35000"/>
            </a:spcAft>
            <a:buNone/>
          </a:pPr>
          <a:r>
            <a:rPr lang="en-GB" sz="1800" kern="1200" noProof="0" dirty="0">
              <a:latin typeface="+mj-lt"/>
            </a:rPr>
            <a:t>Customer searches for offers in the marketplace</a:t>
          </a:r>
        </a:p>
      </dsp:txBody>
      <dsp:txXfrm>
        <a:off x="4755552" y="1324397"/>
        <a:ext cx="1580567" cy="1779610"/>
      </dsp:txXfrm>
    </dsp:sp>
    <dsp:sp modelId="{03105E0A-D3DC-49C2-971A-B1A7A175A51E}">
      <dsp:nvSpPr>
        <dsp:cNvPr id="0" name=""/>
        <dsp:cNvSpPr/>
      </dsp:nvSpPr>
      <dsp:spPr>
        <a:xfrm>
          <a:off x="6553185" y="2006017"/>
          <a:ext cx="355930" cy="4163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dirty="0">
            <a:latin typeface="+mj-lt"/>
          </a:endParaRPr>
        </a:p>
      </dsp:txBody>
      <dsp:txXfrm>
        <a:off x="6553185" y="2089291"/>
        <a:ext cx="249151" cy="249822"/>
      </dsp:txXfrm>
    </dsp:sp>
    <dsp:sp modelId="{6A6CBE41-D177-4B7C-B337-2B398C0B30FE}">
      <dsp:nvSpPr>
        <dsp:cNvPr id="0" name=""/>
        <dsp:cNvSpPr/>
      </dsp:nvSpPr>
      <dsp:spPr>
        <a:xfrm>
          <a:off x="7056859" y="1275223"/>
          <a:ext cx="1678915" cy="1877958"/>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Preference</a:t>
          </a:r>
          <a:r>
            <a:rPr lang="en-GB" sz="1800" kern="1200" noProof="0" dirty="0">
              <a:latin typeface="+mj-lt"/>
            </a:rPr>
            <a:t> </a:t>
          </a:r>
        </a:p>
        <a:p>
          <a:pPr marL="0" lvl="0" indent="0" algn="ctr" defTabSz="800100">
            <a:lnSpc>
              <a:spcPct val="90000"/>
            </a:lnSpc>
            <a:spcBef>
              <a:spcPct val="0"/>
            </a:spcBef>
            <a:spcAft>
              <a:spcPct val="35000"/>
            </a:spcAft>
            <a:buNone/>
          </a:pPr>
          <a:r>
            <a:rPr lang="en-GB" sz="1800" kern="1200" noProof="0" dirty="0">
              <a:latin typeface="+mj-lt"/>
            </a:rPr>
            <a:t>of a specific product or service</a:t>
          </a:r>
        </a:p>
      </dsp:txBody>
      <dsp:txXfrm>
        <a:off x="7106033" y="1324397"/>
        <a:ext cx="1580567" cy="1779610"/>
      </dsp:txXfrm>
    </dsp:sp>
    <dsp:sp modelId="{2B7E94B3-CD40-49D7-A169-681198BC15EE}">
      <dsp:nvSpPr>
        <dsp:cNvPr id="0" name=""/>
        <dsp:cNvSpPr/>
      </dsp:nvSpPr>
      <dsp:spPr>
        <a:xfrm>
          <a:off x="8903666" y="2006017"/>
          <a:ext cx="355930" cy="4163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dirty="0">
            <a:latin typeface="+mj-lt"/>
          </a:endParaRPr>
        </a:p>
      </dsp:txBody>
      <dsp:txXfrm>
        <a:off x="8903666" y="2089291"/>
        <a:ext cx="249151" cy="249822"/>
      </dsp:txXfrm>
    </dsp:sp>
    <dsp:sp modelId="{A7E74316-B62E-48C3-AF13-601A2BFD67AA}">
      <dsp:nvSpPr>
        <dsp:cNvPr id="0" name=""/>
        <dsp:cNvSpPr/>
      </dsp:nvSpPr>
      <dsp:spPr>
        <a:xfrm>
          <a:off x="9407340" y="1275223"/>
          <a:ext cx="1678915" cy="1877958"/>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Purchase intention </a:t>
          </a:r>
        </a:p>
        <a:p>
          <a:pPr marL="0" lvl="0" indent="0" algn="ctr" defTabSz="800100">
            <a:lnSpc>
              <a:spcPct val="90000"/>
            </a:lnSpc>
            <a:spcBef>
              <a:spcPct val="0"/>
            </a:spcBef>
            <a:spcAft>
              <a:spcPct val="35000"/>
            </a:spcAft>
            <a:buNone/>
          </a:pPr>
          <a:r>
            <a:rPr lang="en-GB" sz="1800" kern="1200" noProof="0" dirty="0">
              <a:latin typeface="+mj-lt"/>
            </a:rPr>
            <a:t>emerges</a:t>
          </a:r>
        </a:p>
      </dsp:txBody>
      <dsp:txXfrm>
        <a:off x="9456514" y="1324397"/>
        <a:ext cx="1580567" cy="17796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AC9BE-ED64-4CB7-B0AC-EFF05AFA9DA8}">
      <dsp:nvSpPr>
        <dsp:cNvPr id="0" name=""/>
        <dsp:cNvSpPr/>
      </dsp:nvSpPr>
      <dsp:spPr>
        <a:xfrm>
          <a:off x="0" y="1155292"/>
          <a:ext cx="2131139" cy="2117819"/>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Decision </a:t>
          </a:r>
        </a:p>
        <a:p>
          <a:pPr marL="0" lvl="0" indent="0" algn="ctr" defTabSz="800100">
            <a:lnSpc>
              <a:spcPct val="90000"/>
            </a:lnSpc>
            <a:spcBef>
              <a:spcPct val="0"/>
            </a:spcBef>
            <a:spcAft>
              <a:spcPct val="35000"/>
            </a:spcAft>
            <a:buNone/>
          </a:pPr>
          <a:r>
            <a:rPr lang="en-GB" sz="1800" kern="1200" noProof="0" dirty="0">
              <a:latin typeface="+mj-lt"/>
            </a:rPr>
            <a:t>choosing a specific product or service</a:t>
          </a:r>
        </a:p>
      </dsp:txBody>
      <dsp:txXfrm>
        <a:off x="62029" y="1217321"/>
        <a:ext cx="2007081" cy="1993761"/>
      </dsp:txXfrm>
    </dsp:sp>
    <dsp:sp modelId="{4A4EB5BC-46D5-4721-B80F-BA591E6D2085}">
      <dsp:nvSpPr>
        <dsp:cNvPr id="0" name=""/>
        <dsp:cNvSpPr/>
      </dsp:nvSpPr>
      <dsp:spPr>
        <a:xfrm>
          <a:off x="2345471" y="1949941"/>
          <a:ext cx="454384" cy="5285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dirty="0">
            <a:latin typeface="+mj-lt"/>
          </a:endParaRPr>
        </a:p>
      </dsp:txBody>
      <dsp:txXfrm>
        <a:off x="2345471" y="2055645"/>
        <a:ext cx="318069" cy="317114"/>
      </dsp:txXfrm>
    </dsp:sp>
    <dsp:sp modelId="{8E726D57-8D63-4F83-98DD-057831C5BEB9}">
      <dsp:nvSpPr>
        <dsp:cNvPr id="0" name=""/>
        <dsp:cNvSpPr/>
      </dsp:nvSpPr>
      <dsp:spPr>
        <a:xfrm>
          <a:off x="2988469" y="1155292"/>
          <a:ext cx="2131139" cy="2117819"/>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Development of purchase intention </a:t>
          </a:r>
        </a:p>
        <a:p>
          <a:pPr marL="0" lvl="0" indent="0" algn="ctr" defTabSz="800100">
            <a:lnSpc>
              <a:spcPct val="90000"/>
            </a:lnSpc>
            <a:spcBef>
              <a:spcPct val="0"/>
            </a:spcBef>
            <a:spcAft>
              <a:spcPct val="35000"/>
            </a:spcAft>
            <a:buNone/>
          </a:pPr>
          <a:r>
            <a:rPr lang="en-GB" sz="1800" kern="1200" noProof="0" dirty="0">
              <a:latin typeface="+mj-lt"/>
            </a:rPr>
            <a:t>may or may not develop an intention to purchase that chosen offering</a:t>
          </a:r>
        </a:p>
      </dsp:txBody>
      <dsp:txXfrm>
        <a:off x="3050498" y="1217321"/>
        <a:ext cx="2007081" cy="1993761"/>
      </dsp:txXfrm>
    </dsp:sp>
    <dsp:sp modelId="{3AA985AD-A9EA-4E5E-97C6-336B93FC5831}">
      <dsp:nvSpPr>
        <dsp:cNvPr id="0" name=""/>
        <dsp:cNvSpPr/>
      </dsp:nvSpPr>
      <dsp:spPr>
        <a:xfrm>
          <a:off x="5332722" y="1949941"/>
          <a:ext cx="451801" cy="5285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dirty="0"/>
        </a:p>
      </dsp:txBody>
      <dsp:txXfrm>
        <a:off x="5332722" y="2055645"/>
        <a:ext cx="316261" cy="317114"/>
      </dsp:txXfrm>
    </dsp:sp>
    <dsp:sp modelId="{32A5B1F9-9A05-4257-AB5B-E13EA8DF4DB1}">
      <dsp:nvSpPr>
        <dsp:cNvPr id="0" name=""/>
        <dsp:cNvSpPr/>
      </dsp:nvSpPr>
      <dsp:spPr>
        <a:xfrm>
          <a:off x="5972063" y="1155292"/>
          <a:ext cx="2131139" cy="2117819"/>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Ordering</a:t>
          </a:r>
          <a:r>
            <a:rPr lang="en-GB" sz="1800" kern="1200" noProof="0" dirty="0">
              <a:latin typeface="+mj-lt"/>
            </a:rPr>
            <a:t> </a:t>
          </a:r>
        </a:p>
        <a:p>
          <a:pPr marL="0" lvl="0" indent="0" algn="ctr" defTabSz="800100">
            <a:lnSpc>
              <a:spcPct val="90000"/>
            </a:lnSpc>
            <a:spcBef>
              <a:spcPct val="0"/>
            </a:spcBef>
            <a:spcAft>
              <a:spcPct val="35000"/>
            </a:spcAft>
            <a:buNone/>
          </a:pPr>
          <a:r>
            <a:rPr lang="en-GB" sz="1800" kern="1200" noProof="0" dirty="0">
              <a:latin typeface="+mj-lt"/>
            </a:rPr>
            <a:t>product or service</a:t>
          </a:r>
        </a:p>
      </dsp:txBody>
      <dsp:txXfrm>
        <a:off x="6034092" y="1217321"/>
        <a:ext cx="2007081" cy="1993761"/>
      </dsp:txXfrm>
    </dsp:sp>
    <dsp:sp modelId="{50055C63-F0F8-4767-BCF2-8B26B7FC5460}">
      <dsp:nvSpPr>
        <dsp:cNvPr id="0" name=""/>
        <dsp:cNvSpPr/>
      </dsp:nvSpPr>
      <dsp:spPr>
        <a:xfrm>
          <a:off x="8316316" y="1949941"/>
          <a:ext cx="451801" cy="5285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dirty="0"/>
        </a:p>
      </dsp:txBody>
      <dsp:txXfrm>
        <a:off x="8316316" y="2055645"/>
        <a:ext cx="316261" cy="317114"/>
      </dsp:txXfrm>
    </dsp:sp>
    <dsp:sp modelId="{BAD20396-6A24-4BF5-A595-EF0A5947895A}">
      <dsp:nvSpPr>
        <dsp:cNvPr id="0" name=""/>
        <dsp:cNvSpPr/>
      </dsp:nvSpPr>
      <dsp:spPr>
        <a:xfrm>
          <a:off x="8955658" y="1155292"/>
          <a:ext cx="2131139" cy="2117819"/>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Payment </a:t>
          </a:r>
        </a:p>
        <a:p>
          <a:pPr marL="0" lvl="0" indent="0" algn="ctr" defTabSz="800100">
            <a:lnSpc>
              <a:spcPct val="90000"/>
            </a:lnSpc>
            <a:spcBef>
              <a:spcPct val="0"/>
            </a:spcBef>
            <a:spcAft>
              <a:spcPct val="35000"/>
            </a:spcAft>
            <a:buNone/>
          </a:pPr>
          <a:r>
            <a:rPr lang="en-GB" sz="1800" kern="1200" noProof="0" dirty="0">
              <a:latin typeface="+mj-lt"/>
            </a:rPr>
            <a:t>of product or service</a:t>
          </a:r>
        </a:p>
      </dsp:txBody>
      <dsp:txXfrm>
        <a:off x="9017687" y="1217321"/>
        <a:ext cx="2007081" cy="19937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AC9BE-ED64-4CB7-B0AC-EFF05AFA9DA8}">
      <dsp:nvSpPr>
        <dsp:cNvPr id="0" name=""/>
        <dsp:cNvSpPr/>
      </dsp:nvSpPr>
      <dsp:spPr>
        <a:xfrm>
          <a:off x="0" y="1544891"/>
          <a:ext cx="2131139" cy="1338621"/>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Usage </a:t>
          </a:r>
        </a:p>
        <a:p>
          <a:pPr marL="0" lvl="0" indent="0" algn="ctr" defTabSz="800100">
            <a:lnSpc>
              <a:spcPct val="90000"/>
            </a:lnSpc>
            <a:spcBef>
              <a:spcPct val="0"/>
            </a:spcBef>
            <a:spcAft>
              <a:spcPct val="35000"/>
            </a:spcAft>
            <a:buNone/>
          </a:pPr>
          <a:r>
            <a:rPr lang="en-GB" sz="1800" kern="1200" noProof="0" dirty="0">
              <a:latin typeface="+mj-lt"/>
            </a:rPr>
            <a:t>Consume or use purchased product</a:t>
          </a:r>
        </a:p>
      </dsp:txBody>
      <dsp:txXfrm>
        <a:off x="39207" y="1584098"/>
        <a:ext cx="2052725" cy="1260207"/>
      </dsp:txXfrm>
    </dsp:sp>
    <dsp:sp modelId="{4A4EB5BC-46D5-4721-B80F-BA591E6D2085}">
      <dsp:nvSpPr>
        <dsp:cNvPr id="0" name=""/>
        <dsp:cNvSpPr/>
      </dsp:nvSpPr>
      <dsp:spPr>
        <a:xfrm>
          <a:off x="2345471" y="1949941"/>
          <a:ext cx="454384" cy="5285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dirty="0">
            <a:latin typeface="+mj-lt"/>
          </a:endParaRPr>
        </a:p>
      </dsp:txBody>
      <dsp:txXfrm>
        <a:off x="2345471" y="2055645"/>
        <a:ext cx="318069" cy="317114"/>
      </dsp:txXfrm>
    </dsp:sp>
    <dsp:sp modelId="{8E726D57-8D63-4F83-98DD-057831C5BEB9}">
      <dsp:nvSpPr>
        <dsp:cNvPr id="0" name=""/>
        <dsp:cNvSpPr/>
      </dsp:nvSpPr>
      <dsp:spPr>
        <a:xfrm>
          <a:off x="2988469" y="1544891"/>
          <a:ext cx="2131139" cy="1338621"/>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Engagement </a:t>
          </a:r>
        </a:p>
        <a:p>
          <a:pPr marL="0" lvl="0" indent="0" algn="ctr" defTabSz="800100">
            <a:lnSpc>
              <a:spcPct val="90000"/>
            </a:lnSpc>
            <a:spcBef>
              <a:spcPct val="0"/>
            </a:spcBef>
            <a:spcAft>
              <a:spcPct val="35000"/>
            </a:spcAft>
            <a:buNone/>
          </a:pPr>
          <a:r>
            <a:rPr lang="en-GB" sz="1800" kern="1200" noProof="0" dirty="0">
              <a:latin typeface="+mj-lt"/>
            </a:rPr>
            <a:t>may engage with the firm</a:t>
          </a:r>
        </a:p>
      </dsp:txBody>
      <dsp:txXfrm>
        <a:off x="3027676" y="1584098"/>
        <a:ext cx="2052725" cy="1260207"/>
      </dsp:txXfrm>
    </dsp:sp>
    <dsp:sp modelId="{3AA985AD-A9EA-4E5E-97C6-336B93FC5831}">
      <dsp:nvSpPr>
        <dsp:cNvPr id="0" name=""/>
        <dsp:cNvSpPr/>
      </dsp:nvSpPr>
      <dsp:spPr>
        <a:xfrm>
          <a:off x="5332722" y="1949941"/>
          <a:ext cx="451801" cy="5285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dirty="0"/>
        </a:p>
      </dsp:txBody>
      <dsp:txXfrm>
        <a:off x="5332722" y="2055645"/>
        <a:ext cx="316261" cy="317114"/>
      </dsp:txXfrm>
    </dsp:sp>
    <dsp:sp modelId="{32A5B1F9-9A05-4257-AB5B-E13EA8DF4DB1}">
      <dsp:nvSpPr>
        <dsp:cNvPr id="0" name=""/>
        <dsp:cNvSpPr/>
      </dsp:nvSpPr>
      <dsp:spPr>
        <a:xfrm>
          <a:off x="5972063" y="1544891"/>
          <a:ext cx="2131139" cy="1338621"/>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Communication</a:t>
          </a:r>
          <a:r>
            <a:rPr lang="en-GB" sz="1800" kern="1200" noProof="0" dirty="0">
              <a:latin typeface="+mj-lt"/>
            </a:rPr>
            <a:t> </a:t>
          </a:r>
        </a:p>
        <a:p>
          <a:pPr marL="0" lvl="0" indent="0" algn="ctr" defTabSz="800100">
            <a:lnSpc>
              <a:spcPct val="90000"/>
            </a:lnSpc>
            <a:spcBef>
              <a:spcPct val="0"/>
            </a:spcBef>
            <a:spcAft>
              <a:spcPct val="35000"/>
            </a:spcAft>
            <a:buNone/>
          </a:pPr>
          <a:r>
            <a:rPr lang="en-GB" sz="1800" kern="1200" noProof="0" dirty="0">
              <a:latin typeface="+mj-lt"/>
            </a:rPr>
            <a:t>may talk about satisfied experience</a:t>
          </a:r>
        </a:p>
      </dsp:txBody>
      <dsp:txXfrm>
        <a:off x="6011270" y="1584098"/>
        <a:ext cx="2052725" cy="1260207"/>
      </dsp:txXfrm>
    </dsp:sp>
    <dsp:sp modelId="{50055C63-F0F8-4767-BCF2-8B26B7FC5460}">
      <dsp:nvSpPr>
        <dsp:cNvPr id="0" name=""/>
        <dsp:cNvSpPr/>
      </dsp:nvSpPr>
      <dsp:spPr>
        <a:xfrm>
          <a:off x="8316316" y="1949941"/>
          <a:ext cx="451801" cy="5285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dirty="0"/>
        </a:p>
      </dsp:txBody>
      <dsp:txXfrm>
        <a:off x="8316316" y="2055645"/>
        <a:ext cx="316261" cy="317114"/>
      </dsp:txXfrm>
    </dsp:sp>
    <dsp:sp modelId="{BAD20396-6A24-4BF5-A595-EF0A5947895A}">
      <dsp:nvSpPr>
        <dsp:cNvPr id="0" name=""/>
        <dsp:cNvSpPr/>
      </dsp:nvSpPr>
      <dsp:spPr>
        <a:xfrm>
          <a:off x="8955658" y="1544891"/>
          <a:ext cx="2131139" cy="1338621"/>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Service requests </a:t>
          </a:r>
        </a:p>
        <a:p>
          <a:pPr marL="0" lvl="0" indent="0" algn="ctr" defTabSz="800100">
            <a:lnSpc>
              <a:spcPct val="90000"/>
            </a:lnSpc>
            <a:spcBef>
              <a:spcPct val="0"/>
            </a:spcBef>
            <a:spcAft>
              <a:spcPct val="35000"/>
            </a:spcAft>
            <a:buNone/>
          </a:pPr>
          <a:r>
            <a:rPr lang="en-GB" sz="1800" kern="1200" noProof="0" dirty="0">
              <a:latin typeface="+mj-lt"/>
            </a:rPr>
            <a:t>may activate a service request to address deficiencies</a:t>
          </a:r>
        </a:p>
      </dsp:txBody>
      <dsp:txXfrm>
        <a:off x="8994865" y="1584098"/>
        <a:ext cx="2052725" cy="12602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A7EB7-A58C-41FB-A016-322F00370674}">
      <dsp:nvSpPr>
        <dsp:cNvPr id="0" name=""/>
        <dsp:cNvSpPr/>
      </dsp:nvSpPr>
      <dsp:spPr>
        <a:xfrm>
          <a:off x="7657" y="-6587"/>
          <a:ext cx="2767878" cy="5055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noProof="0" dirty="0">
              <a:latin typeface="+mj-lt"/>
            </a:rPr>
            <a:t>VR</a:t>
          </a:r>
        </a:p>
      </dsp:txBody>
      <dsp:txXfrm>
        <a:off x="7657" y="-6587"/>
        <a:ext cx="2767878" cy="505587"/>
      </dsp:txXfrm>
    </dsp:sp>
    <dsp:sp modelId="{90A8C15F-6FD0-43BC-A1D4-B4A3CFC60F8F}">
      <dsp:nvSpPr>
        <dsp:cNvPr id="0" name=""/>
        <dsp:cNvSpPr/>
      </dsp:nvSpPr>
      <dsp:spPr>
        <a:xfrm>
          <a:off x="7657" y="499000"/>
          <a:ext cx="2767878" cy="25802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noProof="0" dirty="0">
              <a:latin typeface="+mj-lt"/>
            </a:rPr>
            <a:t>seeks to immerse user in a modelled digital world </a:t>
          </a:r>
        </a:p>
        <a:p>
          <a:pPr marL="171450" lvl="1" indent="-171450" algn="l" defTabSz="711200">
            <a:lnSpc>
              <a:spcPct val="90000"/>
            </a:lnSpc>
            <a:spcBef>
              <a:spcPct val="0"/>
            </a:spcBef>
            <a:spcAft>
              <a:spcPct val="15000"/>
            </a:spcAft>
            <a:buChar char="•"/>
          </a:pPr>
          <a:r>
            <a:rPr lang="en-GB" sz="1600" kern="1200" noProof="0" dirty="0">
              <a:latin typeface="+mj-lt"/>
            </a:rPr>
            <a:t>Interaction with that world in real-time</a:t>
          </a:r>
        </a:p>
        <a:p>
          <a:pPr marL="171450" lvl="1" indent="-171450" algn="l" defTabSz="711200">
            <a:lnSpc>
              <a:spcPct val="90000"/>
            </a:lnSpc>
            <a:spcBef>
              <a:spcPct val="0"/>
            </a:spcBef>
            <a:spcAft>
              <a:spcPct val="15000"/>
            </a:spcAft>
            <a:buChar char="•"/>
          </a:pPr>
          <a:r>
            <a:rPr lang="en-GB" sz="1600" kern="1200" noProof="0" dirty="0">
              <a:latin typeface="+mj-lt"/>
            </a:rPr>
            <a:t>enabled by computing, display and sensory technologies</a:t>
          </a:r>
        </a:p>
        <a:p>
          <a:pPr marL="171450" lvl="1" indent="-171450" algn="l" defTabSz="711200">
            <a:lnSpc>
              <a:spcPct val="90000"/>
            </a:lnSpc>
            <a:spcBef>
              <a:spcPct val="0"/>
            </a:spcBef>
            <a:spcAft>
              <a:spcPct val="15000"/>
            </a:spcAft>
            <a:buChar char="•"/>
          </a:pPr>
          <a:r>
            <a:rPr lang="en-GB" sz="1600" kern="1200" noProof="0" dirty="0">
              <a:latin typeface="+mj-lt"/>
            </a:rPr>
            <a:t>Applications: gaming, training, design, education, learning </a:t>
          </a:r>
        </a:p>
      </dsp:txBody>
      <dsp:txXfrm>
        <a:off x="7657" y="499000"/>
        <a:ext cx="2767878" cy="2580299"/>
      </dsp:txXfrm>
    </dsp:sp>
    <dsp:sp modelId="{9481F602-3299-4C17-A446-C2A332B4B1E5}">
      <dsp:nvSpPr>
        <dsp:cNvPr id="0" name=""/>
        <dsp:cNvSpPr/>
      </dsp:nvSpPr>
      <dsp:spPr>
        <a:xfrm>
          <a:off x="3162660" y="-6587"/>
          <a:ext cx="2767878" cy="5055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noProof="0" dirty="0">
              <a:latin typeface="+mj-lt"/>
            </a:rPr>
            <a:t>AR</a:t>
          </a:r>
        </a:p>
      </dsp:txBody>
      <dsp:txXfrm>
        <a:off x="3162660" y="-6587"/>
        <a:ext cx="2767878" cy="505587"/>
      </dsp:txXfrm>
    </dsp:sp>
    <dsp:sp modelId="{E8DE44F0-F630-43A0-BED2-99827E2AA0AB}">
      <dsp:nvSpPr>
        <dsp:cNvPr id="0" name=""/>
        <dsp:cNvSpPr/>
      </dsp:nvSpPr>
      <dsp:spPr>
        <a:xfrm>
          <a:off x="3162660" y="499000"/>
          <a:ext cx="2767878" cy="25802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noProof="0" dirty="0">
              <a:latin typeface="+mj-lt"/>
            </a:rPr>
            <a:t>Combine real world and virtual objects that interact in real-time</a:t>
          </a:r>
        </a:p>
        <a:p>
          <a:pPr marL="171450" lvl="1" indent="-171450" algn="l" defTabSz="711200">
            <a:lnSpc>
              <a:spcPct val="90000"/>
            </a:lnSpc>
            <a:spcBef>
              <a:spcPct val="0"/>
            </a:spcBef>
            <a:spcAft>
              <a:spcPct val="15000"/>
            </a:spcAft>
            <a:buChar char="•"/>
          </a:pPr>
          <a:r>
            <a:rPr lang="en-GB" sz="1600" kern="1200" noProof="0" dirty="0">
              <a:latin typeface="+mj-lt"/>
            </a:rPr>
            <a:t>Applications: architecture, maintenance, entertainment, education, medicine and psychological treatments</a:t>
          </a:r>
        </a:p>
      </dsp:txBody>
      <dsp:txXfrm>
        <a:off x="3162660" y="499000"/>
        <a:ext cx="2767878" cy="2580299"/>
      </dsp:txXfrm>
    </dsp:sp>
    <dsp:sp modelId="{E58BEFE8-845C-4BBE-BCF0-74A7976F8948}">
      <dsp:nvSpPr>
        <dsp:cNvPr id="0" name=""/>
        <dsp:cNvSpPr/>
      </dsp:nvSpPr>
      <dsp:spPr>
        <a:xfrm>
          <a:off x="6317663" y="-6587"/>
          <a:ext cx="2767878" cy="5055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noProof="0" dirty="0">
              <a:latin typeface="+mj-lt"/>
            </a:rPr>
            <a:t>MR</a:t>
          </a:r>
        </a:p>
      </dsp:txBody>
      <dsp:txXfrm>
        <a:off x="6317663" y="-6587"/>
        <a:ext cx="2767878" cy="505587"/>
      </dsp:txXfrm>
    </dsp:sp>
    <dsp:sp modelId="{E8AC7417-DB60-469B-A02D-48CB79F17104}">
      <dsp:nvSpPr>
        <dsp:cNvPr id="0" name=""/>
        <dsp:cNvSpPr/>
      </dsp:nvSpPr>
      <dsp:spPr>
        <a:xfrm>
          <a:off x="6317663" y="499000"/>
          <a:ext cx="2767878" cy="25802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noProof="0" dirty="0">
              <a:latin typeface="+mj-lt"/>
            </a:rPr>
            <a:t>Blends elements of AR, VR</a:t>
          </a:r>
        </a:p>
        <a:p>
          <a:pPr marL="171450" lvl="1" indent="-171450" algn="l" defTabSz="711200">
            <a:lnSpc>
              <a:spcPct val="90000"/>
            </a:lnSpc>
            <a:spcBef>
              <a:spcPct val="0"/>
            </a:spcBef>
            <a:spcAft>
              <a:spcPct val="15000"/>
            </a:spcAft>
            <a:buChar char="•"/>
          </a:pPr>
          <a:r>
            <a:rPr lang="en-GB" sz="1600" kern="1200" noProof="0" dirty="0">
              <a:latin typeface="+mj-lt"/>
            </a:rPr>
            <a:t>Physical and digital objects co-exist and interact in real time.</a:t>
          </a:r>
        </a:p>
      </dsp:txBody>
      <dsp:txXfrm>
        <a:off x="6317663" y="499000"/>
        <a:ext cx="2767878" cy="25802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6E36C-60B7-4B50-A52D-9BEE427F0746}">
      <dsp:nvSpPr>
        <dsp:cNvPr id="0" name=""/>
        <dsp:cNvSpPr/>
      </dsp:nvSpPr>
      <dsp:spPr>
        <a:xfrm>
          <a:off x="7523" y="669308"/>
          <a:ext cx="1493013" cy="2570550"/>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UK</a:t>
          </a:r>
          <a:r>
            <a:rPr lang="en-GB" sz="1800" kern="1200" noProof="0" dirty="0">
              <a:latin typeface="+mj-lt"/>
            </a:rPr>
            <a:t> </a:t>
          </a:r>
        </a:p>
        <a:p>
          <a:pPr marL="0" lvl="0" indent="0" algn="ctr" defTabSz="800100">
            <a:lnSpc>
              <a:spcPct val="90000"/>
            </a:lnSpc>
            <a:spcBef>
              <a:spcPct val="0"/>
            </a:spcBef>
            <a:spcAft>
              <a:spcPct val="35000"/>
            </a:spcAft>
            <a:buNone/>
          </a:pPr>
          <a:r>
            <a:rPr lang="en-GB" sz="1800" kern="1200" noProof="0" dirty="0">
              <a:latin typeface="+mj-lt"/>
            </a:rPr>
            <a:t>Data Protection Act</a:t>
          </a:r>
        </a:p>
      </dsp:txBody>
      <dsp:txXfrm>
        <a:off x="51252" y="713037"/>
        <a:ext cx="1405555" cy="2483092"/>
      </dsp:txXfrm>
    </dsp:sp>
    <dsp:sp modelId="{9F94651D-8BA1-4ED7-94BE-796C4C3064E4}">
      <dsp:nvSpPr>
        <dsp:cNvPr id="0" name=""/>
        <dsp:cNvSpPr/>
      </dsp:nvSpPr>
      <dsp:spPr>
        <a:xfrm>
          <a:off x="1627157" y="669308"/>
          <a:ext cx="1493013" cy="2570550"/>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China</a:t>
          </a:r>
          <a:r>
            <a:rPr lang="en-GB" sz="1800" kern="1200" noProof="0" dirty="0">
              <a:latin typeface="+mj-lt"/>
            </a:rPr>
            <a:t> </a:t>
          </a:r>
        </a:p>
        <a:p>
          <a:pPr marL="0" lvl="0" indent="0" algn="ctr" defTabSz="800100">
            <a:lnSpc>
              <a:spcPct val="90000"/>
            </a:lnSpc>
            <a:spcBef>
              <a:spcPct val="0"/>
            </a:spcBef>
            <a:spcAft>
              <a:spcPct val="35000"/>
            </a:spcAft>
            <a:buNone/>
          </a:pPr>
          <a:r>
            <a:rPr lang="en-GB" sz="1800" kern="1200" noProof="0" dirty="0">
              <a:latin typeface="+mj-lt"/>
            </a:rPr>
            <a:t>Data Security Law / Personal Information Protection Law</a:t>
          </a:r>
        </a:p>
      </dsp:txBody>
      <dsp:txXfrm>
        <a:off x="1670886" y="713037"/>
        <a:ext cx="1405555" cy="2483092"/>
      </dsp:txXfrm>
    </dsp:sp>
    <dsp:sp modelId="{575637EA-6D7F-4CA7-9B7D-C5C191209654}">
      <dsp:nvSpPr>
        <dsp:cNvPr id="0" name=""/>
        <dsp:cNvSpPr/>
      </dsp:nvSpPr>
      <dsp:spPr>
        <a:xfrm>
          <a:off x="3246790" y="669308"/>
          <a:ext cx="1493013" cy="2570550"/>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India</a:t>
          </a:r>
          <a:r>
            <a:rPr lang="en-GB" sz="1800" kern="1200" noProof="0" dirty="0">
              <a:latin typeface="+mj-lt"/>
            </a:rPr>
            <a:t> </a:t>
          </a:r>
        </a:p>
        <a:p>
          <a:pPr marL="0" lvl="0" indent="0" algn="ctr" defTabSz="800100">
            <a:lnSpc>
              <a:spcPct val="90000"/>
            </a:lnSpc>
            <a:spcBef>
              <a:spcPct val="0"/>
            </a:spcBef>
            <a:spcAft>
              <a:spcPct val="35000"/>
            </a:spcAft>
            <a:buNone/>
          </a:pPr>
          <a:r>
            <a:rPr lang="en-GB" sz="1800" kern="1200" noProof="0" dirty="0">
              <a:latin typeface="+mj-lt"/>
            </a:rPr>
            <a:t>Digital Personal Data Protection Act </a:t>
          </a:r>
        </a:p>
      </dsp:txBody>
      <dsp:txXfrm>
        <a:off x="3290519" y="713037"/>
        <a:ext cx="1405555" cy="2483092"/>
      </dsp:txXfrm>
    </dsp:sp>
    <dsp:sp modelId="{1C1124C0-C3FE-48C4-8A9F-17FC00E4F332}">
      <dsp:nvSpPr>
        <dsp:cNvPr id="0" name=""/>
        <dsp:cNvSpPr/>
      </dsp:nvSpPr>
      <dsp:spPr>
        <a:xfrm>
          <a:off x="4866423" y="669308"/>
          <a:ext cx="1493013" cy="2570550"/>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Canada</a:t>
          </a:r>
          <a:r>
            <a:rPr lang="en-GB" sz="1800" kern="1200" noProof="0" dirty="0">
              <a:latin typeface="+mj-lt"/>
            </a:rPr>
            <a:t> </a:t>
          </a:r>
        </a:p>
        <a:p>
          <a:pPr marL="0" lvl="0" indent="0" algn="ctr" defTabSz="800100">
            <a:lnSpc>
              <a:spcPct val="90000"/>
            </a:lnSpc>
            <a:spcBef>
              <a:spcPct val="0"/>
            </a:spcBef>
            <a:spcAft>
              <a:spcPct val="35000"/>
            </a:spcAft>
            <a:buNone/>
          </a:pPr>
          <a:r>
            <a:rPr lang="en-GB" sz="1800" kern="1200" noProof="0" dirty="0">
              <a:latin typeface="+mj-lt"/>
            </a:rPr>
            <a:t>Federal Personal Information Protection and Electronic Documents Act</a:t>
          </a:r>
        </a:p>
      </dsp:txBody>
      <dsp:txXfrm>
        <a:off x="4910152" y="713037"/>
        <a:ext cx="1405555" cy="2483092"/>
      </dsp:txXfrm>
    </dsp:sp>
    <dsp:sp modelId="{430F49C5-5D5B-43B9-90C3-FF59F32E2CB9}">
      <dsp:nvSpPr>
        <dsp:cNvPr id="0" name=""/>
        <dsp:cNvSpPr/>
      </dsp:nvSpPr>
      <dsp:spPr>
        <a:xfrm>
          <a:off x="6486057" y="669308"/>
          <a:ext cx="1493013" cy="2570550"/>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EU</a:t>
          </a:r>
          <a:r>
            <a:rPr lang="en-GB" sz="1800" kern="1200" noProof="0" dirty="0">
              <a:latin typeface="+mj-lt"/>
            </a:rPr>
            <a:t> </a:t>
          </a:r>
        </a:p>
        <a:p>
          <a:pPr marL="0" lvl="0" indent="0" algn="ctr" defTabSz="800100">
            <a:lnSpc>
              <a:spcPct val="90000"/>
            </a:lnSpc>
            <a:spcBef>
              <a:spcPct val="0"/>
            </a:spcBef>
            <a:spcAft>
              <a:spcPct val="35000"/>
            </a:spcAft>
            <a:buNone/>
          </a:pPr>
          <a:r>
            <a:rPr lang="en-GB" sz="1800" kern="1200" noProof="0" dirty="0">
              <a:latin typeface="+mj-lt"/>
            </a:rPr>
            <a:t>General Data Protection Regulation (GDPR) </a:t>
          </a:r>
        </a:p>
      </dsp:txBody>
      <dsp:txXfrm>
        <a:off x="6529786" y="713037"/>
        <a:ext cx="1405555" cy="2483092"/>
      </dsp:txXfrm>
    </dsp:sp>
    <dsp:sp modelId="{D890ED3E-4DEB-4645-A710-632197851F73}">
      <dsp:nvSpPr>
        <dsp:cNvPr id="0" name=""/>
        <dsp:cNvSpPr/>
      </dsp:nvSpPr>
      <dsp:spPr>
        <a:xfrm>
          <a:off x="8105690" y="669308"/>
          <a:ext cx="1493013" cy="2570550"/>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Australia</a:t>
          </a:r>
          <a:r>
            <a:rPr lang="en-GB" sz="1800" kern="1200" noProof="0" dirty="0">
              <a:latin typeface="+mj-lt"/>
            </a:rPr>
            <a:t> </a:t>
          </a:r>
        </a:p>
        <a:p>
          <a:pPr marL="0" lvl="0" indent="0" algn="ctr" defTabSz="800100">
            <a:lnSpc>
              <a:spcPct val="90000"/>
            </a:lnSpc>
            <a:spcBef>
              <a:spcPct val="0"/>
            </a:spcBef>
            <a:spcAft>
              <a:spcPct val="35000"/>
            </a:spcAft>
            <a:buNone/>
          </a:pPr>
          <a:r>
            <a:rPr lang="en-GB" sz="1800" kern="1200" noProof="0" dirty="0">
              <a:latin typeface="+mj-lt"/>
            </a:rPr>
            <a:t>Privacy Act</a:t>
          </a:r>
        </a:p>
      </dsp:txBody>
      <dsp:txXfrm>
        <a:off x="8149419" y="713037"/>
        <a:ext cx="1405555" cy="2483092"/>
      </dsp:txXfrm>
    </dsp:sp>
    <dsp:sp modelId="{A239141B-A6FC-4DDA-A792-AE60DF5BDA91}">
      <dsp:nvSpPr>
        <dsp:cNvPr id="0" name=""/>
        <dsp:cNvSpPr/>
      </dsp:nvSpPr>
      <dsp:spPr>
        <a:xfrm>
          <a:off x="9725323" y="669308"/>
          <a:ext cx="1493013" cy="2570550"/>
        </a:xfrm>
        <a:prstGeom prst="roundRect">
          <a:avLst>
            <a:gd name="adj" fmla="val 10000"/>
          </a:avLst>
        </a:prstGeom>
        <a:solidFill>
          <a:srgbClr val="0044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b="1" kern="1200" noProof="0" dirty="0">
              <a:latin typeface="+mj-lt"/>
            </a:rPr>
            <a:t>US</a:t>
          </a:r>
          <a:r>
            <a:rPr lang="en-GB" sz="1800" kern="1200" noProof="0" dirty="0">
              <a:latin typeface="+mj-lt"/>
            </a:rPr>
            <a:t> </a:t>
          </a:r>
        </a:p>
        <a:p>
          <a:pPr marL="0" lvl="0" indent="0" algn="ctr" defTabSz="800100">
            <a:lnSpc>
              <a:spcPct val="90000"/>
            </a:lnSpc>
            <a:spcBef>
              <a:spcPct val="0"/>
            </a:spcBef>
            <a:spcAft>
              <a:spcPct val="35000"/>
            </a:spcAft>
            <a:buNone/>
          </a:pPr>
          <a:r>
            <a:rPr lang="en-GB" sz="1800" kern="1200" noProof="0" dirty="0">
              <a:latin typeface="+mj-lt"/>
            </a:rPr>
            <a:t>Various State and Federal Laws</a:t>
          </a:r>
        </a:p>
      </dsp:txBody>
      <dsp:txXfrm>
        <a:off x="9769052" y="713037"/>
        <a:ext cx="1405555" cy="2483092"/>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AD9B9D-29D5-7060-10C4-A519488504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a:extLst>
              <a:ext uri="{FF2B5EF4-FFF2-40B4-BE49-F238E27FC236}">
                <a16:creationId xmlns:a16="http://schemas.microsoft.com/office/drawing/2014/main" id="{86CC7C7B-C2BB-EE4B-0F6E-95401B37EB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1E1EA8-A4C7-684C-AE3A-4FC8F0E39776}" type="datetimeFigureOut">
              <a:rPr lang="en-CH" smtClean="0"/>
              <a:t>23.11.2025</a:t>
            </a:fld>
            <a:endParaRPr lang="en-CH"/>
          </a:p>
        </p:txBody>
      </p:sp>
      <p:sp>
        <p:nvSpPr>
          <p:cNvPr id="4" name="Footer Placeholder 3">
            <a:extLst>
              <a:ext uri="{FF2B5EF4-FFF2-40B4-BE49-F238E27FC236}">
                <a16:creationId xmlns:a16="http://schemas.microsoft.com/office/drawing/2014/main" id="{EA4D66E1-C3C8-1C67-39CD-BEC3745EE3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5" name="Slide Number Placeholder 4">
            <a:extLst>
              <a:ext uri="{FF2B5EF4-FFF2-40B4-BE49-F238E27FC236}">
                <a16:creationId xmlns:a16="http://schemas.microsoft.com/office/drawing/2014/main" id="{BD770B0D-E6D8-384C-7B56-96EDC39877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F98ED7-F478-EC44-9F1B-8821BC5BB7A5}" type="slidenum">
              <a:rPr lang="en-CH" smtClean="0"/>
              <a:t>‹#›</a:t>
            </a:fld>
            <a:endParaRPr lang="en-CH"/>
          </a:p>
        </p:txBody>
      </p:sp>
    </p:spTree>
    <p:extLst>
      <p:ext uri="{BB962C8B-B14F-4D97-AF65-F5344CB8AC3E}">
        <p14:creationId xmlns:p14="http://schemas.microsoft.com/office/powerpoint/2010/main" val="3851288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8C049-C6DF-E541-9120-C6A07EE32010}" type="datetimeFigureOut">
              <a:rPr lang="en-CH" smtClean="0"/>
              <a:t>23.11.2025</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9EEBC-E5EA-2149-9668-FAB328EAD539}" type="slidenum">
              <a:rPr lang="en-CH" smtClean="0"/>
              <a:t>‹#›</a:t>
            </a:fld>
            <a:endParaRPr lang="en-CH"/>
          </a:p>
        </p:txBody>
      </p:sp>
    </p:spTree>
    <p:extLst>
      <p:ext uri="{BB962C8B-B14F-4D97-AF65-F5344CB8AC3E}">
        <p14:creationId xmlns:p14="http://schemas.microsoft.com/office/powerpoint/2010/main" val="987826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B7F9EEBC-E5EA-2149-9668-FAB328EAD539}" type="slidenum">
              <a:rPr lang="en-CH" smtClean="0"/>
              <a:t>1</a:t>
            </a:fld>
            <a:endParaRPr lang="en-CH"/>
          </a:p>
        </p:txBody>
      </p:sp>
    </p:spTree>
    <p:extLst>
      <p:ext uri="{BB962C8B-B14F-4D97-AF65-F5344CB8AC3E}">
        <p14:creationId xmlns:p14="http://schemas.microsoft.com/office/powerpoint/2010/main" val="2215019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76FA7-3F4F-8950-205D-6004BAC53E5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46C90088-79E1-351F-8BE5-A08E06978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pic>
        <p:nvPicPr>
          <p:cNvPr id="11" name="Picture 10">
            <a:extLst>
              <a:ext uri="{FF2B5EF4-FFF2-40B4-BE49-F238E27FC236}">
                <a16:creationId xmlns:a16="http://schemas.microsoft.com/office/drawing/2014/main" id="{888B5EFD-5EA2-7A5E-2AE7-8AB65724F52B}"/>
              </a:ext>
            </a:extLst>
          </p:cNvPr>
          <p:cNvPicPr>
            <a:picLocks noChangeAspect="1"/>
          </p:cNvPicPr>
          <p:nvPr userDrawn="1"/>
        </p:nvPicPr>
        <p:blipFill>
          <a:blip r:embed="rId2"/>
          <a:stretch>
            <a:fillRect/>
          </a:stretch>
        </p:blipFill>
        <p:spPr>
          <a:xfrm>
            <a:off x="0" y="0"/>
            <a:ext cx="12191999" cy="356887"/>
          </a:xfrm>
          <a:prstGeom prst="rect">
            <a:avLst/>
          </a:prstGeom>
        </p:spPr>
      </p:pic>
      <p:pic>
        <p:nvPicPr>
          <p:cNvPr id="13" name="Picture 12">
            <a:extLst>
              <a:ext uri="{FF2B5EF4-FFF2-40B4-BE49-F238E27FC236}">
                <a16:creationId xmlns:a16="http://schemas.microsoft.com/office/drawing/2014/main" id="{78320304-C632-FB4C-713B-C5A76BC12215}"/>
              </a:ext>
            </a:extLst>
          </p:cNvPr>
          <p:cNvPicPr>
            <a:picLocks noChangeAspect="1"/>
          </p:cNvPicPr>
          <p:nvPr userDrawn="1"/>
        </p:nvPicPr>
        <p:blipFill>
          <a:blip r:embed="rId2"/>
          <a:stretch>
            <a:fillRect/>
          </a:stretch>
        </p:blipFill>
        <p:spPr>
          <a:xfrm flipV="1">
            <a:off x="1" y="6565293"/>
            <a:ext cx="12191999" cy="45719"/>
          </a:xfrm>
          <a:prstGeom prst="rect">
            <a:avLst/>
          </a:prstGeom>
          <a:ln>
            <a:noFill/>
          </a:ln>
        </p:spPr>
      </p:pic>
      <p:pic>
        <p:nvPicPr>
          <p:cNvPr id="17" name="Picture 16" descr="A logo with white text&#10;&#10;Description automatically generated">
            <a:extLst>
              <a:ext uri="{FF2B5EF4-FFF2-40B4-BE49-F238E27FC236}">
                <a16:creationId xmlns:a16="http://schemas.microsoft.com/office/drawing/2014/main" id="{B2FC4861-B321-C2ED-BF41-8C55E8D0E2C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72639" y="22459"/>
            <a:ext cx="770048" cy="312575"/>
          </a:xfrm>
          <a:prstGeom prst="rect">
            <a:avLst/>
          </a:prstGeom>
        </p:spPr>
      </p:pic>
      <p:sp>
        <p:nvSpPr>
          <p:cNvPr id="21" name="TextBox 20">
            <a:extLst>
              <a:ext uri="{FF2B5EF4-FFF2-40B4-BE49-F238E27FC236}">
                <a16:creationId xmlns:a16="http://schemas.microsoft.com/office/drawing/2014/main" id="{EAC2DC6F-BCE2-6643-9F7A-7808E610518F}"/>
              </a:ext>
            </a:extLst>
          </p:cNvPr>
          <p:cNvSpPr txBox="1"/>
          <p:nvPr userDrawn="1"/>
        </p:nvSpPr>
        <p:spPr>
          <a:xfrm>
            <a:off x="12699" y="6614597"/>
            <a:ext cx="12179299" cy="246221"/>
          </a:xfrm>
          <a:prstGeom prst="rect">
            <a:avLst/>
          </a:prstGeom>
          <a:noFill/>
        </p:spPr>
        <p:txBody>
          <a:bodyPr wrap="square">
            <a:spAutoFit/>
          </a:bodyPr>
          <a:lstStyle/>
          <a:p>
            <a:r>
              <a:rPr lang="en-GB" sz="1000" dirty="0">
                <a:solidFill>
                  <a:srgbClr val="004474"/>
                </a:solidFill>
              </a:rPr>
              <a:t>Prof Marc K Peter &amp; Dr Johan P Lindeque</a:t>
            </a:r>
            <a:r>
              <a:rPr lang="en-CH" sz="1000" dirty="0">
                <a:solidFill>
                  <a:srgbClr val="004474"/>
                </a:solidFill>
              </a:rPr>
              <a:t>			              </a:t>
            </a:r>
            <a:r>
              <a:rPr lang="en-GB" sz="1000" dirty="0" err="1">
                <a:solidFill>
                  <a:srgbClr val="004474"/>
                </a:solidFill>
              </a:rPr>
              <a:t>www.strategic</a:t>
            </a:r>
            <a:r>
              <a:rPr lang="en-GB" sz="1000" dirty="0">
                <a:solidFill>
                  <a:srgbClr val="004474"/>
                </a:solidFill>
              </a:rPr>
              <a:t>-digital-</a:t>
            </a:r>
            <a:r>
              <a:rPr lang="en-GB" sz="1000" dirty="0" err="1">
                <a:solidFill>
                  <a:srgbClr val="004474"/>
                </a:solidFill>
              </a:rPr>
              <a:t>transformation.com</a:t>
            </a:r>
            <a:endParaRPr lang="en-CH" sz="1000" dirty="0">
              <a:solidFill>
                <a:srgbClr val="004474"/>
              </a:solidFill>
            </a:endParaRPr>
          </a:p>
        </p:txBody>
      </p:sp>
      <p:pic>
        <p:nvPicPr>
          <p:cNvPr id="8" name="Picture 7" descr="A white letter on a black background&#10;&#10;AI-generated content may be incorrect.">
            <a:extLst>
              <a:ext uri="{FF2B5EF4-FFF2-40B4-BE49-F238E27FC236}">
                <a16:creationId xmlns:a16="http://schemas.microsoft.com/office/drawing/2014/main" id="{AE024DC4-1A6E-CEED-002D-F18CBCA5012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8751" y="88995"/>
            <a:ext cx="556708" cy="191250"/>
          </a:xfrm>
          <a:prstGeom prst="rect">
            <a:avLst/>
          </a:prstGeom>
        </p:spPr>
      </p:pic>
    </p:spTree>
    <p:extLst>
      <p:ext uri="{BB962C8B-B14F-4D97-AF65-F5344CB8AC3E}">
        <p14:creationId xmlns:p14="http://schemas.microsoft.com/office/powerpoint/2010/main" val="55509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8B5EFD-5EA2-7A5E-2AE7-8AB65724F52B}"/>
              </a:ext>
            </a:extLst>
          </p:cNvPr>
          <p:cNvPicPr>
            <a:picLocks noChangeAspect="1"/>
          </p:cNvPicPr>
          <p:nvPr userDrawn="1"/>
        </p:nvPicPr>
        <p:blipFill>
          <a:blip r:embed="rId2"/>
          <a:stretch>
            <a:fillRect/>
          </a:stretch>
        </p:blipFill>
        <p:spPr>
          <a:xfrm>
            <a:off x="0" y="0"/>
            <a:ext cx="12191999" cy="356887"/>
          </a:xfrm>
          <a:prstGeom prst="rect">
            <a:avLst/>
          </a:prstGeom>
        </p:spPr>
      </p:pic>
      <p:pic>
        <p:nvPicPr>
          <p:cNvPr id="13" name="Picture 12">
            <a:extLst>
              <a:ext uri="{FF2B5EF4-FFF2-40B4-BE49-F238E27FC236}">
                <a16:creationId xmlns:a16="http://schemas.microsoft.com/office/drawing/2014/main" id="{78320304-C632-FB4C-713B-C5A76BC12215}"/>
              </a:ext>
            </a:extLst>
          </p:cNvPr>
          <p:cNvPicPr>
            <a:picLocks noChangeAspect="1"/>
          </p:cNvPicPr>
          <p:nvPr userDrawn="1"/>
        </p:nvPicPr>
        <p:blipFill>
          <a:blip r:embed="rId2"/>
          <a:stretch>
            <a:fillRect/>
          </a:stretch>
        </p:blipFill>
        <p:spPr>
          <a:xfrm flipV="1">
            <a:off x="1" y="6565293"/>
            <a:ext cx="12191999" cy="45719"/>
          </a:xfrm>
          <a:prstGeom prst="rect">
            <a:avLst/>
          </a:prstGeom>
          <a:ln>
            <a:noFill/>
          </a:ln>
        </p:spPr>
      </p:pic>
      <p:pic>
        <p:nvPicPr>
          <p:cNvPr id="17" name="Picture 16" descr="A logo with white text&#10;&#10;Description automatically generated">
            <a:extLst>
              <a:ext uri="{FF2B5EF4-FFF2-40B4-BE49-F238E27FC236}">
                <a16:creationId xmlns:a16="http://schemas.microsoft.com/office/drawing/2014/main" id="{B2FC4861-B321-C2ED-BF41-8C55E8D0E2C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72639" y="22459"/>
            <a:ext cx="770048" cy="312575"/>
          </a:xfrm>
          <a:prstGeom prst="rect">
            <a:avLst/>
          </a:prstGeom>
        </p:spPr>
      </p:pic>
      <p:sp>
        <p:nvSpPr>
          <p:cNvPr id="21" name="TextBox 20">
            <a:extLst>
              <a:ext uri="{FF2B5EF4-FFF2-40B4-BE49-F238E27FC236}">
                <a16:creationId xmlns:a16="http://schemas.microsoft.com/office/drawing/2014/main" id="{EAC2DC6F-BCE2-6643-9F7A-7808E610518F}"/>
              </a:ext>
            </a:extLst>
          </p:cNvPr>
          <p:cNvSpPr txBox="1"/>
          <p:nvPr userDrawn="1"/>
        </p:nvSpPr>
        <p:spPr>
          <a:xfrm>
            <a:off x="12699" y="6614597"/>
            <a:ext cx="12179299" cy="246221"/>
          </a:xfrm>
          <a:prstGeom prst="rect">
            <a:avLst/>
          </a:prstGeom>
          <a:noFill/>
        </p:spPr>
        <p:txBody>
          <a:bodyPr wrap="square">
            <a:spAutoFit/>
          </a:bodyPr>
          <a:lstStyle/>
          <a:p>
            <a:r>
              <a:rPr lang="en-GB" sz="1000" dirty="0">
                <a:solidFill>
                  <a:srgbClr val="004474"/>
                </a:solidFill>
              </a:rPr>
              <a:t>Prof Marc K Peter &amp; Dr Johan P Lindeque</a:t>
            </a:r>
            <a:r>
              <a:rPr lang="en-CH" sz="1000" dirty="0">
                <a:solidFill>
                  <a:srgbClr val="004474"/>
                </a:solidFill>
              </a:rPr>
              <a:t>			              </a:t>
            </a:r>
            <a:r>
              <a:rPr lang="en-GB" sz="1000" dirty="0" err="1">
                <a:solidFill>
                  <a:srgbClr val="004474"/>
                </a:solidFill>
              </a:rPr>
              <a:t>www.strategic</a:t>
            </a:r>
            <a:r>
              <a:rPr lang="en-GB" sz="1000" dirty="0">
                <a:solidFill>
                  <a:srgbClr val="004474"/>
                </a:solidFill>
              </a:rPr>
              <a:t>-digital-</a:t>
            </a:r>
            <a:r>
              <a:rPr lang="en-GB" sz="1000" dirty="0" err="1">
                <a:solidFill>
                  <a:srgbClr val="004474"/>
                </a:solidFill>
              </a:rPr>
              <a:t>transformation.com</a:t>
            </a:r>
            <a:endParaRPr lang="en-CH" sz="1000" dirty="0">
              <a:solidFill>
                <a:srgbClr val="004474"/>
              </a:solidFill>
            </a:endParaRPr>
          </a:p>
        </p:txBody>
      </p:sp>
      <p:sp>
        <p:nvSpPr>
          <p:cNvPr id="9" name="Inhaltsplatzhalter 8">
            <a:extLst>
              <a:ext uri="{FF2B5EF4-FFF2-40B4-BE49-F238E27FC236}">
                <a16:creationId xmlns:a16="http://schemas.microsoft.com/office/drawing/2014/main" id="{09340865-437F-66E3-4B67-15100AB26E29}"/>
              </a:ext>
            </a:extLst>
          </p:cNvPr>
          <p:cNvSpPr>
            <a:spLocks noGrp="1"/>
          </p:cNvSpPr>
          <p:nvPr>
            <p:ph sz="quarter" idx="10"/>
          </p:nvPr>
        </p:nvSpPr>
        <p:spPr>
          <a:xfrm>
            <a:off x="1238250" y="1355725"/>
            <a:ext cx="9404350" cy="4789488"/>
          </a:xfrm>
        </p:spPr>
        <p:txBody>
          <a:bodyPr>
            <a:normAutofit/>
          </a:bodyPr>
          <a:lstStyle>
            <a:lvl1pPr>
              <a:defRPr sz="2400"/>
            </a:lvl1pPr>
            <a:lvl2pPr>
              <a:defRPr sz="2400"/>
            </a:lvl2pPr>
            <a:lvl3pPr>
              <a:defRPr sz="2400"/>
            </a:lvl3pPr>
            <a:lvl4pPr>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Inhaltsplatzhalter 11">
            <a:extLst>
              <a:ext uri="{FF2B5EF4-FFF2-40B4-BE49-F238E27FC236}">
                <a16:creationId xmlns:a16="http://schemas.microsoft.com/office/drawing/2014/main" id="{11CE4666-B7A9-B3C8-EAB5-A9A4A519E730}"/>
              </a:ext>
            </a:extLst>
          </p:cNvPr>
          <p:cNvSpPr>
            <a:spLocks noGrp="1"/>
          </p:cNvSpPr>
          <p:nvPr>
            <p:ph sz="quarter" idx="11"/>
          </p:nvPr>
        </p:nvSpPr>
        <p:spPr>
          <a:xfrm>
            <a:off x="12699" y="434157"/>
            <a:ext cx="12179299" cy="557259"/>
          </a:xfrm>
        </p:spPr>
        <p:txBody>
          <a:bodyPr>
            <a:noAutofit/>
          </a:bodyPr>
          <a:lstStyle>
            <a:lvl1pPr>
              <a:defRPr sz="3000"/>
            </a:lvl1pPr>
            <a:lvl2pPr>
              <a:defRPr sz="3000"/>
            </a:lvl2pPr>
            <a:lvl3pPr>
              <a:defRPr sz="3000"/>
            </a:lvl3pPr>
            <a:lvl4pPr>
              <a:defRPr sz="3000"/>
            </a:lvl4pPr>
            <a:lvl5pPr>
              <a:defRPr sz="3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pic>
        <p:nvPicPr>
          <p:cNvPr id="4" name="Picture 3" descr="A white letter on a black background&#10;&#10;AI-generated content may be incorrect.">
            <a:extLst>
              <a:ext uri="{FF2B5EF4-FFF2-40B4-BE49-F238E27FC236}">
                <a16:creationId xmlns:a16="http://schemas.microsoft.com/office/drawing/2014/main" id="{0C2E44C2-A6B2-B525-A61D-2A194F815EA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8751" y="88995"/>
            <a:ext cx="556708" cy="191250"/>
          </a:xfrm>
          <a:prstGeom prst="rect">
            <a:avLst/>
          </a:prstGeom>
        </p:spPr>
      </p:pic>
    </p:spTree>
    <p:extLst>
      <p:ext uri="{BB962C8B-B14F-4D97-AF65-F5344CB8AC3E}">
        <p14:creationId xmlns:p14="http://schemas.microsoft.com/office/powerpoint/2010/main" val="25694807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6080AE-E345-9071-3BBF-A0D4F871FB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81C6CA8E-BA9C-DAD0-2E16-6897A80A4F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60A66E75-3183-754E-B850-D43E0D5CA6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2AD82-3930-EF48-A41A-A4B76E791D82}" type="datetimeFigureOut">
              <a:rPr lang="en-CH" smtClean="0"/>
              <a:t>23.11.2025</a:t>
            </a:fld>
            <a:endParaRPr lang="en-CH"/>
          </a:p>
        </p:txBody>
      </p:sp>
      <p:sp>
        <p:nvSpPr>
          <p:cNvPr id="5" name="Footer Placeholder 4">
            <a:extLst>
              <a:ext uri="{FF2B5EF4-FFF2-40B4-BE49-F238E27FC236}">
                <a16:creationId xmlns:a16="http://schemas.microsoft.com/office/drawing/2014/main" id="{A69B531A-185C-0AFF-8793-3D4BD5802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3A5BA168-DA92-2323-69DA-61621123D8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ADE7F-F1EA-D449-8B93-F9053583D1CD}" type="slidenum">
              <a:rPr lang="en-CH" smtClean="0"/>
              <a:t>‹#›</a:t>
            </a:fld>
            <a:endParaRPr lang="en-CH"/>
          </a:p>
        </p:txBody>
      </p:sp>
    </p:spTree>
    <p:extLst>
      <p:ext uri="{BB962C8B-B14F-4D97-AF65-F5344CB8AC3E}">
        <p14:creationId xmlns:p14="http://schemas.microsoft.com/office/powerpoint/2010/main" val="1809695162"/>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trategic-digital-transformation.com/"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7.jpeg"/></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strategic-digital-transformation.com/" TargetMode="External"/><Relationship Id="rId4" Type="http://schemas.openxmlformats.org/officeDocument/2006/relationships/image" Target="../media/image8.png"/></Relationships>
</file>

<file path=ppt/slides/_rels/slide104.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hyperlink" Target="http://www.strategic-digital-transformation.com/" TargetMode="Externa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trategic-digital-transformation.com/"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strategic-digital-transformation.com/" TargetMode="External"/><Relationship Id="rId4" Type="http://schemas.openxmlformats.org/officeDocument/2006/relationships/image" Target="../media/image8.png"/></Relationships>
</file>

<file path=ppt/slides/_rels/slide142.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hyperlink" Target="http://www.strategic-digital-transformation.com/" TargetMode="Externa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trategic-digital-transformation.com/"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7.jpeg"/></Relationships>
</file>

<file path=ppt/slides/_rels/slide1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strategic-digital-transformation.com/" TargetMode="External"/><Relationship Id="rId4" Type="http://schemas.openxmlformats.org/officeDocument/2006/relationships/image" Target="../media/image8.png"/></Relationships>
</file>

<file path=ppt/slides/_rels/slide185.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hyperlink" Target="http://www.strategic-digital-transformation.com/" TargetMode="Externa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2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trategic-digital-transformation.com/"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strategic-digital-transformation.com/" TargetMode="External"/><Relationship Id="rId4" Type="http://schemas.openxmlformats.org/officeDocument/2006/relationships/image" Target="../media/image8.png"/></Relationships>
</file>

<file path=ppt/slides/_rels/slide232.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hyperlink" Target="http://www.strategic-digital-transformation.com/" TargetMode="Externa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2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diagramLayout" Target="../diagrams/layout6.xml"/><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129.png"/><Relationship Id="rId5" Type="http://schemas.openxmlformats.org/officeDocument/2006/relationships/diagramColors" Target="../diagrams/colors6.xml"/><Relationship Id="rId10" Type="http://schemas.openxmlformats.org/officeDocument/2006/relationships/image" Target="../media/image128.png"/><Relationship Id="rId4" Type="http://schemas.openxmlformats.org/officeDocument/2006/relationships/diagramQuickStyle" Target="../diagrams/quickStyle6.xml"/><Relationship Id="rId9" Type="http://schemas.openxmlformats.org/officeDocument/2006/relationships/image" Target="../media/image127.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trategic-digital-transformation.com/"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7.jpeg"/></Relationships>
</file>

<file path=ppt/slides/_rels/slide2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strategic-digital-transformation.com/" TargetMode="External"/><Relationship Id="rId4" Type="http://schemas.openxmlformats.org/officeDocument/2006/relationships/image" Target="../media/image8.png"/></Relationships>
</file>

<file path=ppt/slides/_rels/slide273.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hyperlink" Target="http://www.strategic-digital-transformation.com/" TargetMode="Externa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strategic-digital-transformation.com/" TargetMode="Externa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3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trategic-digital-transformation.com/"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strategic-digital-transformation.com/" TargetMode="External"/><Relationship Id="rId4" Type="http://schemas.openxmlformats.org/officeDocument/2006/relationships/image" Target="../media/image8.png"/></Relationships>
</file>

<file path=ppt/slides/_rels/slide312.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hyperlink" Target="http://www.strategic-digital-transformation.com/" TargetMode="Externa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3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trategic-digital-transformation.com/"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7.jpeg"/></Relationships>
</file>

<file path=ppt/slides/_rels/slide3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strategic-digital-transformation.com/" TargetMode="External"/><Relationship Id="rId4" Type="http://schemas.openxmlformats.org/officeDocument/2006/relationships/image" Target="../media/image8.png"/></Relationships>
</file>

<file path=ppt/slides/_rels/slide356.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hyperlink" Target="http://www.strategic-digital-transformation.com/" TargetMode="Externa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3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trategic-digital-transformation.com/"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7.jpeg"/></Relationships>
</file>

<file path=ppt/slides/_rels/slide3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9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strategic-digital-transformation.com/" TargetMode="External"/><Relationship Id="rId4" Type="http://schemas.openxmlformats.org/officeDocument/2006/relationships/image" Target="../media/image8.png"/></Relationships>
</file>

<file path=ppt/slides/_rels/slide394.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9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hyperlink" Target="http://www.strategic-digital-transformation.com/" TargetMode="Externa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png"/></Relationships>
</file>

<file path=ppt/slides/_rels/slide4.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4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trategic-digital-transformation.com/"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7.jpeg"/></Relationships>
</file>

<file path=ppt/slides/_rels/slide4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strategic-digital-transformation.com/" TargetMode="External"/><Relationship Id="rId4" Type="http://schemas.openxmlformats.org/officeDocument/2006/relationships/image" Target="../media/image8.png"/></Relationships>
</file>

<file path=ppt/slides/_rels/slide436.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3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hyperlink" Target="http://www.strategic-digital-transformation.com/" TargetMode="Externa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trategic-digital-transformation.com/"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7.jpeg"/></Relationships>
</file>

<file path=ppt/slides/_rels/slide44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5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strategic-digital-transformation.com/" TargetMode="External"/><Relationship Id="rId4" Type="http://schemas.openxmlformats.org/officeDocument/2006/relationships/image" Target="../media/image8.png"/></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4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hyperlink" Target="http://www.strategic-digital-transformation.com/" TargetMode="Externa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4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trategic-digital-transformation.com/"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7.jpeg"/></Relationships>
</file>

<file path=ppt/slides/_rels/slide4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strategic-digital-transformation.com/" TargetMode="External"/><Relationship Id="rId4" Type="http://schemas.openxmlformats.org/officeDocument/2006/relationships/image" Target="../media/image8.png"/></Relationships>
</file>

<file path=ppt/slides/_rels/slide483.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8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hyperlink" Target="http://www.strategic-digital-transformation.com/" TargetMode="Externa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hyperlink" Target="http://www.digital-strategy-check.com/" TargetMode="External"/><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hyperlink" Target="http://www.strategic-digital-transformation.com/" TargetMode="Externa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1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hyperlink" Target="http://www.strategic-digital-transformation.com/ACT-method" TargetMode="External"/><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3" Type="http://schemas.openxmlformats.org/officeDocument/2006/relationships/hyperlink" Target="http://www.digital-strategy-check.com/" TargetMode="External"/><Relationship Id="rId2" Type="http://schemas.openxmlformats.org/officeDocument/2006/relationships/hyperlink" Target="http://www.strategic-digital-transformation.com/ACT-checklist" TargetMode="External"/><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51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hyperlink" Target="http://www.strategic-digital-transformation.com/workshop-canvas" TargetMode="External"/><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hyperlink" Target="http://www.strategic-digital-transformation.com/roadmap" TargetMode="External"/><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8.xml.rels><?xml version="1.0" encoding="UTF-8" standalone="yes"?>
<Relationships xmlns="http://schemas.openxmlformats.org/package/2006/relationships"><Relationship Id="rId2" Type="http://schemas.openxmlformats.org/officeDocument/2006/relationships/hyperlink" Target="http://www.digital-strategy-check.com/" TargetMode="External"/><Relationship Id="rId1" Type="http://schemas.openxmlformats.org/officeDocument/2006/relationships/slideLayout" Target="../slideLayouts/slideLayout1.xml"/></Relationships>
</file>

<file path=ppt/slides/_rels/slide519.xml.rels><?xml version="1.0" encoding="UTF-8" standalone="yes"?>
<Relationships xmlns="http://schemas.openxmlformats.org/package/2006/relationships"><Relationship Id="rId3" Type="http://schemas.openxmlformats.org/officeDocument/2006/relationships/hyperlink" Target="http://www.digital-strategy-check.com/" TargetMode="External"/><Relationship Id="rId7" Type="http://schemas.openxmlformats.org/officeDocument/2006/relationships/hyperlink" Target="http://www.strategic-digital-transformation.com/roadmap" TargetMode="External"/><Relationship Id="rId2" Type="http://schemas.openxmlformats.org/officeDocument/2006/relationships/hyperlink" Target="http://www.the-digital-transformation-canvas.com/" TargetMode="External"/><Relationship Id="rId1" Type="http://schemas.openxmlformats.org/officeDocument/2006/relationships/slideLayout" Target="../slideLayouts/slideLayout1.xml"/><Relationship Id="rId6" Type="http://schemas.openxmlformats.org/officeDocument/2006/relationships/hyperlink" Target="http://www.strategic-digital-transformation.com/workshop-canvas" TargetMode="External"/><Relationship Id="rId5" Type="http://schemas.openxmlformats.org/officeDocument/2006/relationships/hyperlink" Target="http://www.strategic-digital-transformation.com/ACT-checklist" TargetMode="External"/><Relationship Id="rId4" Type="http://schemas.openxmlformats.org/officeDocument/2006/relationships/hyperlink" Target="http://www.strategic-digital-transformation.com/ACT-method"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5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trategic-digital-transformation.com/" TargetMode="Externa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7.jpeg"/></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hyperlink" Target="http://www.digitaler-masterplan.ch/" TargetMode="Externa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27AAD-0A83-DFC0-8008-4AA63449EC40}"/>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A64F8373-7133-530A-D279-2A482247AACF}"/>
              </a:ext>
            </a:extLst>
          </p:cNvPr>
          <p:cNvPicPr>
            <a:picLocks noChangeAspect="1"/>
          </p:cNvPicPr>
          <p:nvPr/>
        </p:nvPicPr>
        <p:blipFill rotWithShape="1">
          <a:blip r:embed="rId3"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2081323A-BDF1-3767-75BA-40045CD4D032}"/>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1</a:t>
            </a:fld>
            <a:endParaRPr lang="en-GB" sz="1000" noProof="0" dirty="0">
              <a:solidFill>
                <a:srgbClr val="004474"/>
              </a:solidFill>
            </a:endParaRPr>
          </a:p>
        </p:txBody>
      </p:sp>
      <p:sp>
        <p:nvSpPr>
          <p:cNvPr id="5" name="Titel 4">
            <a:extLst>
              <a:ext uri="{FF2B5EF4-FFF2-40B4-BE49-F238E27FC236}">
                <a16:creationId xmlns:a16="http://schemas.microsoft.com/office/drawing/2014/main" id="{4912BC23-EB7B-859C-0386-40E6D3050A5C}"/>
              </a:ext>
            </a:extLst>
          </p:cNvPr>
          <p:cNvSpPr>
            <a:spLocks noGrp="1"/>
          </p:cNvSpPr>
          <p:nvPr>
            <p:ph type="ctrTitle"/>
          </p:nvPr>
        </p:nvSpPr>
        <p:spPr>
          <a:xfrm>
            <a:off x="689504" y="668254"/>
            <a:ext cx="11197696" cy="1324216"/>
          </a:xfrm>
        </p:spPr>
        <p:txBody>
          <a:bodyPr>
            <a:noAutofit/>
          </a:bodyPr>
          <a:lstStyle/>
          <a:p>
            <a:pPr algn="l"/>
            <a:r>
              <a:rPr lang="en-GB" sz="4800" b="1" dirty="0"/>
              <a:t>Strategic Digital Transformation</a:t>
            </a:r>
            <a:br>
              <a:rPr lang="en-GB" sz="4800" b="1" dirty="0"/>
            </a:br>
            <a:r>
              <a:rPr lang="en-GB" sz="4800" b="1" i="1" dirty="0"/>
              <a:t>Full Slide Deck</a:t>
            </a:r>
            <a:endParaRPr lang="en-GB" sz="3200" i="1" noProof="0" dirty="0">
              <a:latin typeface="+mj-lt"/>
            </a:endParaRPr>
          </a:p>
        </p:txBody>
      </p:sp>
      <p:sp>
        <p:nvSpPr>
          <p:cNvPr id="7" name="Untertitel 5">
            <a:extLst>
              <a:ext uri="{FF2B5EF4-FFF2-40B4-BE49-F238E27FC236}">
                <a16:creationId xmlns:a16="http://schemas.microsoft.com/office/drawing/2014/main" id="{FF3E02EB-2274-9BF3-0DDF-20EA3E0F3F94}"/>
              </a:ext>
            </a:extLst>
          </p:cNvPr>
          <p:cNvSpPr>
            <a:spLocks noGrp="1"/>
          </p:cNvSpPr>
          <p:nvPr>
            <p:ph type="subTitle" idx="1"/>
          </p:nvPr>
        </p:nvSpPr>
        <p:spPr>
          <a:xfrm>
            <a:off x="689504" y="5654667"/>
            <a:ext cx="10547128" cy="711946"/>
          </a:xfrm>
        </p:spPr>
        <p:txBody>
          <a:bodyPr>
            <a:normAutofit lnSpcReduction="10000"/>
          </a:bodyPr>
          <a:lstStyle/>
          <a:p>
            <a:pPr algn="l"/>
            <a:r>
              <a:rPr lang="en-GB" b="1" noProof="0" dirty="0">
                <a:latin typeface="+mj-lt"/>
              </a:rPr>
              <a:t>Chapters 01 to 12</a:t>
            </a:r>
          </a:p>
          <a:p>
            <a:pPr algn="l"/>
            <a:r>
              <a:rPr lang="en-GB" sz="1200" dirty="0">
                <a:latin typeface="+mj-lt"/>
              </a:rPr>
              <a:t>© Marc K. Peter &amp; Johan P. Lindeque (2026): Strategic Digital Transformation. Theory and Practice. Sage Publications, London/UK</a:t>
            </a:r>
            <a:endParaRPr lang="en-GB" sz="1200" noProof="0" dirty="0">
              <a:latin typeface="+mj-lt"/>
            </a:endParaRPr>
          </a:p>
        </p:txBody>
      </p:sp>
      <p:sp>
        <p:nvSpPr>
          <p:cNvPr id="8" name="Textplatzhalter 4">
            <a:extLst>
              <a:ext uri="{FF2B5EF4-FFF2-40B4-BE49-F238E27FC236}">
                <a16:creationId xmlns:a16="http://schemas.microsoft.com/office/drawing/2014/main" id="{827D3A31-9B1B-897E-F1F5-BDE42AC34998}"/>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GB"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D88FC405-78A9-696A-B926-808C84F73193}"/>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2487175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CF041B-E266-A4FE-751A-03C875DEB40E}"/>
              </a:ext>
            </a:extLst>
          </p:cNvPr>
          <p:cNvSpPr>
            <a:spLocks noGrp="1"/>
          </p:cNvSpPr>
          <p:nvPr>
            <p:ph sz="quarter" idx="10"/>
          </p:nvPr>
        </p:nvSpPr>
        <p:spPr>
          <a:xfrm>
            <a:off x="1055369" y="1355725"/>
            <a:ext cx="7086241" cy="4789488"/>
          </a:xfrm>
        </p:spPr>
        <p:txBody>
          <a:bodyPr>
            <a:normAutofit/>
          </a:bodyPr>
          <a:lstStyle/>
          <a:p>
            <a:pPr marL="285750" indent="-285750">
              <a:buFont typeface="Arial" panose="020B0604020202020204" pitchFamily="34" charset="0"/>
              <a:buChar char="•"/>
            </a:pPr>
            <a:r>
              <a:rPr lang="en-GB" sz="2200" noProof="0" dirty="0">
                <a:latin typeface="+mj-lt"/>
              </a:rPr>
              <a:t>Requirements of the Act: </a:t>
            </a:r>
          </a:p>
          <a:p>
            <a:pPr marL="742950" lvl="1" indent="-285750">
              <a:buFont typeface="Arial" panose="020B0604020202020204" pitchFamily="34" charset="0"/>
              <a:buChar char="•"/>
            </a:pPr>
            <a:r>
              <a:rPr lang="en-GB" sz="2200" dirty="0">
                <a:latin typeface="+mj-lt"/>
              </a:rPr>
              <a:t>A</a:t>
            </a:r>
            <a:r>
              <a:rPr lang="en-GB" sz="2200" noProof="0" dirty="0" err="1">
                <a:latin typeface="+mj-lt"/>
              </a:rPr>
              <a:t>ny</a:t>
            </a:r>
            <a:r>
              <a:rPr lang="en-GB" sz="2200" noProof="0" dirty="0">
                <a:latin typeface="+mj-lt"/>
              </a:rPr>
              <a:t> vehicle had to be preceded by a person walking at least 60 yards (55 meters) ahead, carrying a red flag or lantern to warn others of the vehicle's approach</a:t>
            </a:r>
          </a:p>
          <a:p>
            <a:pPr marL="742950" lvl="1" indent="-285750"/>
            <a:r>
              <a:rPr lang="en-GB" sz="2200" noProof="0" dirty="0">
                <a:latin typeface="+mj-lt"/>
              </a:rPr>
              <a:t>Very low speed limits for these vehicles: 4 miles per hour (6.4 km/h) in rural areas and just 2 miles per   hour (3.2 km/h) in urban areas to prevent accidents and damage to the roads</a:t>
            </a:r>
          </a:p>
          <a:p>
            <a:pPr marL="742950" lvl="1" indent="-285750"/>
            <a:r>
              <a:rPr lang="en-GB" sz="2200" noProof="0" dirty="0">
                <a:latin typeface="+mj-lt"/>
              </a:rPr>
              <a:t>Vehicles be manned by a crew of three: a driver, a stoker, and the person carrying the red flag </a:t>
            </a:r>
          </a:p>
          <a:p>
            <a:pPr marL="285750" indent="-285750"/>
            <a:r>
              <a:rPr lang="en-GB" sz="2200" noProof="0" dirty="0">
                <a:latin typeface="+mj-lt"/>
              </a:rPr>
              <a:t>Discourage of widespread adoption of road locomotives</a:t>
            </a:r>
          </a:p>
          <a:p>
            <a:pPr marL="742950" lvl="1" indent="-285750"/>
            <a:r>
              <a:rPr lang="en-GB" sz="2200" noProof="0" dirty="0">
                <a:latin typeface="+mj-lt"/>
              </a:rPr>
              <a:t>Limited practicality and efficiency</a:t>
            </a:r>
          </a:p>
          <a:p>
            <a:pPr marL="742950" lvl="1" indent="-285750"/>
            <a:r>
              <a:rPr lang="en-GB" sz="2200" noProof="0" dirty="0">
                <a:latin typeface="+mj-lt"/>
              </a:rPr>
              <a:t>Added operational cost and complexity, reduced convenience</a:t>
            </a:r>
            <a:endParaRPr lang="en-GB" sz="2200" noProof="0" dirty="0"/>
          </a:p>
        </p:txBody>
      </p:sp>
      <p:sp>
        <p:nvSpPr>
          <p:cNvPr id="6" name="TextBox 7">
            <a:extLst>
              <a:ext uri="{FF2B5EF4-FFF2-40B4-BE49-F238E27FC236}">
                <a16:creationId xmlns:a16="http://schemas.microsoft.com/office/drawing/2014/main" id="{36835682-BCC2-45E3-61AE-BB7A467E38C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The Astonishing UK Red Flag Act of 1865 </a:t>
            </a:r>
          </a:p>
        </p:txBody>
      </p:sp>
      <p:pic>
        <p:nvPicPr>
          <p:cNvPr id="8" name="Grafik 7" descr="Ein Bild, das draußen, Rad, Fahrzeug, Landfahrzeug enthält.&#10;&#10;KI-generierte Inhalte können fehlerhaft sein.">
            <a:extLst>
              <a:ext uri="{FF2B5EF4-FFF2-40B4-BE49-F238E27FC236}">
                <a16:creationId xmlns:a16="http://schemas.microsoft.com/office/drawing/2014/main" id="{9265AC76-5935-AB70-2528-04280492D3AB}"/>
              </a:ext>
            </a:extLst>
          </p:cNvPr>
          <p:cNvPicPr>
            <a:picLocks noChangeAspect="1"/>
          </p:cNvPicPr>
          <p:nvPr/>
        </p:nvPicPr>
        <p:blipFill>
          <a:blip r:embed="rId2"/>
          <a:stretch>
            <a:fillRect/>
          </a:stretch>
        </p:blipFill>
        <p:spPr>
          <a:xfrm>
            <a:off x="7956470" y="2536167"/>
            <a:ext cx="3718048" cy="2171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00658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7531-9519-9A73-4265-35794EF49AF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B6049CB-8AB4-9E0F-98A0-9CFCBD33001B}"/>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0342D7F7-E26D-9CAF-1F05-10D82389790C}"/>
              </a:ext>
            </a:extLst>
          </p:cNvPr>
          <p:cNvSpPr txBox="1"/>
          <p:nvPr/>
        </p:nvSpPr>
        <p:spPr>
          <a:xfrm>
            <a:off x="1261685" y="2046008"/>
            <a:ext cx="10409615" cy="1754326"/>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5" name="Picture 4" descr="A blue text on a black background&#10;&#10;AI-generated content may be incorrect.">
            <a:extLst>
              <a:ext uri="{FF2B5EF4-FFF2-40B4-BE49-F238E27FC236}">
                <a16:creationId xmlns:a16="http://schemas.microsoft.com/office/drawing/2014/main" id="{F2243F32-3955-08D3-04BF-3EFCE5AC94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452" y="4772640"/>
            <a:ext cx="1122680" cy="526886"/>
          </a:xfrm>
          <a:prstGeom prst="rect">
            <a:avLst/>
          </a:prstGeom>
        </p:spPr>
      </p:pic>
      <p:pic>
        <p:nvPicPr>
          <p:cNvPr id="14" name="Graphic 3">
            <a:extLst>
              <a:ext uri="{FF2B5EF4-FFF2-40B4-BE49-F238E27FC236}">
                <a16:creationId xmlns:a16="http://schemas.microsoft.com/office/drawing/2014/main" id="{913F7579-2B47-D8A9-975F-5CC5675F2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449" y="5527958"/>
            <a:ext cx="971550" cy="376555"/>
          </a:xfrm>
          <a:prstGeom prst="rect">
            <a:avLst/>
          </a:prstGeom>
        </p:spPr>
      </p:pic>
      <p:pic>
        <p:nvPicPr>
          <p:cNvPr id="16" name="Picture 15" descr="A black background with red text&#10;&#10;AI-generated content may be incorrect.">
            <a:extLst>
              <a:ext uri="{FF2B5EF4-FFF2-40B4-BE49-F238E27FC236}">
                <a16:creationId xmlns:a16="http://schemas.microsoft.com/office/drawing/2014/main" id="{6FB4BB55-0EFC-E1C2-3141-A8D7E21F4C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784602" y="4873152"/>
            <a:ext cx="1451610" cy="271780"/>
          </a:xfrm>
          <a:prstGeom prst="rect">
            <a:avLst/>
          </a:prstGeom>
          <a:ln>
            <a:noFill/>
          </a:ln>
          <a:extLst>
            <a:ext uri="{53640926-AAD7-44D8-BBD7-CCE9431645EC}">
              <a14:shadowObscured xmlns:a14="http://schemas.microsoft.com/office/drawing/2010/main"/>
            </a:ext>
          </a:extLst>
        </p:spPr>
      </p:pic>
      <p:pic>
        <p:nvPicPr>
          <p:cNvPr id="17" name="Picture 16" descr="A pink and yellow logo&#10;&#10;AI-generated content may be incorrect.">
            <a:extLst>
              <a:ext uri="{FF2B5EF4-FFF2-40B4-BE49-F238E27FC236}">
                <a16:creationId xmlns:a16="http://schemas.microsoft.com/office/drawing/2014/main" id="{6D0FA3C9-69A0-7610-1101-67F1B0418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430" y="5386988"/>
            <a:ext cx="886815" cy="734377"/>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2692DA34-866C-9183-0266-0E1CD687A9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2744" y="4847275"/>
            <a:ext cx="1872084" cy="315325"/>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97D46043-6443-FB5D-4D45-A0950249F7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5895" y="5360038"/>
            <a:ext cx="1352891" cy="289450"/>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569924E0-B8C6-5549-A45B-161ACEDF52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20925" y="4825502"/>
            <a:ext cx="1656398" cy="358873"/>
          </a:xfrm>
          <a:prstGeom prst="rect">
            <a:avLst/>
          </a:prstGeom>
        </p:spPr>
      </p:pic>
      <p:pic>
        <p:nvPicPr>
          <p:cNvPr id="21" name="Picture 20" descr="Red text on a white background&#10;&#10;AI-generated content may be incorrect.">
            <a:extLst>
              <a:ext uri="{FF2B5EF4-FFF2-40B4-BE49-F238E27FC236}">
                <a16:creationId xmlns:a16="http://schemas.microsoft.com/office/drawing/2014/main" id="{222C76C9-0884-A3C7-621F-3A072CD524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61200" y="5825233"/>
            <a:ext cx="1440572" cy="276594"/>
          </a:xfrm>
          <a:prstGeom prst="rect">
            <a:avLst/>
          </a:prstGeom>
        </p:spPr>
      </p:pic>
      <p:pic>
        <p:nvPicPr>
          <p:cNvPr id="22" name="Picture 21" descr="A yellow and red logo&#10;&#10;AI-generated content may be incorrect.">
            <a:extLst>
              <a:ext uri="{FF2B5EF4-FFF2-40B4-BE49-F238E27FC236}">
                <a16:creationId xmlns:a16="http://schemas.microsoft.com/office/drawing/2014/main" id="{F4D6EB35-2CAF-D8F0-F258-D115B4ECA6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23869" y="5694650"/>
            <a:ext cx="1128694" cy="372749"/>
          </a:xfrm>
          <a:prstGeom prst="rect">
            <a:avLst/>
          </a:prstGeom>
        </p:spPr>
      </p:pic>
      <p:pic>
        <p:nvPicPr>
          <p:cNvPr id="23" name="Picture 22" descr="A black text on a white background&#10;&#10;AI-generated content may be incorrect.">
            <a:extLst>
              <a:ext uri="{FF2B5EF4-FFF2-40B4-BE49-F238E27FC236}">
                <a16:creationId xmlns:a16="http://schemas.microsoft.com/office/drawing/2014/main" id="{C069BBA1-341F-B564-66A7-E3BCA00D672B}"/>
              </a:ext>
            </a:extLst>
          </p:cNvPr>
          <p:cNvPicPr>
            <a:picLocks noChangeAspect="1"/>
          </p:cNvPicPr>
          <p:nvPr/>
        </p:nvPicPr>
        <p:blipFill>
          <a:blip r:embed="rId12" cstate="print">
            <a:extLst>
              <a:ext uri="{28A0092B-C50C-407E-A947-70E740481C1C}">
                <a14:useLocalDpi xmlns:a14="http://schemas.microsoft.com/office/drawing/2010/main"/>
              </a:ext>
            </a:extLst>
          </a:blip>
          <a:srcRect t="28709" b="28099"/>
          <a:stretch>
            <a:fillRect/>
          </a:stretch>
        </p:blipFill>
        <p:spPr>
          <a:xfrm>
            <a:off x="9203855" y="4856646"/>
            <a:ext cx="1495581" cy="358874"/>
          </a:xfrm>
          <a:prstGeom prst="rect">
            <a:avLst/>
          </a:prstGeom>
        </p:spPr>
      </p:pic>
      <p:pic>
        <p:nvPicPr>
          <p:cNvPr id="24" name="Picture 2">
            <a:extLst>
              <a:ext uri="{FF2B5EF4-FFF2-40B4-BE49-F238E27FC236}">
                <a16:creationId xmlns:a16="http://schemas.microsoft.com/office/drawing/2014/main" id="{CF2047BB-D97D-454C-FCE4-9774C690FE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67750" y="5525364"/>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text on a black background&#10;&#10;AI-generated content may be incorrect.">
            <a:extLst>
              <a:ext uri="{FF2B5EF4-FFF2-40B4-BE49-F238E27FC236}">
                <a16:creationId xmlns:a16="http://schemas.microsoft.com/office/drawing/2014/main" id="{58FD8FBC-1A59-5205-EF9F-F4B7644CE8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741" y="5429008"/>
            <a:ext cx="1439802" cy="440961"/>
          </a:xfrm>
          <a:prstGeom prst="rect">
            <a:avLst/>
          </a:prstGeom>
        </p:spPr>
      </p:pic>
      <p:pic>
        <p:nvPicPr>
          <p:cNvPr id="26" name="Picture 25" descr="A black sign with brown letters&#10;&#10;AI-generated content may be incorrect.">
            <a:extLst>
              <a:ext uri="{FF2B5EF4-FFF2-40B4-BE49-F238E27FC236}">
                <a16:creationId xmlns:a16="http://schemas.microsoft.com/office/drawing/2014/main" id="{7724C47C-0F7F-ABBE-6562-D270340A53F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06568" y="4881312"/>
            <a:ext cx="763440" cy="442795"/>
          </a:xfrm>
          <a:prstGeom prst="rect">
            <a:avLst/>
          </a:prstGeom>
        </p:spPr>
      </p:pic>
      <p:pic>
        <p:nvPicPr>
          <p:cNvPr id="27" name="Graphic 26">
            <a:extLst>
              <a:ext uri="{FF2B5EF4-FFF2-40B4-BE49-F238E27FC236}">
                <a16:creationId xmlns:a16="http://schemas.microsoft.com/office/drawing/2014/main" id="{B423648F-CA3B-BD93-C506-954C9D9A4B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02741" y="5487635"/>
            <a:ext cx="1181100" cy="457200"/>
          </a:xfrm>
          <a:prstGeom prst="rect">
            <a:avLst/>
          </a:prstGeom>
        </p:spPr>
      </p:pic>
    </p:spTree>
    <p:extLst>
      <p:ext uri="{BB962C8B-B14F-4D97-AF65-F5344CB8AC3E}">
        <p14:creationId xmlns:p14="http://schemas.microsoft.com/office/powerpoint/2010/main" val="7295741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B98-9358-11A0-41E6-5FE6BAFF50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8ABA0CD-2EB5-52C2-063A-7054E94022D9}"/>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F4A97E48-30D8-4D61-B4AA-5562B8250D78}"/>
              </a:ext>
            </a:extLst>
          </p:cNvPr>
          <p:cNvSpPr txBox="1"/>
          <p:nvPr/>
        </p:nvSpPr>
        <p:spPr>
          <a:xfrm>
            <a:off x="770515" y="2130987"/>
            <a:ext cx="6798685" cy="1230593"/>
          </a:xfrm>
          <a:prstGeom prst="rect">
            <a:avLst/>
          </a:prstGeom>
          <a:noFill/>
        </p:spPr>
        <p:txBody>
          <a:bodyPr wrap="square">
            <a:spAutoFit/>
          </a:bodyPr>
          <a:lstStyle/>
          <a:p>
            <a:pPr>
              <a:lnSpc>
                <a:spcPct val="150000"/>
              </a:lnSpc>
            </a:pPr>
            <a:r>
              <a:rPr lang="en-GB" sz="2600" i="1" noProof="0" dirty="0">
                <a:latin typeface="+mj-lt"/>
              </a:rPr>
              <a:t>Visit </a:t>
            </a:r>
            <a:r>
              <a:rPr lang="en-GB" sz="2600" i="1" noProof="0" dirty="0">
                <a:latin typeface="+mj-lt"/>
                <a:hlinkClick r:id="rId2"/>
              </a:rPr>
              <a:t>www.strategic-digital-transformation.com</a:t>
            </a:r>
            <a:r>
              <a:rPr lang="en-GB" sz="2600" i="1" noProof="0" dirty="0">
                <a:latin typeface="+mj-lt"/>
              </a:rPr>
              <a:t> </a:t>
            </a:r>
            <a:br>
              <a:rPr lang="en-GB" sz="2600" i="1" noProof="0" dirty="0">
                <a:latin typeface="+mj-lt"/>
              </a:rPr>
            </a:br>
            <a:r>
              <a:rPr lang="en-GB" sz="2600" i="1" noProof="0" dirty="0">
                <a:latin typeface="+mj-lt"/>
              </a:rPr>
              <a:t>for case studies, videos and workshop templates.</a:t>
            </a:r>
          </a:p>
        </p:txBody>
      </p:sp>
      <p:pic>
        <p:nvPicPr>
          <p:cNvPr id="3" name="Picture 2" descr="A person in a suit and tie&#10;&#10;AI-generated content may be incorrect.">
            <a:extLst>
              <a:ext uri="{FF2B5EF4-FFF2-40B4-BE49-F238E27FC236}">
                <a16:creationId xmlns:a16="http://schemas.microsoft.com/office/drawing/2014/main" id="{0DB98BF3-60F2-B69E-010E-EB610548E08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53640" y="4344266"/>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14A3DE1E-FE2B-7828-AB01-665F4DC8A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0544" y="4344266"/>
            <a:ext cx="1222999" cy="1571321"/>
          </a:xfrm>
          <a:prstGeom prst="rect">
            <a:avLst/>
          </a:prstGeom>
        </p:spPr>
      </p:pic>
      <p:sp>
        <p:nvSpPr>
          <p:cNvPr id="14" name="TextBox 13">
            <a:extLst>
              <a:ext uri="{FF2B5EF4-FFF2-40B4-BE49-F238E27FC236}">
                <a16:creationId xmlns:a16="http://schemas.microsoft.com/office/drawing/2014/main" id="{F4ADA7D2-0731-7719-75CA-00D57338B441}"/>
              </a:ext>
            </a:extLst>
          </p:cNvPr>
          <p:cNvSpPr txBox="1"/>
          <p:nvPr/>
        </p:nvSpPr>
        <p:spPr>
          <a:xfrm>
            <a:off x="770515" y="5915588"/>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F930E241-B351-1EED-3500-FF949C121141}"/>
              </a:ext>
            </a:extLst>
          </p:cNvPr>
          <p:cNvSpPr txBox="1"/>
          <p:nvPr/>
        </p:nvSpPr>
        <p:spPr>
          <a:xfrm>
            <a:off x="2189935" y="5915588"/>
            <a:ext cx="1371119" cy="246221"/>
          </a:xfrm>
          <a:prstGeom prst="rect">
            <a:avLst/>
          </a:prstGeom>
          <a:noFill/>
        </p:spPr>
        <p:txBody>
          <a:bodyPr wrap="square">
            <a:spAutoFit/>
          </a:bodyPr>
          <a:lstStyle/>
          <a:p>
            <a:r>
              <a:rPr lang="en-GB" sz="1000" noProof="0" dirty="0"/>
              <a:t>Dr. Johan P. Lindeque</a:t>
            </a:r>
          </a:p>
        </p:txBody>
      </p:sp>
      <p:pic>
        <p:nvPicPr>
          <p:cNvPr id="6" name="Picture 5" descr="A book with a white rectangular sign on it&#10;&#10;AI-generated content may be incorrect.">
            <a:extLst>
              <a:ext uri="{FF2B5EF4-FFF2-40B4-BE49-F238E27FC236}">
                <a16:creationId xmlns:a16="http://schemas.microsoft.com/office/drawing/2014/main" id="{26DAA298-2D75-B6F9-205B-328A341F64DB}"/>
              </a:ext>
            </a:extLst>
          </p:cNvPr>
          <p:cNvPicPr>
            <a:picLocks noChangeAspect="1"/>
          </p:cNvPicPr>
          <p:nvPr/>
        </p:nvPicPr>
        <p:blipFill>
          <a:blip r:embed="rId5"/>
          <a:stretch>
            <a:fillRect/>
          </a:stretch>
        </p:blipFill>
        <p:spPr>
          <a:xfrm>
            <a:off x="7861300" y="690945"/>
            <a:ext cx="4698879" cy="5747863"/>
          </a:xfrm>
          <a:prstGeom prst="rect">
            <a:avLst/>
          </a:prstGeom>
        </p:spPr>
      </p:pic>
    </p:spTree>
    <p:extLst>
      <p:ext uri="{BB962C8B-B14F-4D97-AF65-F5344CB8AC3E}">
        <p14:creationId xmlns:p14="http://schemas.microsoft.com/office/powerpoint/2010/main" val="17281588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4A83-642F-6AA8-4D50-C0714B77F824}"/>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CF4B531D-CAFE-55E0-1F86-C48C4A234132}"/>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50DCBA76-9D1C-5E63-4A3B-7ADA85FB3B2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102</a:t>
            </a:fld>
            <a:endParaRPr lang="en-GB" sz="1000" noProof="0" dirty="0">
              <a:solidFill>
                <a:srgbClr val="004474"/>
              </a:solidFill>
            </a:endParaRPr>
          </a:p>
        </p:txBody>
      </p:sp>
      <p:sp>
        <p:nvSpPr>
          <p:cNvPr id="5" name="Titel 4">
            <a:extLst>
              <a:ext uri="{FF2B5EF4-FFF2-40B4-BE49-F238E27FC236}">
                <a16:creationId xmlns:a16="http://schemas.microsoft.com/office/drawing/2014/main" id="{DB8C31E4-3308-9866-8E94-E8FF8094456A}"/>
              </a:ext>
            </a:extLst>
          </p:cNvPr>
          <p:cNvSpPr>
            <a:spLocks noGrp="1"/>
          </p:cNvSpPr>
          <p:nvPr>
            <p:ph type="ctrTitle"/>
          </p:nvPr>
        </p:nvSpPr>
        <p:spPr>
          <a:xfrm>
            <a:off x="689504" y="668254"/>
            <a:ext cx="11197696" cy="1324216"/>
          </a:xfrm>
        </p:spPr>
        <p:txBody>
          <a:bodyPr>
            <a:noAutofit/>
          </a:bodyPr>
          <a:lstStyle/>
          <a:p>
            <a:pPr algn="l"/>
            <a:r>
              <a:rPr lang="en-GB" sz="4800" b="1" dirty="0"/>
              <a:t>03 Digital Transformation in Context: Innovation and Sustainability</a:t>
            </a:r>
            <a:endParaRPr lang="en-GB" sz="3200" noProof="0" dirty="0">
              <a:latin typeface="+mj-lt"/>
            </a:endParaRPr>
          </a:p>
        </p:txBody>
      </p:sp>
      <p:sp>
        <p:nvSpPr>
          <p:cNvPr id="7" name="Untertitel 5">
            <a:extLst>
              <a:ext uri="{FF2B5EF4-FFF2-40B4-BE49-F238E27FC236}">
                <a16:creationId xmlns:a16="http://schemas.microsoft.com/office/drawing/2014/main" id="{1577F014-D650-8401-31BC-EFB85C465D10}"/>
              </a:ext>
            </a:extLst>
          </p:cNvPr>
          <p:cNvSpPr>
            <a:spLocks noGrp="1"/>
          </p:cNvSpPr>
          <p:nvPr>
            <p:ph type="subTitle" idx="1"/>
          </p:nvPr>
        </p:nvSpPr>
        <p:spPr>
          <a:xfrm>
            <a:off x="689504" y="5654667"/>
            <a:ext cx="10547128" cy="711946"/>
          </a:xfrm>
        </p:spPr>
        <p:txBody>
          <a:bodyPr>
            <a:normAutofit lnSpcReduction="10000"/>
          </a:bodyPr>
          <a:lstStyle/>
          <a:p>
            <a:pPr algn="l"/>
            <a:r>
              <a:rPr lang="en-GB" b="1" noProof="0" dirty="0">
                <a:latin typeface="+mj-lt"/>
              </a:rPr>
              <a:t>Chapter 03 of 12</a:t>
            </a:r>
          </a:p>
          <a:p>
            <a:pPr algn="l"/>
            <a:r>
              <a:rPr lang="en-GB" sz="1200" dirty="0">
                <a:latin typeface="+mj-lt"/>
              </a:rPr>
              <a:t>© Marc K. Peter &amp; Johan P. Lindeque (2026): Strategic Digital Transformation. Theory and Practice. Sage Publications, London/UK</a:t>
            </a:r>
            <a:endParaRPr lang="en-GB" sz="1200" noProof="0" dirty="0">
              <a:latin typeface="+mj-lt"/>
            </a:endParaRPr>
          </a:p>
        </p:txBody>
      </p:sp>
      <p:sp>
        <p:nvSpPr>
          <p:cNvPr id="8" name="Textplatzhalter 4">
            <a:extLst>
              <a:ext uri="{FF2B5EF4-FFF2-40B4-BE49-F238E27FC236}">
                <a16:creationId xmlns:a16="http://schemas.microsoft.com/office/drawing/2014/main" id="{FCB69077-98EC-7A87-6B1C-DD16E89FF8EF}"/>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GB"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55602D15-45BC-E852-E510-EA37EF5BBC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13929133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DAE1-45E6-8B4A-B5DA-05C6879365E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5DD6FB8-5C7F-C52E-66A7-C653FA8DC2E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Digital Transformation Textbook</a:t>
            </a:r>
            <a:endParaRPr lang="en-GB" sz="3000" noProof="0" dirty="0">
              <a:latin typeface="+mj-lt"/>
            </a:endParaRPr>
          </a:p>
        </p:txBody>
      </p:sp>
      <p:sp>
        <p:nvSpPr>
          <p:cNvPr id="5" name="TextBox 3">
            <a:extLst>
              <a:ext uri="{FF2B5EF4-FFF2-40B4-BE49-F238E27FC236}">
                <a16:creationId xmlns:a16="http://schemas.microsoft.com/office/drawing/2014/main" id="{A325EDC7-BEC3-E582-2A33-41AE76BC403B}"/>
              </a:ext>
            </a:extLst>
          </p:cNvPr>
          <p:cNvSpPr txBox="1"/>
          <p:nvPr/>
        </p:nvSpPr>
        <p:spPr>
          <a:xfrm>
            <a:off x="2868205" y="1321696"/>
            <a:ext cx="9056395" cy="3016210"/>
          </a:xfrm>
          <a:prstGeom prst="rect">
            <a:avLst/>
          </a:prstGeom>
          <a:noFill/>
        </p:spPr>
        <p:txBody>
          <a:bodyPr wrap="square">
            <a:spAutoFit/>
          </a:bodyPr>
          <a:lstStyle/>
          <a:p>
            <a:pPr algn="just"/>
            <a:r>
              <a:rPr lang="en-GB"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dirty="0">
              <a:latin typeface="+mj-lt"/>
            </a:endParaRPr>
          </a:p>
          <a:p>
            <a:pPr algn="just"/>
            <a:r>
              <a:rPr lang="en-GB"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endParaRPr lang="en-GB" noProof="0" dirty="0">
              <a:latin typeface="+mj-lt"/>
            </a:endParaRPr>
          </a:p>
        </p:txBody>
      </p:sp>
      <p:pic>
        <p:nvPicPr>
          <p:cNvPr id="3" name="Picture 2" descr="A person in a suit and tie&#10;&#10;AI-generated content may be incorrect.">
            <a:extLst>
              <a:ext uri="{FF2B5EF4-FFF2-40B4-BE49-F238E27FC236}">
                <a16:creationId xmlns:a16="http://schemas.microsoft.com/office/drawing/2014/main" id="{1589E6A3-3F2C-D17C-E7E6-A2A747EF32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08507" y="4519244"/>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4C472D42-DEC1-C8B8-DFBD-780CA5ED0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5411" y="4519244"/>
            <a:ext cx="1222999" cy="1571321"/>
          </a:xfrm>
          <a:prstGeom prst="rect">
            <a:avLst/>
          </a:prstGeom>
        </p:spPr>
      </p:pic>
      <p:pic>
        <p:nvPicPr>
          <p:cNvPr id="9" name="Picture 8" descr="A book cover with a white square on it&#10;&#10;AI-generated content may be incorrect.">
            <a:extLst>
              <a:ext uri="{FF2B5EF4-FFF2-40B4-BE49-F238E27FC236}">
                <a16:creationId xmlns:a16="http://schemas.microsoft.com/office/drawing/2014/main" id="{D8D4AFA6-CFBB-FD4B-37EC-DC9864CA4FD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20" y="1150613"/>
            <a:ext cx="2456597" cy="3150504"/>
          </a:xfrm>
          <a:prstGeom prst="rect">
            <a:avLst/>
          </a:prstGeom>
        </p:spPr>
      </p:pic>
      <p:sp>
        <p:nvSpPr>
          <p:cNvPr id="11" name="TextBox 10">
            <a:extLst>
              <a:ext uri="{FF2B5EF4-FFF2-40B4-BE49-F238E27FC236}">
                <a16:creationId xmlns:a16="http://schemas.microsoft.com/office/drawing/2014/main" id="{4F5B25AE-DE5C-F645-D44D-D2A2E6215D46}"/>
              </a:ext>
            </a:extLst>
          </p:cNvPr>
          <p:cNvSpPr txBox="1"/>
          <p:nvPr/>
        </p:nvSpPr>
        <p:spPr>
          <a:xfrm>
            <a:off x="321992" y="4301117"/>
            <a:ext cx="2491621" cy="1015663"/>
          </a:xfrm>
          <a:prstGeom prst="rect">
            <a:avLst/>
          </a:prstGeom>
          <a:noFill/>
        </p:spPr>
        <p:txBody>
          <a:bodyPr wrap="square">
            <a:spAutoFit/>
          </a:bodyPr>
          <a:lstStyle/>
          <a:p>
            <a:r>
              <a:rPr lang="en-CH" sz="1000" dirty="0"/>
              <a:t>Marc K. Peter &amp; Johan P. Lindeque</a:t>
            </a:r>
          </a:p>
          <a:p>
            <a:r>
              <a:rPr lang="en-CH" sz="1000" b="1" dirty="0"/>
              <a:t>Strategic Digital Transformation</a:t>
            </a:r>
          </a:p>
          <a:p>
            <a:r>
              <a:rPr lang="en-CH" sz="1000" dirty="0"/>
              <a:t>Theory and Practice</a:t>
            </a:r>
          </a:p>
          <a:p>
            <a:r>
              <a:rPr lang="en-CH" sz="1000" dirty="0"/>
              <a:t>2026, 408 pages </a:t>
            </a:r>
            <a:br>
              <a:rPr lang="en-CH" sz="1000" dirty="0"/>
            </a:br>
            <a:r>
              <a:rPr lang="en-CH" sz="1000" dirty="0"/>
              <a:t>Sage Publications, London/UK</a:t>
            </a:r>
          </a:p>
          <a:p>
            <a:r>
              <a:rPr lang="en-CH" sz="1000" dirty="0">
                <a:hlinkClick r:id="rId5"/>
              </a:rPr>
              <a:t>www.strategic-digital-transformation.com</a:t>
            </a:r>
            <a:r>
              <a:rPr lang="en-CH" sz="1000" dirty="0"/>
              <a:t> </a:t>
            </a:r>
          </a:p>
        </p:txBody>
      </p:sp>
      <p:sp>
        <p:nvSpPr>
          <p:cNvPr id="12" name="TextBox 3">
            <a:extLst>
              <a:ext uri="{FF2B5EF4-FFF2-40B4-BE49-F238E27FC236}">
                <a16:creationId xmlns:a16="http://schemas.microsoft.com/office/drawing/2014/main" id="{7724A186-BC62-DBE5-C1C0-8334FB1DDC59}"/>
              </a:ext>
            </a:extLst>
          </p:cNvPr>
          <p:cNvSpPr txBox="1"/>
          <p:nvPr/>
        </p:nvSpPr>
        <p:spPr>
          <a:xfrm>
            <a:off x="2868204" y="1321696"/>
            <a:ext cx="9056395" cy="3724096"/>
          </a:xfrm>
          <a:prstGeom prst="rect">
            <a:avLst/>
          </a:prstGeom>
          <a:noFill/>
        </p:spPr>
        <p:txBody>
          <a:bodyPr wrap="square">
            <a:spAutoFit/>
          </a:bodyPr>
          <a:lstStyle/>
          <a:p>
            <a:pPr algn="just"/>
            <a:r>
              <a:rPr lang="en-GB"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dirty="0">
              <a:latin typeface="+mj-lt"/>
            </a:endParaRPr>
          </a:p>
          <a:p>
            <a:pPr algn="just"/>
            <a:r>
              <a:rPr lang="en-GB"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a:p>
            <a:pPr algn="just"/>
            <a:endParaRPr lang="en-GB" sz="1000" noProof="0" dirty="0">
              <a:latin typeface="+mj-lt"/>
            </a:endParaRPr>
          </a:p>
          <a:p>
            <a:r>
              <a:rPr lang="en-GB" dirty="0">
                <a:latin typeface="+mj-lt"/>
              </a:rPr>
              <a:t>We wish you lots of success and hope that </a:t>
            </a:r>
            <a:br>
              <a:rPr lang="en-GB" dirty="0">
                <a:latin typeface="+mj-lt"/>
              </a:rPr>
            </a:br>
            <a:r>
              <a:rPr lang="en-GB" dirty="0">
                <a:latin typeface="+mj-lt"/>
              </a:rPr>
              <a:t>you will benefit from this textbook!</a:t>
            </a:r>
            <a:endParaRPr lang="en-GB" noProof="0" dirty="0">
              <a:latin typeface="+mj-lt"/>
            </a:endParaRPr>
          </a:p>
        </p:txBody>
      </p:sp>
      <p:sp>
        <p:nvSpPr>
          <p:cNvPr id="14" name="TextBox 13">
            <a:extLst>
              <a:ext uri="{FF2B5EF4-FFF2-40B4-BE49-F238E27FC236}">
                <a16:creationId xmlns:a16="http://schemas.microsoft.com/office/drawing/2014/main" id="{4893339E-5F6A-3F0E-1C13-E6EF247695B1}"/>
              </a:ext>
            </a:extLst>
          </p:cNvPr>
          <p:cNvSpPr txBox="1"/>
          <p:nvPr/>
        </p:nvSpPr>
        <p:spPr>
          <a:xfrm>
            <a:off x="7725382" y="6090566"/>
            <a:ext cx="1371119" cy="246221"/>
          </a:xfrm>
          <a:prstGeom prst="rect">
            <a:avLst/>
          </a:prstGeom>
          <a:noFill/>
        </p:spPr>
        <p:txBody>
          <a:bodyPr wrap="square">
            <a:spAutoFit/>
          </a:bodyPr>
          <a:lstStyle/>
          <a:p>
            <a:r>
              <a:rPr lang="en-CH" sz="1000" dirty="0"/>
              <a:t>Prof. Dr. Marc K. Peter</a:t>
            </a:r>
          </a:p>
        </p:txBody>
      </p:sp>
      <p:sp>
        <p:nvSpPr>
          <p:cNvPr id="15" name="TextBox 14">
            <a:extLst>
              <a:ext uri="{FF2B5EF4-FFF2-40B4-BE49-F238E27FC236}">
                <a16:creationId xmlns:a16="http://schemas.microsoft.com/office/drawing/2014/main" id="{1F8D33F2-0FEA-2373-BA97-387D5BF29FF4}"/>
              </a:ext>
            </a:extLst>
          </p:cNvPr>
          <p:cNvSpPr txBox="1"/>
          <p:nvPr/>
        </p:nvSpPr>
        <p:spPr>
          <a:xfrm>
            <a:off x="9144802" y="6090566"/>
            <a:ext cx="1371119" cy="246221"/>
          </a:xfrm>
          <a:prstGeom prst="rect">
            <a:avLst/>
          </a:prstGeom>
          <a:noFill/>
        </p:spPr>
        <p:txBody>
          <a:bodyPr wrap="square">
            <a:spAutoFit/>
          </a:bodyPr>
          <a:lstStyle/>
          <a:p>
            <a:r>
              <a:rPr lang="en-GB" sz="1000" dirty="0"/>
              <a:t>Dr. Johan P. Lindeque</a:t>
            </a:r>
          </a:p>
        </p:txBody>
      </p:sp>
    </p:spTree>
    <p:extLst>
      <p:ext uri="{BB962C8B-B14F-4D97-AF65-F5344CB8AC3E}">
        <p14:creationId xmlns:p14="http://schemas.microsoft.com/office/powerpoint/2010/main" val="6312088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662F-2D8C-6077-5E19-4209BF477AA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E7CE7A0-A07D-0CCA-0EC1-B43C47FD9A6F}"/>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Foreword</a:t>
            </a:r>
            <a:endParaRPr lang="en-GB" sz="3000" b="1" noProof="0" dirty="0">
              <a:latin typeface="+mj-lt"/>
            </a:endParaRPr>
          </a:p>
        </p:txBody>
      </p:sp>
      <p:sp>
        <p:nvSpPr>
          <p:cNvPr id="5" name="TextBox 3">
            <a:extLst>
              <a:ext uri="{FF2B5EF4-FFF2-40B4-BE49-F238E27FC236}">
                <a16:creationId xmlns:a16="http://schemas.microsoft.com/office/drawing/2014/main" id="{74EF1F22-3BAD-D377-EB4B-575CF7E693C0}"/>
              </a:ext>
            </a:extLst>
          </p:cNvPr>
          <p:cNvSpPr txBox="1"/>
          <p:nvPr/>
        </p:nvSpPr>
        <p:spPr>
          <a:xfrm>
            <a:off x="327546" y="1163921"/>
            <a:ext cx="11542462" cy="2123658"/>
          </a:xfrm>
          <a:prstGeom prst="rect">
            <a:avLst/>
          </a:prstGeom>
          <a:noFill/>
        </p:spPr>
        <p:txBody>
          <a:bodyPr wrap="square">
            <a:spAutoFit/>
          </a:bodyPr>
          <a:lstStyle/>
          <a:p>
            <a:pPr algn="just"/>
            <a:r>
              <a:rPr lang="en-GB" sz="1200" dirty="0">
                <a:latin typeface="+mj-lt"/>
              </a:rPr>
              <a:t>Modern advancements in the economy are characterised by a series of transformative industrial revolutions over the past three hundred years, each driven by groundbreaking technological innovations that reshaped societies, industries, businesses, and the way we live and work. The first industrial revolution, which began in the late 18th century, was driven by the mechanisation of production through steam power and the advent of factories. This era saw a dramatic increase in productivity and the rise of urban centres, fundamentally altering the social and economic landscape. The second industrial revolution in the late 19th and early 20th centuries introduced mass production and assembly lines, powered by electricity. Innovations such as the telegraph, telephone, and internal combustion engine further accelerated industrial growth and global connectivity, resulting in consumer markets.</a:t>
            </a:r>
          </a:p>
          <a:p>
            <a:pPr algn="just"/>
            <a:endParaRPr lang="en-GB" sz="1200" dirty="0">
              <a:latin typeface="+mj-lt"/>
            </a:endParaRPr>
          </a:p>
          <a:p>
            <a:pPr algn="just"/>
            <a:r>
              <a:rPr lang="en-GB" sz="1200" dirty="0">
                <a:latin typeface="+mj-lt"/>
              </a:rPr>
              <a:t>The third industrial revolution, starting in the mid-20th century, brought automation and the digitalisation of manufacturing processes. The development of computers and the internet revolutionised industries, enabling unprecedented levels of precision and efficiency. This era laid the groundwork for the interconnected world we live in today. We are currently in the midst of the fourth industrial revolution, characterised by the fusion of digital and physical dimensions, creating smart factories and shipping digital societies. As we stand on the brink of the fifth industrial revolution, the focus shifts towards human-machine symbiosis, ethical AI, and sustainable practices. This emerging era emphasises the integration of advanced technologies with human capabilities, fostering collaboration between humans and robots, and prioritising ecological sustainability and social well-being.</a:t>
            </a:r>
          </a:p>
        </p:txBody>
      </p:sp>
      <p:pic>
        <p:nvPicPr>
          <p:cNvPr id="3" name="Picture 2" descr="A person in a suit and tie&#10;&#10;AI-generated content may be incorrect.">
            <a:extLst>
              <a:ext uri="{FF2B5EF4-FFF2-40B4-BE49-F238E27FC236}">
                <a16:creationId xmlns:a16="http://schemas.microsoft.com/office/drawing/2014/main" id="{6BEE6FD1-9A63-37FC-BE4E-3D137229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352" y="3429000"/>
            <a:ext cx="3894018" cy="259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C93319E5-D04D-7450-E1B6-56455B8621B7}"/>
              </a:ext>
            </a:extLst>
          </p:cNvPr>
          <p:cNvSpPr txBox="1"/>
          <p:nvPr/>
        </p:nvSpPr>
        <p:spPr>
          <a:xfrm>
            <a:off x="327546" y="3142850"/>
            <a:ext cx="7410735" cy="3046988"/>
          </a:xfrm>
          <a:prstGeom prst="rect">
            <a:avLst/>
          </a:prstGeom>
          <a:noFill/>
        </p:spPr>
        <p:txBody>
          <a:bodyPr wrap="square">
            <a:spAutoFit/>
          </a:bodyPr>
          <a:lstStyle/>
          <a:p>
            <a:pPr algn="just"/>
            <a:endParaRPr lang="en-GB" sz="1200" dirty="0">
              <a:latin typeface="+mj-lt"/>
            </a:endParaRPr>
          </a:p>
          <a:p>
            <a:pPr algn="just"/>
            <a:r>
              <a:rPr lang="en-GB" sz="1200" dirty="0">
                <a:latin typeface="+mj-lt"/>
              </a:rPr>
              <a:t>In this rapidly evolving landscape, strategic digital transformation is not just an option but a necessity for organisations to remain competitive and relevant. It involves a holistic renewal of business models, processes, and organisational structures, leveraging digital technologies to create new value and drive innovation. This new textbook describes the components and provides a toolkit for strategic digital transformation, which requires a clear vision, a comprehensive digital strategy, a robust implementation plan and a commitment to continuous learning and adaptation.</a:t>
            </a:r>
          </a:p>
          <a:p>
            <a:pPr algn="just"/>
            <a:endParaRPr lang="en-GB" sz="1200" dirty="0">
              <a:latin typeface="+mj-lt"/>
            </a:endParaRPr>
          </a:p>
          <a:p>
            <a:pPr algn="just"/>
            <a:r>
              <a:rPr lang="en-GB" sz="1200" dirty="0">
                <a:latin typeface="+mj-lt"/>
              </a:rPr>
              <a:t>Organisations that embrace this transformation will be better positioned to navigate the complexities of the digital age, capitalise on new opportunities, and contribute to a more sustainable and inclusive future. It is an exciting time to be part of this journey, and I am confident that the insights and strategies presented in this textbook will provide valuable guidance for young leaders and innovators seeking to thrive in the digital era.</a:t>
            </a:r>
          </a:p>
          <a:p>
            <a:pPr algn="just"/>
            <a:endParaRPr lang="en-GB" sz="1200" dirty="0">
              <a:latin typeface="+mj-lt"/>
            </a:endParaRPr>
          </a:p>
          <a:p>
            <a:pPr algn="just"/>
            <a:r>
              <a:rPr lang="en-GB" sz="1200" b="1" dirty="0">
                <a:latin typeface="+mj-lt"/>
              </a:rPr>
              <a:t>Alois </a:t>
            </a:r>
            <a:r>
              <a:rPr lang="en-GB" sz="1200" b="1" dirty="0" err="1">
                <a:latin typeface="+mj-lt"/>
              </a:rPr>
              <a:t>Zwinggi</a:t>
            </a:r>
            <a:endParaRPr lang="en-GB" sz="1200" b="1" dirty="0">
              <a:latin typeface="+mj-lt"/>
            </a:endParaRPr>
          </a:p>
          <a:p>
            <a:pPr algn="just"/>
            <a:r>
              <a:rPr lang="en-GB" sz="1200" b="1" dirty="0">
                <a:latin typeface="+mj-lt"/>
              </a:rPr>
              <a:t>Managing Director, World Economic Forum</a:t>
            </a:r>
          </a:p>
          <a:p>
            <a:pPr algn="just"/>
            <a:r>
              <a:rPr lang="en-GB" sz="1200" dirty="0">
                <a:latin typeface="+mj-lt"/>
                <a:hlinkClick r:id="rId3"/>
              </a:rPr>
              <a:t>www.weforum.org</a:t>
            </a:r>
            <a:r>
              <a:rPr lang="en-GB" sz="1200" dirty="0">
                <a:latin typeface="+mj-lt"/>
              </a:rPr>
              <a:t> </a:t>
            </a:r>
          </a:p>
          <a:p>
            <a:pPr algn="just"/>
            <a:endParaRPr lang="en-GB" sz="1200" dirty="0">
              <a:latin typeface="+mj-lt"/>
            </a:endParaRPr>
          </a:p>
        </p:txBody>
      </p:sp>
      <p:sp>
        <p:nvSpPr>
          <p:cNvPr id="8" name="TextBox 7">
            <a:extLst>
              <a:ext uri="{FF2B5EF4-FFF2-40B4-BE49-F238E27FC236}">
                <a16:creationId xmlns:a16="http://schemas.microsoft.com/office/drawing/2014/main" id="{17C74053-3170-A0E0-BA16-7CC26252D248}"/>
              </a:ext>
            </a:extLst>
          </p:cNvPr>
          <p:cNvSpPr txBox="1"/>
          <p:nvPr/>
        </p:nvSpPr>
        <p:spPr>
          <a:xfrm>
            <a:off x="7829408" y="5985037"/>
            <a:ext cx="2695433" cy="216917"/>
          </a:xfrm>
          <a:prstGeom prst="rect">
            <a:avLst/>
          </a:prstGeom>
          <a:noFill/>
        </p:spPr>
        <p:txBody>
          <a:bodyPr wrap="square">
            <a:spAutoFit/>
          </a:bodyPr>
          <a:lstStyle/>
          <a:p>
            <a:r>
              <a:rPr lang="en-CH" sz="800" dirty="0"/>
              <a:t>© World Economic Forum/Pascal Bitz (Flickr, 2023)</a:t>
            </a:r>
          </a:p>
        </p:txBody>
      </p:sp>
    </p:spTree>
    <p:extLst>
      <p:ext uri="{BB962C8B-B14F-4D97-AF65-F5344CB8AC3E}">
        <p14:creationId xmlns:p14="http://schemas.microsoft.com/office/powerpoint/2010/main" val="13182725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9A1-DF42-0EC8-BEEC-ECDF0CC3B4E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6862197-6FA3-4D77-5481-F25AAC7519A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7C470ED9-33B5-3D10-66E4-89B686D16F44}"/>
              </a:ext>
            </a:extLst>
          </p:cNvPr>
          <p:cNvSpPr txBox="1"/>
          <p:nvPr/>
        </p:nvSpPr>
        <p:spPr>
          <a:xfrm>
            <a:off x="1261685" y="1588808"/>
            <a:ext cx="10409615" cy="3139321"/>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r>
              <a:rPr lang="en-GB" sz="2200" dirty="0">
                <a:latin typeface="+mj-lt"/>
              </a:rPr>
              <a:t>Visit </a:t>
            </a:r>
            <a:r>
              <a:rPr lang="en-GB" sz="2200" dirty="0">
                <a:latin typeface="+mj-lt"/>
                <a:hlinkClick r:id="rId2"/>
              </a:rPr>
              <a:t>www.strategic-digital-transformation.com</a:t>
            </a:r>
            <a:r>
              <a:rPr lang="en-GB" sz="2200" dirty="0">
                <a:latin typeface="+mj-lt"/>
              </a:rPr>
              <a:t> for:</a:t>
            </a:r>
          </a:p>
          <a:p>
            <a:endParaRPr lang="en-GB" sz="800" dirty="0">
              <a:latin typeface="+mj-lt"/>
            </a:endParaRPr>
          </a:p>
          <a:p>
            <a:pPr marL="742950" lvl="1" indent="-285750">
              <a:buFont typeface="Arial" panose="020B0604020202020204" pitchFamily="34" charset="0"/>
              <a:buChar char="•"/>
            </a:pPr>
            <a:r>
              <a:rPr lang="en-GB" sz="2000" b="1" dirty="0">
                <a:latin typeface="+mj-lt"/>
              </a:rPr>
              <a:t>Slide decks </a:t>
            </a:r>
            <a:r>
              <a:rPr lang="en-GB" sz="2000" dirty="0">
                <a:latin typeface="+mj-lt"/>
              </a:rPr>
              <a:t>for each case (case summaries and illustrations).</a:t>
            </a:r>
          </a:p>
          <a:p>
            <a:pPr marL="742950" lvl="1" indent="-285750">
              <a:buFont typeface="Arial" panose="020B0604020202020204" pitchFamily="34" charset="0"/>
              <a:buChar char="•"/>
            </a:pPr>
            <a:r>
              <a:rPr lang="en-GB" sz="2000" b="1" dirty="0">
                <a:latin typeface="+mj-lt"/>
              </a:rPr>
              <a:t>Videos</a:t>
            </a:r>
            <a:r>
              <a:rPr lang="en-GB" sz="2000" dirty="0">
                <a:latin typeface="+mj-lt"/>
              </a:rPr>
              <a:t> from case organisations (case introductions, promotional clips and interviews).</a:t>
            </a:r>
          </a:p>
          <a:p>
            <a:pPr marL="742950" lvl="1" indent="-285750">
              <a:buFont typeface="Arial" panose="020B0604020202020204" pitchFamily="34" charset="0"/>
              <a:buChar char="•"/>
            </a:pPr>
            <a:r>
              <a:rPr lang="en-GB" sz="2000" dirty="0">
                <a:latin typeface="+mj-lt"/>
              </a:rPr>
              <a:t>The Digital Transformation Toolkit with </a:t>
            </a:r>
            <a:r>
              <a:rPr lang="en-GB" sz="2000" b="1" dirty="0">
                <a:latin typeface="+mj-lt"/>
              </a:rPr>
              <a:t>workshop templates and checklists</a:t>
            </a:r>
            <a:r>
              <a:rPr lang="en-GB" sz="2000" dirty="0">
                <a:latin typeface="+mj-lt"/>
              </a:rPr>
              <a:t>.</a:t>
            </a: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3" name="Picture 2" descr="A blue text on a black background&#10;&#10;AI-generated content may be incorrect.">
            <a:extLst>
              <a:ext uri="{FF2B5EF4-FFF2-40B4-BE49-F238E27FC236}">
                <a16:creationId xmlns:a16="http://schemas.microsoft.com/office/drawing/2014/main" id="{198D5455-E946-04E0-9837-9A9B9EF50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845" y="5030816"/>
            <a:ext cx="1122680" cy="526886"/>
          </a:xfrm>
          <a:prstGeom prst="rect">
            <a:avLst/>
          </a:prstGeom>
        </p:spPr>
      </p:pic>
      <p:pic>
        <p:nvPicPr>
          <p:cNvPr id="6" name="Graphic 3">
            <a:extLst>
              <a:ext uri="{FF2B5EF4-FFF2-40B4-BE49-F238E27FC236}">
                <a16:creationId xmlns:a16="http://schemas.microsoft.com/office/drawing/2014/main" id="{F69B8C23-BA15-8F88-FBAC-CE70CBD0B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842" y="5786134"/>
            <a:ext cx="971550" cy="376555"/>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442958A3-F26D-0CC9-E109-ECF7CC3CF6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753995" y="5131328"/>
            <a:ext cx="1451610" cy="271780"/>
          </a:xfrm>
          <a:prstGeom prst="rect">
            <a:avLst/>
          </a:prstGeom>
          <a:ln>
            <a:noFill/>
          </a:ln>
          <a:extLst>
            <a:ext uri="{53640926-AAD7-44D8-BBD7-CCE9431645EC}">
              <a14:shadowObscured xmlns:a14="http://schemas.microsoft.com/office/drawing/2010/main"/>
            </a:ext>
          </a:extLst>
        </p:spPr>
      </p:pic>
      <p:pic>
        <p:nvPicPr>
          <p:cNvPr id="8" name="Picture 7" descr="A pink and yellow logo&#10;&#10;AI-generated content may be incorrect.">
            <a:extLst>
              <a:ext uri="{FF2B5EF4-FFF2-40B4-BE49-F238E27FC236}">
                <a16:creationId xmlns:a16="http://schemas.microsoft.com/office/drawing/2014/main" id="{24E28C17-4450-6C4E-99AD-ACE813B57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823" y="5645164"/>
            <a:ext cx="886815" cy="734377"/>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38123AEF-9428-0D31-CD4D-41EA60483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2137" y="5105451"/>
            <a:ext cx="1872084" cy="315325"/>
          </a:xfrm>
          <a:prstGeom prst="rect">
            <a:avLst/>
          </a:prstGeom>
        </p:spPr>
      </p:pic>
      <p:pic>
        <p:nvPicPr>
          <p:cNvPr id="10" name="Picture 9" descr="A blue and black logo&#10;&#10;AI-generated content may be incorrect.">
            <a:extLst>
              <a:ext uri="{FF2B5EF4-FFF2-40B4-BE49-F238E27FC236}">
                <a16:creationId xmlns:a16="http://schemas.microsoft.com/office/drawing/2014/main" id="{FACC6DB8-BBA2-23C6-66A4-A168F04F26B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5288" y="5618214"/>
            <a:ext cx="1352891" cy="2894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0CE5F47B-F0BD-D362-FC52-10596D658B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90318" y="5083678"/>
            <a:ext cx="1656398" cy="358873"/>
          </a:xfrm>
          <a:prstGeom prst="rect">
            <a:avLst/>
          </a:prstGeom>
        </p:spPr>
      </p:pic>
      <p:pic>
        <p:nvPicPr>
          <p:cNvPr id="12" name="Picture 11" descr="Red text on a white background&#10;&#10;AI-generated content may be incorrect.">
            <a:extLst>
              <a:ext uri="{FF2B5EF4-FFF2-40B4-BE49-F238E27FC236}">
                <a16:creationId xmlns:a16="http://schemas.microsoft.com/office/drawing/2014/main" id="{4264674E-646E-7C5A-0FE8-730BD7887D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0593" y="6083409"/>
            <a:ext cx="1440572" cy="276594"/>
          </a:xfrm>
          <a:prstGeom prst="rect">
            <a:avLst/>
          </a:prstGeom>
        </p:spPr>
      </p:pic>
      <p:pic>
        <p:nvPicPr>
          <p:cNvPr id="13" name="Picture 12" descr="A yellow and red logo&#10;&#10;AI-generated content may be incorrect.">
            <a:extLst>
              <a:ext uri="{FF2B5EF4-FFF2-40B4-BE49-F238E27FC236}">
                <a16:creationId xmlns:a16="http://schemas.microsoft.com/office/drawing/2014/main" id="{5A427F06-9A02-B524-7A21-ECCA58F3BF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93262" y="5952826"/>
            <a:ext cx="1128694" cy="372749"/>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78384F-FC59-381B-B768-1212BCB9B4C5}"/>
              </a:ext>
            </a:extLst>
          </p:cNvPr>
          <p:cNvPicPr>
            <a:picLocks noChangeAspect="1"/>
          </p:cNvPicPr>
          <p:nvPr/>
        </p:nvPicPr>
        <p:blipFill>
          <a:blip r:embed="rId13" cstate="print">
            <a:extLst>
              <a:ext uri="{28A0092B-C50C-407E-A947-70E740481C1C}">
                <a14:useLocalDpi xmlns:a14="http://schemas.microsoft.com/office/drawing/2010/main"/>
              </a:ext>
            </a:extLst>
          </a:blip>
          <a:srcRect t="28709" b="28099"/>
          <a:stretch>
            <a:fillRect/>
          </a:stretch>
        </p:blipFill>
        <p:spPr>
          <a:xfrm>
            <a:off x="9173248" y="5114822"/>
            <a:ext cx="1495581" cy="358874"/>
          </a:xfrm>
          <a:prstGeom prst="rect">
            <a:avLst/>
          </a:prstGeom>
        </p:spPr>
      </p:pic>
      <p:pic>
        <p:nvPicPr>
          <p:cNvPr id="1026" name="Picture 2">
            <a:extLst>
              <a:ext uri="{FF2B5EF4-FFF2-40B4-BE49-F238E27FC236}">
                <a16:creationId xmlns:a16="http://schemas.microsoft.com/office/drawing/2014/main" id="{0817DECA-AE91-5080-80BB-DAAFF094F80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537143" y="5783540"/>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AI-generated content may be incorrect.">
            <a:extLst>
              <a:ext uri="{FF2B5EF4-FFF2-40B4-BE49-F238E27FC236}">
                <a16:creationId xmlns:a16="http://schemas.microsoft.com/office/drawing/2014/main" id="{937B5C4F-EECD-C305-920E-9D7D81E98AE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2134" y="5687184"/>
            <a:ext cx="1439802" cy="440961"/>
          </a:xfrm>
          <a:prstGeom prst="rect">
            <a:avLst/>
          </a:prstGeom>
        </p:spPr>
      </p:pic>
      <p:pic>
        <p:nvPicPr>
          <p:cNvPr id="17" name="Picture 16" descr="A black sign with brown letters&#10;&#10;AI-generated content may be incorrect.">
            <a:extLst>
              <a:ext uri="{FF2B5EF4-FFF2-40B4-BE49-F238E27FC236}">
                <a16:creationId xmlns:a16="http://schemas.microsoft.com/office/drawing/2014/main" id="{96B2484C-77DD-9918-0BE5-111265B65A6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5961" y="5139488"/>
            <a:ext cx="763440" cy="442795"/>
          </a:xfrm>
          <a:prstGeom prst="rect">
            <a:avLst/>
          </a:prstGeom>
        </p:spPr>
      </p:pic>
      <p:pic>
        <p:nvPicPr>
          <p:cNvPr id="19" name="Graphic 18">
            <a:extLst>
              <a:ext uri="{FF2B5EF4-FFF2-40B4-BE49-F238E27FC236}">
                <a16:creationId xmlns:a16="http://schemas.microsoft.com/office/drawing/2014/main" id="{C18AF230-C04E-EB35-D30D-07BE22BA55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72134" y="5745811"/>
            <a:ext cx="1181100" cy="457200"/>
          </a:xfrm>
          <a:prstGeom prst="rect">
            <a:avLst/>
          </a:prstGeom>
        </p:spPr>
      </p:pic>
    </p:spTree>
    <p:extLst>
      <p:ext uri="{BB962C8B-B14F-4D97-AF65-F5344CB8AC3E}">
        <p14:creationId xmlns:p14="http://schemas.microsoft.com/office/powerpoint/2010/main" val="35332420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831-CED9-C2AF-78D7-DD2FD2851B8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AA93749-0B78-464D-790C-A761456A6152}"/>
              </a:ext>
            </a:extLst>
          </p:cNvPr>
          <p:cNvSpPr txBox="1"/>
          <p:nvPr/>
        </p:nvSpPr>
        <p:spPr>
          <a:xfrm>
            <a:off x="31750" y="419192"/>
            <a:ext cx="11838258" cy="553998"/>
          </a:xfrm>
          <a:prstGeom prst="rect">
            <a:avLst/>
          </a:prstGeom>
          <a:noFill/>
        </p:spPr>
        <p:txBody>
          <a:bodyPr wrap="square">
            <a:spAutoFit/>
          </a:bodyPr>
          <a:lstStyle/>
          <a:p>
            <a:r>
              <a:rPr lang="en-GB" sz="3000" b="1" dirty="0">
                <a:latin typeface="+mj-lt"/>
              </a:rPr>
              <a:t>Book Structure</a:t>
            </a:r>
            <a:endParaRPr lang="en-GB" sz="3000" b="1" noProof="0" dirty="0">
              <a:latin typeface="+mj-lt"/>
            </a:endParaRPr>
          </a:p>
        </p:txBody>
      </p:sp>
      <p:sp>
        <p:nvSpPr>
          <p:cNvPr id="2" name="Rounded Rectangle 1">
            <a:extLst>
              <a:ext uri="{FF2B5EF4-FFF2-40B4-BE49-F238E27FC236}">
                <a16:creationId xmlns:a16="http://schemas.microsoft.com/office/drawing/2014/main" id="{92F40200-21A2-6DF8-B699-1A3859D7E6F3}"/>
              </a:ext>
            </a:extLst>
          </p:cNvPr>
          <p:cNvSpPr/>
          <p:nvPr/>
        </p:nvSpPr>
        <p:spPr>
          <a:xfrm>
            <a:off x="669976"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dirty="0">
                <a:solidFill>
                  <a:schemeClr val="bg1">
                    <a:lumMod val="50000"/>
                  </a:schemeClr>
                </a:solidFill>
              </a:rPr>
              <a:t>PART 1</a:t>
            </a:r>
          </a:p>
          <a:p>
            <a:pPr algn="ctr"/>
            <a:br>
              <a:rPr lang="en-GB" sz="500" dirty="0">
                <a:solidFill>
                  <a:schemeClr val="tx1"/>
                </a:solidFill>
              </a:rPr>
            </a:br>
            <a:r>
              <a:rPr lang="en-GB" sz="1600" b="1" dirty="0">
                <a:solidFill>
                  <a:schemeClr val="tx1"/>
                </a:solidFill>
              </a:rPr>
              <a:t>FOUNDATIONS </a:t>
            </a:r>
            <a:br>
              <a:rPr lang="en-GB" sz="1600" b="1" dirty="0">
                <a:solidFill>
                  <a:schemeClr val="tx1"/>
                </a:solidFill>
              </a:rPr>
            </a:br>
            <a:r>
              <a:rPr lang="en-GB" sz="1600" dirty="0">
                <a:solidFill>
                  <a:schemeClr val="tx1"/>
                </a:solidFill>
              </a:rPr>
              <a:t>OF DIGITAL</a:t>
            </a:r>
            <a:br>
              <a:rPr lang="en-GB" sz="1600" dirty="0">
                <a:solidFill>
                  <a:schemeClr val="tx1"/>
                </a:solidFill>
              </a:rPr>
            </a:br>
            <a:r>
              <a:rPr lang="en-GB" sz="1600" dirty="0">
                <a:solidFill>
                  <a:schemeClr val="tx1"/>
                </a:solidFill>
              </a:rPr>
              <a:t>TRANSFORMATION</a:t>
            </a:r>
          </a:p>
          <a:p>
            <a:pPr algn="ctr"/>
            <a:endParaRPr lang="en-GB" sz="1600" dirty="0">
              <a:solidFill>
                <a:schemeClr val="tx1"/>
              </a:solidFill>
            </a:endParaRPr>
          </a:p>
          <a:p>
            <a:pPr algn="ctr"/>
            <a:endParaRPr lang="en-GB" sz="1600" dirty="0">
              <a:solidFill>
                <a:schemeClr val="tx1"/>
              </a:solidFill>
            </a:endParaRPr>
          </a:p>
          <a:p>
            <a:r>
              <a:rPr lang="en-GB" sz="1200" dirty="0">
                <a:solidFill>
                  <a:schemeClr val="tx1"/>
                </a:solidFill>
              </a:rPr>
              <a:t>Chapter 01: Strategic Digital Transformation: Background and Terminology</a:t>
            </a:r>
          </a:p>
          <a:p>
            <a:endParaRPr lang="en-GB" sz="500" dirty="0">
              <a:solidFill>
                <a:schemeClr val="tx1"/>
              </a:solidFill>
            </a:endParaRPr>
          </a:p>
          <a:p>
            <a:r>
              <a:rPr lang="en-GB" sz="1200" dirty="0">
                <a:solidFill>
                  <a:schemeClr val="tx1"/>
                </a:solidFill>
              </a:rPr>
              <a:t>Chapter 02: Business Strategy in the Digital Age</a:t>
            </a:r>
          </a:p>
          <a:p>
            <a:endParaRPr lang="en-GB" sz="500" dirty="0">
              <a:solidFill>
                <a:schemeClr val="tx1"/>
              </a:solidFill>
            </a:endParaRPr>
          </a:p>
          <a:p>
            <a:r>
              <a:rPr lang="en-GB" sz="1200" b="1" dirty="0">
                <a:solidFill>
                  <a:schemeClr val="bg1"/>
                </a:solidFill>
                <a:highlight>
                  <a:srgbClr val="004474"/>
                </a:highlight>
              </a:rPr>
              <a:t>Chapter 03: Digital Transformation </a:t>
            </a:r>
            <a:br>
              <a:rPr lang="en-GB" sz="1200" b="1" dirty="0">
                <a:solidFill>
                  <a:schemeClr val="bg1"/>
                </a:solidFill>
                <a:highlight>
                  <a:srgbClr val="004474"/>
                </a:highlight>
              </a:rPr>
            </a:br>
            <a:r>
              <a:rPr lang="en-GB" sz="1200" b="1" dirty="0">
                <a:solidFill>
                  <a:schemeClr val="bg1"/>
                </a:solidFill>
                <a:highlight>
                  <a:srgbClr val="004474"/>
                </a:highlight>
              </a:rPr>
              <a:t>in Context: Innovation </a:t>
            </a:r>
            <a:br>
              <a:rPr lang="en-GB" sz="1200" b="1" dirty="0">
                <a:solidFill>
                  <a:schemeClr val="bg1"/>
                </a:solidFill>
                <a:highlight>
                  <a:srgbClr val="004474"/>
                </a:highlight>
              </a:rPr>
            </a:br>
            <a:r>
              <a:rPr lang="en-GB" sz="1200" b="1" dirty="0">
                <a:solidFill>
                  <a:schemeClr val="bg1"/>
                </a:solidFill>
                <a:highlight>
                  <a:srgbClr val="004474"/>
                </a:highlight>
              </a:rPr>
              <a:t>and Sustainability</a:t>
            </a:r>
          </a:p>
          <a:p>
            <a:pPr marL="285750" indent="-2857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1600" b="1" dirty="0">
              <a:solidFill>
                <a:schemeClr val="tx1"/>
              </a:solidFill>
            </a:endParaRPr>
          </a:p>
        </p:txBody>
      </p:sp>
      <p:sp>
        <p:nvSpPr>
          <p:cNvPr id="6" name="Rounded Rectangle 5">
            <a:extLst>
              <a:ext uri="{FF2B5EF4-FFF2-40B4-BE49-F238E27FC236}">
                <a16:creationId xmlns:a16="http://schemas.microsoft.com/office/drawing/2014/main" id="{FC6A05B6-7864-D066-3C82-A9D9500C3B55}"/>
              </a:ext>
            </a:extLst>
          </p:cNvPr>
          <p:cNvSpPr/>
          <p:nvPr/>
        </p:nvSpPr>
        <p:spPr>
          <a:xfrm>
            <a:off x="3061168" y="1610493"/>
            <a:ext cx="3501197"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dirty="0">
                <a:solidFill>
                  <a:schemeClr val="bg1">
                    <a:lumMod val="50000"/>
                  </a:schemeClr>
                </a:solidFill>
              </a:rPr>
              <a:t>PART 2</a:t>
            </a:r>
          </a:p>
          <a:p>
            <a:pPr algn="ctr"/>
            <a:br>
              <a:rPr lang="en-GB" sz="500" dirty="0">
                <a:solidFill>
                  <a:schemeClr val="tx1"/>
                </a:solidFill>
              </a:rPr>
            </a:br>
            <a:r>
              <a:rPr lang="en-GB" sz="1600" b="1" dirty="0">
                <a:solidFill>
                  <a:schemeClr val="tx1"/>
                </a:solidFill>
              </a:rPr>
              <a:t>STRATEGIC ACTION FIELDS </a:t>
            </a:r>
            <a:r>
              <a:rPr lang="en-GB" sz="1600" dirty="0">
                <a:solidFill>
                  <a:schemeClr val="tx1"/>
                </a:solidFill>
              </a:rPr>
              <a:t>(SAF) OF </a:t>
            </a:r>
            <a:br>
              <a:rPr lang="en-GB" sz="1600" dirty="0">
                <a:solidFill>
                  <a:schemeClr val="tx1"/>
                </a:solidFill>
              </a:rPr>
            </a:br>
            <a:r>
              <a:rPr lang="en-GB" sz="1600" dirty="0">
                <a:solidFill>
                  <a:schemeClr val="tx1"/>
                </a:solidFill>
              </a:rPr>
              <a:t>DIGITAL TRANSFORMATION</a:t>
            </a:r>
          </a:p>
          <a:p>
            <a:pPr algn="ctr"/>
            <a:endParaRPr lang="en-GB" sz="1600" dirty="0">
              <a:solidFill>
                <a:schemeClr val="tx1"/>
              </a:solidFill>
            </a:endParaRPr>
          </a:p>
          <a:p>
            <a:pPr algn="ctr"/>
            <a:endParaRPr lang="en-GB" sz="1600" dirty="0">
              <a:solidFill>
                <a:schemeClr val="tx1"/>
              </a:solidFill>
            </a:endParaRPr>
          </a:p>
          <a:p>
            <a:r>
              <a:rPr lang="en-GB" sz="1200" dirty="0">
                <a:solidFill>
                  <a:schemeClr val="tx1"/>
                </a:solidFill>
              </a:rPr>
              <a:t>Chapter 04: SAF Customer Centricity</a:t>
            </a:r>
          </a:p>
          <a:p>
            <a:endParaRPr lang="en-GB" sz="500" dirty="0">
              <a:solidFill>
                <a:schemeClr val="tx1"/>
              </a:solidFill>
            </a:endParaRPr>
          </a:p>
          <a:p>
            <a:r>
              <a:rPr lang="en-GB" sz="1200" dirty="0">
                <a:solidFill>
                  <a:schemeClr val="tx1"/>
                </a:solidFill>
              </a:rPr>
              <a:t>Chapter 05: SAF New Digital Technologies</a:t>
            </a:r>
          </a:p>
          <a:p>
            <a:endParaRPr lang="en-GB" sz="500" dirty="0">
              <a:solidFill>
                <a:schemeClr val="tx1"/>
              </a:solidFill>
            </a:endParaRPr>
          </a:p>
          <a:p>
            <a:r>
              <a:rPr lang="en-GB" sz="1200" dirty="0">
                <a:solidFill>
                  <a:schemeClr val="tx1"/>
                </a:solidFill>
              </a:rPr>
              <a:t>Chapter 06: SAF Data and the Cloud</a:t>
            </a:r>
          </a:p>
          <a:p>
            <a:endParaRPr lang="en-GB" sz="500" dirty="0">
              <a:solidFill>
                <a:schemeClr val="tx1"/>
              </a:solidFill>
            </a:endParaRPr>
          </a:p>
          <a:p>
            <a:r>
              <a:rPr lang="en-GB" sz="1200" dirty="0">
                <a:solidFill>
                  <a:schemeClr val="tx1"/>
                </a:solidFill>
              </a:rPr>
              <a:t>Chapter 07: SAF New Strategies and Business Models</a:t>
            </a:r>
          </a:p>
          <a:p>
            <a:endParaRPr lang="en-GB" sz="500" dirty="0">
              <a:solidFill>
                <a:schemeClr val="tx1"/>
              </a:solidFill>
            </a:endParaRPr>
          </a:p>
          <a:p>
            <a:r>
              <a:rPr lang="en-GB" sz="1200" dirty="0">
                <a:solidFill>
                  <a:schemeClr val="tx1"/>
                </a:solidFill>
              </a:rPr>
              <a:t>Chapter 08: SAF Operational Excellence / Process Management</a:t>
            </a:r>
          </a:p>
          <a:p>
            <a:endParaRPr lang="en-GB" sz="500" dirty="0">
              <a:solidFill>
                <a:schemeClr val="tx1"/>
              </a:solidFill>
            </a:endParaRPr>
          </a:p>
          <a:p>
            <a:r>
              <a:rPr lang="en-GB" sz="1200" dirty="0">
                <a:solidFill>
                  <a:schemeClr val="tx1"/>
                </a:solidFill>
              </a:rPr>
              <a:t>Chapter 09: SAF Digital Leadership and Culture</a:t>
            </a:r>
          </a:p>
          <a:p>
            <a:endParaRPr lang="en-GB" sz="500" dirty="0">
              <a:solidFill>
                <a:schemeClr val="tx1"/>
              </a:solidFill>
            </a:endParaRPr>
          </a:p>
          <a:p>
            <a:r>
              <a:rPr lang="en-GB" sz="1200" dirty="0">
                <a:solidFill>
                  <a:schemeClr val="tx1"/>
                </a:solidFill>
              </a:rPr>
              <a:t>Chapter 10: SAF Digital Marketing</a:t>
            </a:r>
          </a:p>
          <a:p>
            <a:pPr algn="ctr"/>
            <a:endParaRPr lang="en-GB" sz="1200" b="1" dirty="0">
              <a:solidFill>
                <a:schemeClr val="tx1"/>
              </a:solidFill>
            </a:endParaRPr>
          </a:p>
          <a:p>
            <a:pPr algn="ctr"/>
            <a:endParaRPr lang="en-GB" sz="1600" b="1" dirty="0">
              <a:solidFill>
                <a:schemeClr val="tx1"/>
              </a:solidFill>
            </a:endParaRPr>
          </a:p>
          <a:p>
            <a:pPr algn="ctr"/>
            <a:endParaRPr lang="en-GB" sz="1600" b="1" dirty="0">
              <a:solidFill>
                <a:schemeClr val="tx1"/>
              </a:solidFill>
            </a:endParaRPr>
          </a:p>
          <a:p>
            <a:pPr algn="ctr"/>
            <a:endParaRPr lang="en-GB" sz="1600" b="1" dirty="0">
              <a:solidFill>
                <a:schemeClr val="tx1"/>
              </a:solidFill>
            </a:endParaRPr>
          </a:p>
        </p:txBody>
      </p:sp>
      <p:sp>
        <p:nvSpPr>
          <p:cNvPr id="8" name="Rounded Rectangle 7">
            <a:extLst>
              <a:ext uri="{FF2B5EF4-FFF2-40B4-BE49-F238E27FC236}">
                <a16:creationId xmlns:a16="http://schemas.microsoft.com/office/drawing/2014/main" id="{0329401C-2559-57A5-1BE2-F6E9F74D4478}"/>
              </a:ext>
            </a:extLst>
          </p:cNvPr>
          <p:cNvSpPr/>
          <p:nvPr/>
        </p:nvSpPr>
        <p:spPr>
          <a:xfrm>
            <a:off x="6730375"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dirty="0">
                <a:solidFill>
                  <a:schemeClr val="bg1">
                    <a:lumMod val="50000"/>
                  </a:schemeClr>
                </a:solidFill>
              </a:rPr>
              <a:t>PART 3</a:t>
            </a:r>
          </a:p>
          <a:p>
            <a:pPr algn="ctr"/>
            <a:br>
              <a:rPr lang="en-GB" sz="500" dirty="0">
                <a:solidFill>
                  <a:schemeClr val="tx1"/>
                </a:solidFill>
              </a:rPr>
            </a:br>
            <a:r>
              <a:rPr lang="en-GB" sz="1600" dirty="0">
                <a:solidFill>
                  <a:schemeClr val="tx1"/>
                </a:solidFill>
              </a:rPr>
              <a:t>DIGITAL TRANSFORMATION </a:t>
            </a:r>
            <a:r>
              <a:rPr lang="en-GB" sz="1600" b="1" dirty="0">
                <a:solidFill>
                  <a:schemeClr val="tx1"/>
                </a:solidFill>
              </a:rPr>
              <a:t>IN PRACTICE</a:t>
            </a:r>
          </a:p>
          <a:p>
            <a:pPr algn="ctr"/>
            <a:endParaRPr lang="en-GB" sz="1600" dirty="0">
              <a:solidFill>
                <a:schemeClr val="tx1"/>
              </a:solidFill>
            </a:endParaRPr>
          </a:p>
          <a:p>
            <a:pPr algn="ctr"/>
            <a:endParaRPr lang="en-GB" sz="1600" dirty="0">
              <a:solidFill>
                <a:schemeClr val="tx1"/>
              </a:solidFill>
            </a:endParaRPr>
          </a:p>
          <a:p>
            <a:r>
              <a:rPr lang="en-GB" sz="1200" dirty="0">
                <a:solidFill>
                  <a:schemeClr val="tx1"/>
                </a:solidFill>
              </a:rPr>
              <a:t>Chapter 11: Success Factors and Metrics for Digital Transformation Implementation</a:t>
            </a:r>
          </a:p>
          <a:p>
            <a:endParaRPr lang="en-GB" sz="500" dirty="0">
              <a:solidFill>
                <a:schemeClr val="tx1"/>
              </a:solidFill>
            </a:endParaRPr>
          </a:p>
          <a:p>
            <a:r>
              <a:rPr lang="en-GB" sz="1200" dirty="0">
                <a:solidFill>
                  <a:schemeClr val="tx1"/>
                </a:solidFill>
              </a:rPr>
              <a:t>Chapter 12: Transformation in Practice - Digital Transformation Toolkit</a:t>
            </a:r>
          </a:p>
          <a:p>
            <a:pPr algn="ctr"/>
            <a:endParaRPr lang="en-GB" sz="1600" dirty="0">
              <a:solidFill>
                <a:schemeClr val="tx1"/>
              </a:solidFill>
            </a:endParaRPr>
          </a:p>
          <a:p>
            <a:pPr algn="ctr"/>
            <a:endParaRPr lang="en-GB" sz="1600" dirty="0">
              <a:solidFill>
                <a:schemeClr val="tx1"/>
              </a:solidFill>
            </a:endParaRPr>
          </a:p>
          <a:p>
            <a:pPr algn="ctr"/>
            <a:endParaRPr lang="en-GB" sz="1600" dirty="0">
              <a:solidFill>
                <a:schemeClr val="tx1"/>
              </a:solidFill>
            </a:endParaRPr>
          </a:p>
          <a:p>
            <a:pPr algn="ctr"/>
            <a:endParaRPr lang="en-GB" sz="16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1600" b="1" dirty="0">
              <a:solidFill>
                <a:schemeClr val="tx1"/>
              </a:solidFill>
            </a:endParaRPr>
          </a:p>
        </p:txBody>
      </p:sp>
      <p:sp>
        <p:nvSpPr>
          <p:cNvPr id="9" name="Rounded Rectangle 8">
            <a:extLst>
              <a:ext uri="{FF2B5EF4-FFF2-40B4-BE49-F238E27FC236}">
                <a16:creationId xmlns:a16="http://schemas.microsoft.com/office/drawing/2014/main" id="{C2D16948-AD8C-0A7C-4902-76C5CA6F97F8}"/>
              </a:ext>
            </a:extLst>
          </p:cNvPr>
          <p:cNvSpPr/>
          <p:nvPr/>
        </p:nvSpPr>
        <p:spPr>
          <a:xfrm>
            <a:off x="9121567" y="1611764"/>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dirty="0">
                <a:solidFill>
                  <a:schemeClr val="bg1">
                    <a:lumMod val="50000"/>
                  </a:schemeClr>
                </a:solidFill>
              </a:rPr>
              <a:t>PART 4</a:t>
            </a:r>
          </a:p>
          <a:p>
            <a:pPr algn="ctr"/>
            <a:br>
              <a:rPr lang="en-GB" sz="500" dirty="0">
                <a:solidFill>
                  <a:schemeClr val="tx1"/>
                </a:solidFill>
              </a:rPr>
            </a:br>
            <a:r>
              <a:rPr lang="en-GB" sz="1600" dirty="0">
                <a:solidFill>
                  <a:schemeClr val="tx1"/>
                </a:solidFill>
              </a:rPr>
              <a:t>DIGITAL TRANSFORMATION </a:t>
            </a:r>
            <a:r>
              <a:rPr lang="en-GB" sz="1600" b="1" dirty="0">
                <a:solidFill>
                  <a:schemeClr val="tx1"/>
                </a:solidFill>
              </a:rPr>
              <a:t>CASE STUDIES</a:t>
            </a:r>
            <a:endParaRPr lang="en-GB" sz="1600" dirty="0">
              <a:solidFill>
                <a:schemeClr val="tx1"/>
              </a:solidFill>
            </a:endParaRPr>
          </a:p>
          <a:p>
            <a:pPr algn="ctr"/>
            <a:endParaRPr lang="en-GB" sz="1600" dirty="0">
              <a:solidFill>
                <a:schemeClr val="tx1"/>
              </a:solidFill>
            </a:endParaRPr>
          </a:p>
          <a:p>
            <a:pPr algn="ctr"/>
            <a:endParaRPr lang="en-GB" sz="1600" dirty="0">
              <a:solidFill>
                <a:schemeClr val="tx1"/>
              </a:solidFill>
            </a:endParaRPr>
          </a:p>
          <a:p>
            <a:r>
              <a:rPr lang="en-GB" sz="1200" dirty="0">
                <a:solidFill>
                  <a:schemeClr val="tx1"/>
                </a:solidFill>
              </a:rPr>
              <a:t>BRUGG Lifting</a:t>
            </a:r>
          </a:p>
          <a:p>
            <a:endParaRPr lang="en-GB" sz="500" dirty="0">
              <a:solidFill>
                <a:schemeClr val="tx1"/>
              </a:solidFill>
            </a:endParaRPr>
          </a:p>
          <a:p>
            <a:r>
              <a:rPr lang="en-GB" sz="1200" dirty="0">
                <a:solidFill>
                  <a:schemeClr val="tx1"/>
                </a:solidFill>
              </a:rPr>
              <a:t>City of Lucerne</a:t>
            </a:r>
          </a:p>
          <a:p>
            <a:endParaRPr lang="en-GB" sz="500" dirty="0">
              <a:solidFill>
                <a:schemeClr val="tx1"/>
              </a:solidFill>
            </a:endParaRPr>
          </a:p>
          <a:p>
            <a:r>
              <a:rPr lang="en-GB" sz="1200" dirty="0">
                <a:solidFill>
                  <a:schemeClr val="tx1"/>
                </a:solidFill>
              </a:rPr>
              <a:t>Switzerland Tourism</a:t>
            </a:r>
          </a:p>
          <a:p>
            <a:endParaRPr lang="en-GB" sz="500" dirty="0">
              <a:solidFill>
                <a:schemeClr val="tx1"/>
              </a:solidFill>
            </a:endParaRPr>
          </a:p>
          <a:p>
            <a:r>
              <a:rPr lang="en-GB" sz="1200" dirty="0">
                <a:solidFill>
                  <a:schemeClr val="tx1"/>
                </a:solidFill>
              </a:rPr>
              <a:t>Valuu (PostFinance)</a:t>
            </a:r>
          </a:p>
          <a:p>
            <a:endParaRPr lang="en-GB" sz="1200" dirty="0">
              <a:solidFill>
                <a:schemeClr val="tx1"/>
              </a:solidFill>
            </a:endParaRPr>
          </a:p>
          <a:p>
            <a:r>
              <a:rPr lang="en-GB" sz="1200" i="1" dirty="0">
                <a:solidFill>
                  <a:schemeClr val="tx1"/>
                </a:solidFill>
              </a:rPr>
              <a:t>With many other case studies (including videos and interviews) available online.</a:t>
            </a:r>
            <a:endParaRPr lang="en-GB" sz="1600" i="1" dirty="0">
              <a:solidFill>
                <a:schemeClr val="tx1"/>
              </a:solidFill>
            </a:endParaRPr>
          </a:p>
        </p:txBody>
      </p:sp>
      <p:cxnSp>
        <p:nvCxnSpPr>
          <p:cNvPr id="10" name="Straight Connector 9">
            <a:extLst>
              <a:ext uri="{FF2B5EF4-FFF2-40B4-BE49-F238E27FC236}">
                <a16:creationId xmlns:a16="http://schemas.microsoft.com/office/drawing/2014/main" id="{58149014-15E1-10A1-2B71-176BE25BEE30}"/>
              </a:ext>
            </a:extLst>
          </p:cNvPr>
          <p:cNvCxnSpPr/>
          <p:nvPr/>
        </p:nvCxnSpPr>
        <p:spPr>
          <a:xfrm>
            <a:off x="783084" y="2924543"/>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C17C192-DBCE-26B8-C5F7-D41BE96AF97A}"/>
              </a:ext>
            </a:extLst>
          </p:cNvPr>
          <p:cNvCxnSpPr>
            <a:cxnSpLocks/>
          </p:cNvCxnSpPr>
          <p:nvPr/>
        </p:nvCxnSpPr>
        <p:spPr>
          <a:xfrm flipV="1">
            <a:off x="3184698" y="2924543"/>
            <a:ext cx="3248574" cy="525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FD74F6-A5CB-321C-F97A-22EE4F2C6F03}"/>
              </a:ext>
            </a:extLst>
          </p:cNvPr>
          <p:cNvCxnSpPr/>
          <p:nvPr/>
        </p:nvCxnSpPr>
        <p:spPr>
          <a:xfrm>
            <a:off x="6843483" y="2919288"/>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38DC8A-9A8A-0113-2E1A-C6D7B7B878FA}"/>
              </a:ext>
            </a:extLst>
          </p:cNvPr>
          <p:cNvCxnSpPr/>
          <p:nvPr/>
        </p:nvCxnSpPr>
        <p:spPr>
          <a:xfrm>
            <a:off x="9234675" y="2932425"/>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50690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5CC5D73-3C89-687A-8A7E-3B9CBBF04EC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Learning Goals Chapter 03</a:t>
            </a:r>
            <a:endParaRPr lang="en-GB" sz="3000" b="1" noProof="0" dirty="0">
              <a:latin typeface="+mj-lt"/>
            </a:endParaRPr>
          </a:p>
        </p:txBody>
      </p:sp>
      <p:sp>
        <p:nvSpPr>
          <p:cNvPr id="5" name="TextBox 3">
            <a:extLst>
              <a:ext uri="{FF2B5EF4-FFF2-40B4-BE49-F238E27FC236}">
                <a16:creationId xmlns:a16="http://schemas.microsoft.com/office/drawing/2014/main" id="{90EC36CF-FF7F-EBEB-C0F4-F3AAD1861823}"/>
              </a:ext>
            </a:extLst>
          </p:cNvPr>
          <p:cNvSpPr txBox="1"/>
          <p:nvPr/>
        </p:nvSpPr>
        <p:spPr>
          <a:xfrm>
            <a:off x="1261685" y="1665008"/>
            <a:ext cx="9378387" cy="3139321"/>
          </a:xfrm>
          <a:prstGeom prst="rect">
            <a:avLst/>
          </a:prstGeom>
          <a:noFill/>
        </p:spPr>
        <p:txBody>
          <a:bodyPr wrap="square">
            <a:spAutoFit/>
          </a:bodyPr>
          <a:lstStyle/>
          <a:p>
            <a:pPr marL="285750" indent="-285750">
              <a:buFont typeface="Arial" panose="020B0604020202020204" pitchFamily="34" charset="0"/>
              <a:buChar char="•"/>
            </a:pPr>
            <a:r>
              <a:rPr lang="en-US" sz="2200" noProof="0" dirty="0">
                <a:latin typeface="+mj-lt"/>
              </a:rPr>
              <a:t>Be able to explain the importance of innovation as the shared enabling activity for economic value creation and the realization of a more sustainable future.</a:t>
            </a:r>
          </a:p>
          <a:p>
            <a:pPr marL="285750" indent="-285750">
              <a:buFont typeface="Arial" panose="020B0604020202020204" pitchFamily="34" charset="0"/>
              <a:buChar char="•"/>
            </a:pPr>
            <a:r>
              <a:rPr lang="en-US" sz="2200" noProof="0" dirty="0">
                <a:latin typeface="+mj-lt"/>
              </a:rPr>
              <a:t>Be able to explain the inherent tensions in the pursuit of societal, economic and natural environmental sustainability.</a:t>
            </a:r>
          </a:p>
          <a:p>
            <a:pPr marL="285750" indent="-285750">
              <a:buFont typeface="Arial" panose="020B0604020202020204" pitchFamily="34" charset="0"/>
              <a:buChar char="•"/>
            </a:pPr>
            <a:r>
              <a:rPr lang="en-US" sz="2200" noProof="0" dirty="0">
                <a:latin typeface="+mj-lt"/>
              </a:rPr>
              <a:t>Be able to understand how a systems design approach can allow opportunities for digital transformation to contribute to realizing the economic and societal sustainability transitions.</a:t>
            </a:r>
          </a:p>
          <a:p>
            <a:pPr marL="285750" indent="-285750">
              <a:buFont typeface="Arial" panose="020B0604020202020204" pitchFamily="34" charset="0"/>
              <a:buChar char="•"/>
            </a:pPr>
            <a:r>
              <a:rPr lang="en-US" sz="2200" noProof="0" dirty="0">
                <a:latin typeface="+mj-lt"/>
              </a:rPr>
              <a:t>Be able to critically evaluate the opportunities and risks associated with a sustainable digital transformation of firms, the economy and society.</a:t>
            </a:r>
          </a:p>
        </p:txBody>
      </p:sp>
    </p:spTree>
    <p:extLst>
      <p:ext uri="{BB962C8B-B14F-4D97-AF65-F5344CB8AC3E}">
        <p14:creationId xmlns:p14="http://schemas.microsoft.com/office/powerpoint/2010/main" val="11163123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52E60BB9-B6EE-AFA7-AD6F-0904251BA893}"/>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The Transition of Digital Photography</a:t>
            </a:r>
          </a:p>
        </p:txBody>
      </p:sp>
      <p:sp>
        <p:nvSpPr>
          <p:cNvPr id="5" name="TextBox 3">
            <a:extLst>
              <a:ext uri="{FF2B5EF4-FFF2-40B4-BE49-F238E27FC236}">
                <a16:creationId xmlns:a16="http://schemas.microsoft.com/office/drawing/2014/main" id="{61AFDFE5-1C73-F3AA-6B64-A3738ABCC481}"/>
              </a:ext>
            </a:extLst>
          </p:cNvPr>
          <p:cNvSpPr txBox="1"/>
          <p:nvPr/>
        </p:nvSpPr>
        <p:spPr>
          <a:xfrm>
            <a:off x="1263690" y="1529085"/>
            <a:ext cx="9664620" cy="430887"/>
          </a:xfrm>
          <a:prstGeom prst="rect">
            <a:avLst/>
          </a:prstGeom>
          <a:noFill/>
        </p:spPr>
        <p:txBody>
          <a:bodyPr wrap="square">
            <a:spAutoFit/>
          </a:bodyPr>
          <a:lstStyle/>
          <a:p>
            <a:r>
              <a:rPr lang="en-GB" sz="2200" noProof="0" dirty="0">
                <a:latin typeface="+mj-lt"/>
              </a:rPr>
              <a:t> </a:t>
            </a:r>
          </a:p>
        </p:txBody>
      </p:sp>
      <p:sp>
        <p:nvSpPr>
          <p:cNvPr id="7" name="Textfeld 6">
            <a:extLst>
              <a:ext uri="{FF2B5EF4-FFF2-40B4-BE49-F238E27FC236}">
                <a16:creationId xmlns:a16="http://schemas.microsoft.com/office/drawing/2014/main" id="{167755AC-538B-E46B-2964-838E8A52BE6A}"/>
              </a:ext>
            </a:extLst>
          </p:cNvPr>
          <p:cNvSpPr txBox="1"/>
          <p:nvPr/>
        </p:nvSpPr>
        <p:spPr>
          <a:xfrm>
            <a:off x="2021570" y="5499569"/>
            <a:ext cx="8113142" cy="246221"/>
          </a:xfrm>
          <a:prstGeom prst="rect">
            <a:avLst/>
          </a:prstGeom>
          <a:noFill/>
        </p:spPr>
        <p:txBody>
          <a:bodyPr wrap="square">
            <a:spAutoFit/>
          </a:bodyPr>
          <a:lstStyle/>
          <a:p>
            <a:r>
              <a:rPr lang="de-CH" sz="1000" dirty="0"/>
              <a:t>Source: https://</a:t>
            </a:r>
            <a:r>
              <a:rPr lang="de-CH" sz="1000" dirty="0" err="1"/>
              <a:t>copilot.microsoft.com</a:t>
            </a:r>
            <a:r>
              <a:rPr lang="de-CH" sz="1000" dirty="0"/>
              <a:t>/</a:t>
            </a:r>
          </a:p>
        </p:txBody>
      </p:sp>
      <p:pic>
        <p:nvPicPr>
          <p:cNvPr id="3" name="Picture 2" descr="A row of cameras in different sizes&#10;&#10;AI-generated content may be incorrect.">
            <a:extLst>
              <a:ext uri="{FF2B5EF4-FFF2-40B4-BE49-F238E27FC236}">
                <a16:creationId xmlns:a16="http://schemas.microsoft.com/office/drawing/2014/main" id="{E2B50E47-40A8-450C-51AC-B21C04CE1D9D}"/>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091907" y="1358430"/>
            <a:ext cx="7544462" cy="414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315238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CAD14B08-0A13-EE33-3B89-95B2463F5778}"/>
              </a:ext>
            </a:extLst>
          </p:cNvPr>
          <p:cNvSpPr txBox="1"/>
          <p:nvPr/>
        </p:nvSpPr>
        <p:spPr>
          <a:xfrm>
            <a:off x="1263690" y="1230289"/>
            <a:ext cx="9664620" cy="5170646"/>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Transition from traditional analogue to digital photography is one of the most visible digital transformations of business and society in the last 30 years.</a:t>
            </a:r>
          </a:p>
          <a:p>
            <a:pPr marL="285750" indent="-285750">
              <a:buFont typeface="Arial" panose="020B0604020202020204" pitchFamily="34" charset="0"/>
              <a:buChar char="•"/>
            </a:pPr>
            <a:r>
              <a:rPr lang="en-GB" sz="2200" dirty="0">
                <a:latin typeface="+mj-lt"/>
              </a:rPr>
              <a:t>The strategic responses of the two firms Eastman Kodak (Kodak) and Fujifilm (Fuji) has been discussed academically a lot. </a:t>
            </a:r>
          </a:p>
          <a:p>
            <a:pPr marL="742950" lvl="1" indent="-285750">
              <a:buFont typeface="Arial" panose="020B0604020202020204" pitchFamily="34" charset="0"/>
              <a:buChar char="•"/>
            </a:pPr>
            <a:r>
              <a:rPr lang="en-GB" sz="2200" noProof="0" dirty="0">
                <a:latin typeface="+mj-lt"/>
              </a:rPr>
              <a:t>Fujifilm: responded with organizational ambidexterity, balancing the established competencies with the new potential of digital technologies. </a:t>
            </a:r>
          </a:p>
          <a:p>
            <a:pPr marL="742950" lvl="1" indent="-285750">
              <a:buFont typeface="Arial" panose="020B0604020202020204" pitchFamily="34" charset="0"/>
              <a:buChar char="•"/>
            </a:pPr>
            <a:r>
              <a:rPr lang="en-GB" sz="2200" dirty="0">
                <a:latin typeface="+mj-lt"/>
              </a:rPr>
              <a:t>Kodak originally invented the digital camera but was not able to transition traditional core competence with the innovative technologies and was later threatened by new entrants. </a:t>
            </a:r>
          </a:p>
          <a:p>
            <a:pPr marL="285750" indent="-285750">
              <a:buFont typeface="Arial" panose="020B0604020202020204" pitchFamily="34" charset="0"/>
              <a:buChar char="•"/>
            </a:pPr>
            <a:r>
              <a:rPr lang="en-GB" sz="2200" noProof="0" dirty="0">
                <a:latin typeface="+mj-lt"/>
              </a:rPr>
              <a:t>The sustainability perspective has been under explored, but shows “wicked problems” (dilemmas and contradictions in all sustainability transitions): </a:t>
            </a:r>
          </a:p>
          <a:p>
            <a:pPr marL="742950" lvl="1" indent="-285750">
              <a:buFont typeface="Arial" panose="020B0604020202020204" pitchFamily="34" charset="0"/>
              <a:buChar char="•"/>
            </a:pPr>
            <a:r>
              <a:rPr lang="en-GB" sz="2200" dirty="0">
                <a:latin typeface="+mj-lt"/>
              </a:rPr>
              <a:t>Analogue photography requires significant equipment and chemicals, which were not needed after the transition.</a:t>
            </a:r>
          </a:p>
          <a:p>
            <a:pPr marL="742950" lvl="1" indent="-285750">
              <a:buFont typeface="Arial" panose="020B0604020202020204" pitchFamily="34" charset="0"/>
              <a:buChar char="•"/>
            </a:pPr>
            <a:r>
              <a:rPr lang="en-GB" sz="2200" dirty="0">
                <a:latin typeface="+mj-lt"/>
              </a:rPr>
              <a:t>Digital photography requires rare minerals and potentially unsustainable processes for printing photos</a:t>
            </a:r>
          </a:p>
        </p:txBody>
      </p:sp>
      <p:sp>
        <p:nvSpPr>
          <p:cNvPr id="2" name="TextBox 7">
            <a:extLst>
              <a:ext uri="{FF2B5EF4-FFF2-40B4-BE49-F238E27FC236}">
                <a16:creationId xmlns:a16="http://schemas.microsoft.com/office/drawing/2014/main" id="{11793AB8-B05C-5540-EC3A-9C45E8E393E3}"/>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a:t>
            </a:r>
            <a:r>
              <a:rPr lang="en-US" sz="3000" noProof="0" dirty="0">
                <a:latin typeface="+mj-lt"/>
              </a:rPr>
              <a:t>The Transition of Digital Photography</a:t>
            </a:r>
            <a:endParaRPr lang="en-GB" sz="3000" noProof="0" dirty="0">
              <a:latin typeface="+mj-lt"/>
            </a:endParaRPr>
          </a:p>
        </p:txBody>
      </p:sp>
    </p:spTree>
    <p:extLst>
      <p:ext uri="{BB962C8B-B14F-4D97-AF65-F5344CB8AC3E}">
        <p14:creationId xmlns:p14="http://schemas.microsoft.com/office/powerpoint/2010/main" val="2364003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3DA51E4-0ACB-8C4F-EACA-2FA826F17903}"/>
              </a:ext>
            </a:extLst>
          </p:cNvPr>
          <p:cNvSpPr>
            <a:spLocks noGrp="1"/>
          </p:cNvSpPr>
          <p:nvPr>
            <p:ph sz="quarter" idx="10"/>
          </p:nvPr>
        </p:nvSpPr>
        <p:spPr>
          <a:xfrm>
            <a:off x="1238250" y="1548232"/>
            <a:ext cx="9404350" cy="4789488"/>
          </a:xfrm>
        </p:spPr>
        <p:txBody>
          <a:bodyPr>
            <a:normAutofit fontScale="92500" lnSpcReduction="10000"/>
          </a:bodyPr>
          <a:lstStyle/>
          <a:p>
            <a:pPr lvl="1">
              <a:lnSpc>
                <a:spcPct val="100000"/>
              </a:lnSpc>
            </a:pPr>
            <a:r>
              <a:rPr lang="en-GB" noProof="0" dirty="0">
                <a:latin typeface="+mj-lt"/>
              </a:rPr>
              <a:t>... while any locomotive is in motion, (one person) shall precede such locomotive on foot by not less than sixty yards, and shall carry a red flag constantly displayed, and shall warn the riders and drivers of horses of the approach of such locomotives, and shall signal the driver thereof when it shall be necessary to stop, and shall assist horses, and carriages drawn by horses, passing the same.</a:t>
            </a:r>
          </a:p>
          <a:p>
            <a:pPr lvl="1">
              <a:lnSpc>
                <a:spcPct val="100000"/>
              </a:lnSpc>
            </a:pPr>
            <a:r>
              <a:rPr lang="en-GB" noProof="0" dirty="0">
                <a:latin typeface="+mj-lt"/>
              </a:rPr>
              <a:t>... any person in charge of any such locomotive shall provide two efficient lights to be affixed conspicuously, one at each side on the front of the same, between the hours of one hour after sunset and one hour before sunrise.</a:t>
            </a:r>
          </a:p>
          <a:p>
            <a:pPr lvl="1">
              <a:lnSpc>
                <a:spcPct val="100000"/>
              </a:lnSpc>
            </a:pPr>
            <a:r>
              <a:rPr lang="en-GB" noProof="0" dirty="0">
                <a:latin typeface="+mj-lt"/>
              </a:rPr>
              <a:t>... it shall not be lawful to drive any such locomotive along any turnpike road or public highway at a greater speed than four miles an hour, or through any city, town, or village at a greater speed than two miles an hour; and any person acting contrary thereto shall for every such offence, on summary conviction thereof, forfeit any sum not exceeding ten pounds.</a:t>
            </a:r>
          </a:p>
        </p:txBody>
      </p:sp>
      <p:sp>
        <p:nvSpPr>
          <p:cNvPr id="3" name="Inhaltsplatzhalter 2">
            <a:extLst>
              <a:ext uri="{FF2B5EF4-FFF2-40B4-BE49-F238E27FC236}">
                <a16:creationId xmlns:a16="http://schemas.microsoft.com/office/drawing/2014/main" id="{1BB77A7B-BB6E-B344-B6AE-C9341A52A562}"/>
              </a:ext>
            </a:extLst>
          </p:cNvPr>
          <p:cNvSpPr>
            <a:spLocks noGrp="1"/>
          </p:cNvSpPr>
          <p:nvPr>
            <p:ph sz="quarter" idx="11"/>
          </p:nvPr>
        </p:nvSpPr>
        <p:spPr/>
        <p:txBody>
          <a:bodyPr/>
          <a:lstStyle/>
          <a:p>
            <a:pPr marL="0" indent="0">
              <a:buNone/>
            </a:pPr>
            <a:r>
              <a:rPr lang="en-GB" sz="3200" noProof="0" dirty="0">
                <a:latin typeface="+mj-lt"/>
              </a:rPr>
              <a:t>The UK Red Flag Act of 1865 (Great Britain, 1869, sections 3/4) stipulated the following:</a:t>
            </a:r>
          </a:p>
        </p:txBody>
      </p:sp>
    </p:spTree>
    <p:extLst>
      <p:ext uri="{BB962C8B-B14F-4D97-AF65-F5344CB8AC3E}">
        <p14:creationId xmlns:p14="http://schemas.microsoft.com/office/powerpoint/2010/main" val="3335340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A9C8A8-5BD1-4101-8574-5D2189ECB36B}"/>
              </a:ext>
            </a:extLst>
          </p:cNvPr>
          <p:cNvSpPr>
            <a:spLocks noGrp="1"/>
          </p:cNvSpPr>
          <p:nvPr>
            <p:ph sz="quarter" idx="10"/>
          </p:nvPr>
        </p:nvSpPr>
        <p:spPr/>
        <p:txBody>
          <a:bodyPr>
            <a:normAutofit/>
          </a:bodyPr>
          <a:lstStyle/>
          <a:p>
            <a:r>
              <a:rPr lang="en-GB" sz="2200" noProof="0" dirty="0">
                <a:latin typeface="+mj-lt"/>
              </a:rPr>
              <a:t>Chapter 02 showed how firms can think strategically about digital transformation to create value with focus on economic value creation and competitive advantage.</a:t>
            </a:r>
          </a:p>
          <a:p>
            <a:r>
              <a:rPr lang="en-US" sz="2200" noProof="0" dirty="0">
                <a:latin typeface="+mj-lt"/>
              </a:rPr>
              <a:t>Integration of digital technologies and the digital transformation for economic value creation can realize efficiency and effectiveness gains</a:t>
            </a:r>
            <a:endParaRPr lang="en-GB" sz="2200" noProof="0" dirty="0">
              <a:latin typeface="+mj-lt"/>
            </a:endParaRPr>
          </a:p>
          <a:p>
            <a:r>
              <a:rPr lang="en-GB" sz="2200" dirty="0">
                <a:latin typeface="+mj-lt"/>
              </a:rPr>
              <a:t>This chapter focuses on the relationship between digital and sustainable transformations of firms</a:t>
            </a:r>
          </a:p>
          <a:p>
            <a:r>
              <a:rPr lang="en-GB" sz="2200" noProof="0" dirty="0">
                <a:latin typeface="+mj-lt"/>
              </a:rPr>
              <a:t>Innovation of how the value is created through digital transformation can </a:t>
            </a:r>
            <a:r>
              <a:rPr lang="en-GB" sz="2200" dirty="0">
                <a:latin typeface="+mj-lt"/>
              </a:rPr>
              <a:t>enable a transition to a sustainable future.</a:t>
            </a:r>
          </a:p>
          <a:p>
            <a:endParaRPr lang="en-GB" sz="2200" dirty="0">
              <a:latin typeface="+mj-lt"/>
            </a:endParaRPr>
          </a:p>
        </p:txBody>
      </p:sp>
      <p:sp>
        <p:nvSpPr>
          <p:cNvPr id="3" name="Inhaltsplatzhalter 2">
            <a:extLst>
              <a:ext uri="{FF2B5EF4-FFF2-40B4-BE49-F238E27FC236}">
                <a16:creationId xmlns:a16="http://schemas.microsoft.com/office/drawing/2014/main" id="{B7ECAB24-A731-9154-4429-54BBB503AC47}"/>
              </a:ext>
            </a:extLst>
          </p:cNvPr>
          <p:cNvSpPr>
            <a:spLocks noGrp="1"/>
          </p:cNvSpPr>
          <p:nvPr>
            <p:ph sz="quarter" idx="11"/>
          </p:nvPr>
        </p:nvSpPr>
        <p:spPr/>
        <p:txBody>
          <a:bodyPr/>
          <a:lstStyle/>
          <a:p>
            <a:pPr marL="0" indent="0">
              <a:buNone/>
            </a:pPr>
            <a:r>
              <a:rPr lang="en-GB" dirty="0">
                <a:latin typeface="+mj-lt"/>
              </a:rPr>
              <a:t>3</a:t>
            </a:r>
            <a:r>
              <a:rPr lang="en-GB" noProof="0" dirty="0">
                <a:latin typeface="+mj-lt"/>
              </a:rPr>
              <a:t>.0 Introduction</a:t>
            </a:r>
          </a:p>
        </p:txBody>
      </p:sp>
    </p:spTree>
    <p:extLst>
      <p:ext uri="{BB962C8B-B14F-4D97-AF65-F5344CB8AC3E}">
        <p14:creationId xmlns:p14="http://schemas.microsoft.com/office/powerpoint/2010/main" val="34247977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CC7FBB-B72E-3EC0-0823-DD4B1CD02B7C}"/>
              </a:ext>
            </a:extLst>
          </p:cNvPr>
          <p:cNvSpPr>
            <a:spLocks noGrp="1"/>
          </p:cNvSpPr>
          <p:nvPr>
            <p:ph sz="quarter" idx="10"/>
          </p:nvPr>
        </p:nvSpPr>
        <p:spPr>
          <a:xfrm>
            <a:off x="1238250" y="1355725"/>
            <a:ext cx="9378387" cy="4789488"/>
          </a:xfrm>
        </p:spPr>
        <p:txBody>
          <a:bodyPr>
            <a:noAutofit/>
          </a:bodyPr>
          <a:lstStyle/>
          <a:p>
            <a:r>
              <a:rPr lang="en-GB" sz="2200" noProof="0" dirty="0">
                <a:latin typeface="+mj-lt"/>
              </a:rPr>
              <a:t>Innovation is implicit to the theories of strategic value creation in Chapter 02. </a:t>
            </a:r>
          </a:p>
          <a:p>
            <a:r>
              <a:rPr lang="en-GB" sz="2200" dirty="0">
                <a:latin typeface="+mj-lt"/>
              </a:rPr>
              <a:t>National innovation system and institutions governing national markets need to establish necessary conditions for innovation by firms. </a:t>
            </a:r>
          </a:p>
          <a:p>
            <a:r>
              <a:rPr lang="en-GB" sz="2200" noProof="0" dirty="0">
                <a:latin typeface="+mj-lt"/>
              </a:rPr>
              <a:t>Inter</a:t>
            </a:r>
            <a:r>
              <a:rPr lang="en-GB" sz="2200" dirty="0">
                <a:latin typeface="+mj-lt"/>
              </a:rPr>
              <a:t>personal relationship and employee communication is required to develop innovative firm level dynamic capabilities that lead to competitive advantage in the marketplace.</a:t>
            </a:r>
          </a:p>
          <a:p>
            <a:r>
              <a:rPr lang="en-GB" sz="2200" noProof="0" dirty="0">
                <a:latin typeface="+mj-lt"/>
              </a:rPr>
              <a:t>Fi</a:t>
            </a:r>
            <a:r>
              <a:rPr lang="en-GB" sz="2200" dirty="0">
                <a:latin typeface="+mj-lt"/>
              </a:rPr>
              <a:t>rms can then sense/ identify the need for change and actually change with contribution of employees and create value that is aligned with the external environment.</a:t>
            </a:r>
          </a:p>
          <a:p>
            <a:r>
              <a:rPr lang="en-GB" sz="2200" noProof="0" dirty="0">
                <a:latin typeface="+mj-lt"/>
              </a:rPr>
              <a:t>Innovation can be </a:t>
            </a:r>
            <a:r>
              <a:rPr lang="en-GB" sz="2200" dirty="0">
                <a:latin typeface="+mj-lt"/>
              </a:rPr>
              <a:t>understood as an adaptation response to perceived opportunities and risks in a dynamic external environment.</a:t>
            </a:r>
          </a:p>
          <a:p>
            <a:r>
              <a:rPr lang="en-GB" sz="2200" noProof="0" dirty="0">
                <a:latin typeface="+mj-lt"/>
              </a:rPr>
              <a:t>According to the O</a:t>
            </a:r>
            <a:r>
              <a:rPr lang="en-GB" sz="2200" dirty="0" err="1">
                <a:latin typeface="+mj-lt"/>
              </a:rPr>
              <a:t>slo</a:t>
            </a:r>
            <a:r>
              <a:rPr lang="en-GB" sz="2200" dirty="0">
                <a:latin typeface="+mj-lt"/>
              </a:rPr>
              <a:t> Manual, there are four firm level innovations.</a:t>
            </a:r>
            <a:endParaRPr lang="en-GB" sz="2200" noProof="0" dirty="0">
              <a:latin typeface="+mj-lt"/>
            </a:endParaRPr>
          </a:p>
        </p:txBody>
      </p:sp>
      <p:sp>
        <p:nvSpPr>
          <p:cNvPr id="3" name="Inhaltsplatzhalter 2">
            <a:extLst>
              <a:ext uri="{FF2B5EF4-FFF2-40B4-BE49-F238E27FC236}">
                <a16:creationId xmlns:a16="http://schemas.microsoft.com/office/drawing/2014/main" id="{585111C5-7EB4-36E5-1603-E7E36384276C}"/>
              </a:ext>
            </a:extLst>
          </p:cNvPr>
          <p:cNvSpPr>
            <a:spLocks noGrp="1"/>
          </p:cNvSpPr>
          <p:nvPr>
            <p:ph sz="quarter" idx="11"/>
          </p:nvPr>
        </p:nvSpPr>
        <p:spPr/>
        <p:txBody>
          <a:bodyPr/>
          <a:lstStyle/>
          <a:p>
            <a:pPr marL="0" indent="0">
              <a:buNone/>
            </a:pPr>
            <a:r>
              <a:rPr lang="en-GB" sz="3000" noProof="0" dirty="0">
                <a:latin typeface="+mj-lt"/>
              </a:rPr>
              <a:t>3.1 Innovation and Value Creation</a:t>
            </a:r>
          </a:p>
          <a:p>
            <a:endParaRPr lang="en-GB" noProof="0" dirty="0"/>
          </a:p>
        </p:txBody>
      </p:sp>
    </p:spTree>
    <p:extLst>
      <p:ext uri="{BB962C8B-B14F-4D97-AF65-F5344CB8AC3E}">
        <p14:creationId xmlns:p14="http://schemas.microsoft.com/office/powerpoint/2010/main" val="3522816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B973-4696-E1C1-8461-D61E542EBFA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C942288F-84FA-0FB2-45C4-156E38B2B0A3}"/>
              </a:ext>
            </a:extLst>
          </p:cNvPr>
          <p:cNvSpPr>
            <a:spLocks noGrp="1"/>
          </p:cNvSpPr>
          <p:nvPr>
            <p:ph sz="quarter" idx="10"/>
          </p:nvPr>
        </p:nvSpPr>
        <p:spPr>
          <a:xfrm>
            <a:off x="1238250" y="1225097"/>
            <a:ext cx="9401822" cy="4789488"/>
          </a:xfrm>
        </p:spPr>
        <p:txBody>
          <a:bodyPr>
            <a:noAutofit/>
          </a:bodyPr>
          <a:lstStyle/>
          <a:p>
            <a:pPr marL="0" indent="0">
              <a:buNone/>
            </a:pPr>
            <a:r>
              <a:rPr lang="en-US" sz="2200" dirty="0">
                <a:latin typeface="+mj-lt"/>
              </a:rPr>
              <a:t>Overview </a:t>
            </a:r>
            <a:r>
              <a:rPr lang="en-US" sz="2200" noProof="0" dirty="0">
                <a:latin typeface="+mj-lt"/>
              </a:rPr>
              <a:t>of the four main types of innovation according to the Oslo Manual</a:t>
            </a:r>
            <a:endParaRPr lang="en-GB" sz="2200" noProof="0" dirty="0">
              <a:latin typeface="+mj-lt"/>
            </a:endParaRPr>
          </a:p>
        </p:txBody>
      </p:sp>
      <p:sp>
        <p:nvSpPr>
          <p:cNvPr id="3" name="Inhaltsplatzhalter 2">
            <a:extLst>
              <a:ext uri="{FF2B5EF4-FFF2-40B4-BE49-F238E27FC236}">
                <a16:creationId xmlns:a16="http://schemas.microsoft.com/office/drawing/2014/main" id="{B01AE19C-C239-ACBC-6878-1310371D2B1F}"/>
              </a:ext>
            </a:extLst>
          </p:cNvPr>
          <p:cNvSpPr>
            <a:spLocks noGrp="1"/>
          </p:cNvSpPr>
          <p:nvPr>
            <p:ph sz="quarter" idx="11"/>
          </p:nvPr>
        </p:nvSpPr>
        <p:spPr/>
        <p:txBody>
          <a:bodyPr/>
          <a:lstStyle/>
          <a:p>
            <a:pPr marL="0" indent="0">
              <a:buNone/>
            </a:pPr>
            <a:r>
              <a:rPr lang="en-US" sz="3000" noProof="0" dirty="0">
                <a:latin typeface="+mj-lt"/>
              </a:rPr>
              <a:t>Full Oslo Manual Definitions of Innovation</a:t>
            </a:r>
            <a:endParaRPr lang="en-GB" noProof="0" dirty="0"/>
          </a:p>
        </p:txBody>
      </p:sp>
      <p:pic>
        <p:nvPicPr>
          <p:cNvPr id="7" name="Grafik 6" descr="Ein Bild, das Text, Cartoon, Entwurf, Design enthält.&#10;&#10;KI-generierte Inhalte können fehlerhaft sein.">
            <a:extLst>
              <a:ext uri="{FF2B5EF4-FFF2-40B4-BE49-F238E27FC236}">
                <a16:creationId xmlns:a16="http://schemas.microsoft.com/office/drawing/2014/main" id="{FC0CA9A5-5BED-645E-EA80-362D2E86A0AA}"/>
              </a:ext>
            </a:extLst>
          </p:cNvPr>
          <p:cNvPicPr>
            <a:picLocks noChangeAspect="1"/>
          </p:cNvPicPr>
          <p:nvPr/>
        </p:nvPicPr>
        <p:blipFill>
          <a:blip r:embed="rId2"/>
          <a:stretch>
            <a:fillRect/>
          </a:stretch>
        </p:blipFill>
        <p:spPr>
          <a:xfrm>
            <a:off x="3269410" y="1567046"/>
            <a:ext cx="5542994" cy="4898938"/>
          </a:xfrm>
          <a:prstGeom prst="rect">
            <a:avLst/>
          </a:prstGeom>
        </p:spPr>
      </p:pic>
    </p:spTree>
    <p:extLst>
      <p:ext uri="{BB962C8B-B14F-4D97-AF65-F5344CB8AC3E}">
        <p14:creationId xmlns:p14="http://schemas.microsoft.com/office/powerpoint/2010/main" val="29665276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D7E76-D0AC-C5B6-4DE2-32065A9E5CDA}"/>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E9F26551-17B5-0B89-1FB6-279ED18C0F1B}"/>
              </a:ext>
            </a:extLst>
          </p:cNvPr>
          <p:cNvSpPr>
            <a:spLocks noGrp="1"/>
          </p:cNvSpPr>
          <p:nvPr>
            <p:ph sz="quarter" idx="10"/>
          </p:nvPr>
        </p:nvSpPr>
        <p:spPr>
          <a:xfrm>
            <a:off x="1238249" y="1355725"/>
            <a:ext cx="9352714" cy="4789488"/>
          </a:xfrm>
        </p:spPr>
        <p:txBody>
          <a:bodyPr>
            <a:noAutofit/>
          </a:bodyPr>
          <a:lstStyle/>
          <a:p>
            <a:r>
              <a:rPr lang="en-GB" sz="2200" noProof="0" dirty="0">
                <a:latin typeface="+mj-lt"/>
              </a:rPr>
              <a:t>Ambidextrous organizations are able to effectively manage the tension between exploration (sensing new opportunities) and exploitation (of existing competitive advantage by increasing efficiency and effectiveness)</a:t>
            </a:r>
          </a:p>
          <a:p>
            <a:r>
              <a:rPr lang="en-GB" sz="2200" noProof="0" dirty="0">
                <a:latin typeface="+mj-lt"/>
              </a:rPr>
              <a:t>Five con</a:t>
            </a:r>
            <a:r>
              <a:rPr lang="en-GB" sz="2200" dirty="0" err="1">
                <a:latin typeface="+mj-lt"/>
              </a:rPr>
              <a:t>ditions</a:t>
            </a:r>
            <a:r>
              <a:rPr lang="en-GB" sz="2200" dirty="0">
                <a:latin typeface="+mj-lt"/>
              </a:rPr>
              <a:t> that facilitate organizational ambidexterity: </a:t>
            </a:r>
          </a:p>
          <a:p>
            <a:pPr marL="457200" lvl="1" indent="0">
              <a:buNone/>
            </a:pPr>
            <a:r>
              <a:rPr lang="en-US" sz="2100" noProof="0" dirty="0">
                <a:latin typeface="+mj-lt"/>
              </a:rPr>
              <a:t>1. There is a clearly articulated strategic intent that justifies ambidexterity;</a:t>
            </a:r>
          </a:p>
          <a:p>
            <a:pPr marL="457200" lvl="1" indent="0">
              <a:buNone/>
            </a:pPr>
            <a:r>
              <a:rPr lang="en-US" sz="2100" noProof="0" dirty="0">
                <a:latin typeface="+mj-lt"/>
              </a:rPr>
              <a:t>2. A shared strategic vision and set of firm values that promote a common identity, but enable different cultures of value creation to co-exist in a firm</a:t>
            </a:r>
          </a:p>
          <a:p>
            <a:pPr marL="457200" lvl="1" indent="0">
              <a:buNone/>
            </a:pPr>
            <a:r>
              <a:rPr lang="en-US" sz="2100" noProof="0" dirty="0">
                <a:latin typeface="+mj-lt"/>
              </a:rPr>
              <a:t>3. A senior management team that explicitly owns the ambidextrous   strategy, seen in common responsibility, rewards and shared and consistent communication</a:t>
            </a:r>
          </a:p>
          <a:p>
            <a:pPr marL="457200" lvl="1" indent="0">
              <a:buNone/>
            </a:pPr>
            <a:r>
              <a:rPr lang="en-US" sz="2100" noProof="0" dirty="0">
                <a:latin typeface="+mj-lt"/>
              </a:rPr>
              <a:t>4. Separate business units with aligned architectures and targeted integration</a:t>
            </a:r>
          </a:p>
          <a:p>
            <a:pPr marL="457200" lvl="1" indent="0">
              <a:buNone/>
            </a:pPr>
            <a:r>
              <a:rPr lang="en-US" sz="2100" noProof="0" dirty="0">
                <a:latin typeface="+mj-lt"/>
              </a:rPr>
              <a:t>5. A leadership style that is able to facilitate the ambidexterity of the firm through effective conflict resolution and resource allocation to exploitative and exploratory activities.</a:t>
            </a:r>
          </a:p>
          <a:p>
            <a:pPr marL="0" indent="0">
              <a:buNone/>
            </a:pPr>
            <a:endParaRPr lang="en-GB" sz="2200" noProof="0" dirty="0">
              <a:latin typeface="+mj-lt"/>
            </a:endParaRPr>
          </a:p>
        </p:txBody>
      </p:sp>
      <p:sp>
        <p:nvSpPr>
          <p:cNvPr id="3" name="Inhaltsplatzhalter 2">
            <a:extLst>
              <a:ext uri="{FF2B5EF4-FFF2-40B4-BE49-F238E27FC236}">
                <a16:creationId xmlns:a16="http://schemas.microsoft.com/office/drawing/2014/main" id="{C4BDFB57-55F4-15E2-7D16-EADCB15770A8}"/>
              </a:ext>
            </a:extLst>
          </p:cNvPr>
          <p:cNvSpPr>
            <a:spLocks noGrp="1"/>
          </p:cNvSpPr>
          <p:nvPr>
            <p:ph sz="quarter" idx="11"/>
          </p:nvPr>
        </p:nvSpPr>
        <p:spPr/>
        <p:txBody>
          <a:bodyPr/>
          <a:lstStyle/>
          <a:p>
            <a:pPr marL="0" indent="0">
              <a:buNone/>
            </a:pPr>
            <a:r>
              <a:rPr lang="en-GB" sz="3000" noProof="0" dirty="0">
                <a:latin typeface="+mj-lt"/>
              </a:rPr>
              <a:t>3.1 Innovation and Value Creation</a:t>
            </a:r>
          </a:p>
          <a:p>
            <a:endParaRPr lang="en-GB" noProof="0" dirty="0"/>
          </a:p>
        </p:txBody>
      </p:sp>
    </p:spTree>
    <p:extLst>
      <p:ext uri="{BB962C8B-B14F-4D97-AF65-F5344CB8AC3E}">
        <p14:creationId xmlns:p14="http://schemas.microsoft.com/office/powerpoint/2010/main" val="32369154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3535-F2D4-B656-AA55-2C929CC66D1B}"/>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077E7872-C83E-370E-09B9-9677ADAB1ACA}"/>
              </a:ext>
            </a:extLst>
          </p:cNvPr>
          <p:cNvSpPr>
            <a:spLocks noGrp="1"/>
          </p:cNvSpPr>
          <p:nvPr>
            <p:ph sz="quarter" idx="10"/>
          </p:nvPr>
        </p:nvSpPr>
        <p:spPr>
          <a:xfrm>
            <a:off x="1238251" y="1355725"/>
            <a:ext cx="7834032" cy="4789488"/>
          </a:xfrm>
        </p:spPr>
        <p:txBody>
          <a:bodyPr>
            <a:noAutofit/>
          </a:bodyPr>
          <a:lstStyle/>
          <a:p>
            <a:r>
              <a:rPr lang="en-GB" sz="2200" noProof="0" dirty="0">
                <a:latin typeface="+mj-lt"/>
              </a:rPr>
              <a:t>Firms are bounded open socio-technical systems and take (non--renewable resources, combine them with (digital) technologies, employees and processes to transform these resources into outputs with customer value while producing waste outputs. </a:t>
            </a:r>
          </a:p>
          <a:p>
            <a:r>
              <a:rPr lang="en-GB" sz="2200" dirty="0">
                <a:latin typeface="+mj-lt"/>
              </a:rPr>
              <a:t>Digital transformation can contribute to all parts of sustainability.</a:t>
            </a:r>
          </a:p>
          <a:p>
            <a:r>
              <a:rPr lang="en-GB" sz="2200" dirty="0">
                <a:latin typeface="+mj-lt"/>
              </a:rPr>
              <a:t>Two systems dynamic approaches that co-evolute and relate to firm innovation and strategic value</a:t>
            </a:r>
          </a:p>
          <a:p>
            <a:pPr lvl="1"/>
            <a:r>
              <a:rPr lang="en-GB" sz="2200" dirty="0">
                <a:latin typeface="+mj-lt"/>
              </a:rPr>
              <a:t>Digital transformation as transformation of socio-technical systems </a:t>
            </a:r>
          </a:p>
          <a:p>
            <a:pPr lvl="1"/>
            <a:r>
              <a:rPr lang="en-GB" sz="2200" dirty="0">
                <a:latin typeface="+mj-lt"/>
              </a:rPr>
              <a:t>Sustainability transitions</a:t>
            </a:r>
          </a:p>
          <a:p>
            <a:r>
              <a:rPr lang="en-GB" sz="2200" dirty="0">
                <a:latin typeface="+mj-lt"/>
              </a:rPr>
              <a:t>“Limits to Growth” by Meadows et al. (1972) introduced the later called concept of “wicked problems” that digital transformation contributes to sustainability by solving the focal problem and at the same time leading to unintended negative outcomes that need new efforts to solve their impact on sustainability. </a:t>
            </a:r>
          </a:p>
        </p:txBody>
      </p:sp>
      <p:sp>
        <p:nvSpPr>
          <p:cNvPr id="3" name="Inhaltsplatzhalter 2">
            <a:extLst>
              <a:ext uri="{FF2B5EF4-FFF2-40B4-BE49-F238E27FC236}">
                <a16:creationId xmlns:a16="http://schemas.microsoft.com/office/drawing/2014/main" id="{7284A8BF-514F-B3DE-BE04-48F79182CFA7}"/>
              </a:ext>
            </a:extLst>
          </p:cNvPr>
          <p:cNvSpPr>
            <a:spLocks noGrp="1"/>
          </p:cNvSpPr>
          <p:nvPr>
            <p:ph sz="quarter" idx="11"/>
          </p:nvPr>
        </p:nvSpPr>
        <p:spPr/>
        <p:txBody>
          <a:bodyPr/>
          <a:lstStyle/>
          <a:p>
            <a:pPr marL="0" indent="0">
              <a:buNone/>
            </a:pPr>
            <a:r>
              <a:rPr lang="en-GB" sz="3000" noProof="0" dirty="0">
                <a:latin typeface="+mj-lt"/>
              </a:rPr>
              <a:t>3.2 System Dynamics of Technology and Sustainability Transition Management </a:t>
            </a:r>
          </a:p>
          <a:p>
            <a:endParaRPr lang="en-GB" noProof="0" dirty="0"/>
          </a:p>
        </p:txBody>
      </p:sp>
      <p:pic>
        <p:nvPicPr>
          <p:cNvPr id="9" name="Grafik 8">
            <a:extLst>
              <a:ext uri="{FF2B5EF4-FFF2-40B4-BE49-F238E27FC236}">
                <a16:creationId xmlns:a16="http://schemas.microsoft.com/office/drawing/2014/main" id="{0F30694F-B70D-D23B-0C82-4728CD0FB0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23580" y="3107107"/>
            <a:ext cx="3720364" cy="2686929"/>
          </a:xfrm>
          <a:prstGeom prst="rect">
            <a:avLst/>
          </a:prstGeom>
        </p:spPr>
      </p:pic>
    </p:spTree>
    <p:extLst>
      <p:ext uri="{BB962C8B-B14F-4D97-AF65-F5344CB8AC3E}">
        <p14:creationId xmlns:p14="http://schemas.microsoft.com/office/powerpoint/2010/main" val="26030065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5B8D-2298-56E0-74F8-F534C20984D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3DB40D46-C910-6C69-3C71-BFA424A46743}"/>
              </a:ext>
            </a:extLst>
          </p:cNvPr>
          <p:cNvSpPr>
            <a:spLocks noGrp="1"/>
          </p:cNvSpPr>
          <p:nvPr>
            <p:ph sz="quarter" idx="10"/>
          </p:nvPr>
        </p:nvSpPr>
        <p:spPr>
          <a:xfrm>
            <a:off x="471734" y="1243582"/>
            <a:ext cx="7396791" cy="5068118"/>
          </a:xfrm>
        </p:spPr>
        <p:txBody>
          <a:bodyPr>
            <a:noAutofit/>
          </a:bodyPr>
          <a:lstStyle/>
          <a:p>
            <a:pPr>
              <a:lnSpc>
                <a:spcPct val="110000"/>
              </a:lnSpc>
            </a:pPr>
            <a:r>
              <a:rPr lang="en-GB" sz="2200" dirty="0">
                <a:latin typeface="+mj-lt"/>
              </a:rPr>
              <a:t>System Dynamics </a:t>
            </a:r>
          </a:p>
          <a:p>
            <a:pPr lvl="1">
              <a:lnSpc>
                <a:spcPct val="110000"/>
              </a:lnSpc>
            </a:pPr>
            <a:r>
              <a:rPr lang="en-GB" sz="2200" dirty="0">
                <a:latin typeface="+mj-lt"/>
              </a:rPr>
              <a:t>was developed by Forrester (1961) and later extended.</a:t>
            </a:r>
          </a:p>
          <a:p>
            <a:pPr lvl="1">
              <a:lnSpc>
                <a:spcPct val="110000"/>
              </a:lnSpc>
            </a:pPr>
            <a:r>
              <a:rPr lang="en-GB" sz="2200" dirty="0">
                <a:latin typeface="+mj-lt"/>
              </a:rPr>
              <a:t>analysis uses complex models to allow </a:t>
            </a:r>
            <a:r>
              <a:rPr lang="en-US" sz="2200" dirty="0">
                <a:latin typeface="+mj-lt"/>
              </a:rPr>
              <a:t>(1) predictive modelling, (2) development of holistic frameworks for feedback mechanisms, and/or (3) to facilitate stakeholder engagement through participatory modelling.</a:t>
            </a:r>
          </a:p>
          <a:p>
            <a:pPr lvl="1">
              <a:lnSpc>
                <a:spcPct val="110000"/>
              </a:lnSpc>
            </a:pPr>
            <a:r>
              <a:rPr lang="en-US" sz="2200" dirty="0">
                <a:latin typeface="+mj-lt"/>
              </a:rPr>
              <a:t>“provides a set of conceptual and quantitative methods that can be used to represent, explore and simulate the complex feedback and non-linear interactions among system elements, management actions, and performance measures”</a:t>
            </a:r>
          </a:p>
          <a:p>
            <a:pPr>
              <a:lnSpc>
                <a:spcPct val="110000"/>
              </a:lnSpc>
            </a:pPr>
            <a:r>
              <a:rPr lang="en-US" sz="2200" dirty="0">
                <a:latin typeface="+mj-lt"/>
              </a:rPr>
              <a:t>Goal: capture complexity and uncertainty while making it accessible and allowing decision-making. </a:t>
            </a:r>
          </a:p>
        </p:txBody>
      </p:sp>
      <p:sp>
        <p:nvSpPr>
          <p:cNvPr id="3" name="Inhaltsplatzhalter 2">
            <a:extLst>
              <a:ext uri="{FF2B5EF4-FFF2-40B4-BE49-F238E27FC236}">
                <a16:creationId xmlns:a16="http://schemas.microsoft.com/office/drawing/2014/main" id="{922C705D-AF93-FF1B-B9FA-93AFB94C281E}"/>
              </a:ext>
            </a:extLst>
          </p:cNvPr>
          <p:cNvSpPr>
            <a:spLocks noGrp="1"/>
          </p:cNvSpPr>
          <p:nvPr>
            <p:ph sz="quarter" idx="11"/>
          </p:nvPr>
        </p:nvSpPr>
        <p:spPr/>
        <p:txBody>
          <a:bodyPr/>
          <a:lstStyle/>
          <a:p>
            <a:pPr marL="0" indent="0">
              <a:buNone/>
            </a:pPr>
            <a:r>
              <a:rPr lang="en-GB" sz="3000" noProof="0" dirty="0">
                <a:latin typeface="+mj-lt"/>
              </a:rPr>
              <a:t>Elements of a System Dynamics Analysis</a:t>
            </a:r>
          </a:p>
          <a:p>
            <a:endParaRPr lang="en-GB" noProof="0" dirty="0"/>
          </a:p>
        </p:txBody>
      </p:sp>
      <p:pic>
        <p:nvPicPr>
          <p:cNvPr id="6" name="Grafik 5" descr="Ein Bild, das Zeichnung, Entwurf, Darstellung enthält.&#10;&#10;KI-generierte Inhalte können fehlerhaft sein.">
            <a:extLst>
              <a:ext uri="{FF2B5EF4-FFF2-40B4-BE49-F238E27FC236}">
                <a16:creationId xmlns:a16="http://schemas.microsoft.com/office/drawing/2014/main" id="{03415216-8985-83AD-B0B9-5FA5B7E5B7BA}"/>
              </a:ext>
            </a:extLst>
          </p:cNvPr>
          <p:cNvPicPr>
            <a:picLocks noChangeAspect="1"/>
          </p:cNvPicPr>
          <p:nvPr/>
        </p:nvPicPr>
        <p:blipFill>
          <a:blip r:embed="rId2"/>
          <a:stretch>
            <a:fillRect/>
          </a:stretch>
        </p:blipFill>
        <p:spPr>
          <a:xfrm>
            <a:off x="7853046" y="2005121"/>
            <a:ext cx="4030156" cy="3511423"/>
          </a:xfrm>
          <a:prstGeom prst="rect">
            <a:avLst/>
          </a:prstGeom>
        </p:spPr>
      </p:pic>
    </p:spTree>
    <p:extLst>
      <p:ext uri="{BB962C8B-B14F-4D97-AF65-F5344CB8AC3E}">
        <p14:creationId xmlns:p14="http://schemas.microsoft.com/office/powerpoint/2010/main" val="41721223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9240A-3238-038F-6F7D-C950D7FAA587}"/>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360CA033-2139-E6AE-107C-B92602FCA530}"/>
              </a:ext>
            </a:extLst>
          </p:cNvPr>
          <p:cNvSpPr>
            <a:spLocks noGrp="1"/>
          </p:cNvSpPr>
          <p:nvPr>
            <p:ph sz="quarter" idx="10"/>
          </p:nvPr>
        </p:nvSpPr>
        <p:spPr>
          <a:xfrm>
            <a:off x="454482" y="1355725"/>
            <a:ext cx="7646958" cy="4789488"/>
          </a:xfrm>
        </p:spPr>
        <p:txBody>
          <a:bodyPr>
            <a:noAutofit/>
          </a:bodyPr>
          <a:lstStyle/>
          <a:p>
            <a:r>
              <a:rPr lang="en-GB" sz="2200" noProof="0" dirty="0">
                <a:latin typeface="+mj-lt"/>
              </a:rPr>
              <a:t>Sustainability transition has seen a complex societal change take place over multiple decades. </a:t>
            </a:r>
          </a:p>
          <a:p>
            <a:r>
              <a:rPr lang="en-GB" sz="2200" dirty="0">
                <a:latin typeface="+mj-lt"/>
              </a:rPr>
              <a:t>Increasing emphasis on creating natural environmental, societal and economic value.</a:t>
            </a:r>
          </a:p>
          <a:p>
            <a:r>
              <a:rPr lang="en-GB" sz="2200" noProof="0" dirty="0">
                <a:latin typeface="+mj-lt"/>
              </a:rPr>
              <a:t>Different definitions</a:t>
            </a:r>
            <a:r>
              <a:rPr lang="en-GB" sz="2200" dirty="0">
                <a:latin typeface="+mj-lt"/>
              </a:rPr>
              <a:t> and frameworks:</a:t>
            </a:r>
          </a:p>
          <a:p>
            <a:pPr lvl="1"/>
            <a:r>
              <a:rPr lang="en-GB" sz="2200" noProof="0" dirty="0">
                <a:latin typeface="+mj-lt"/>
              </a:rPr>
              <a:t>Brundtland (see next slide): foundational and institutionally legitimized definition of sustainable development with emphasis on intergenerational responsibilities, recognizes the importance of technology and social organization</a:t>
            </a:r>
          </a:p>
          <a:p>
            <a:pPr lvl="1"/>
            <a:r>
              <a:rPr lang="en-GB" sz="2200" dirty="0">
                <a:latin typeface="+mj-lt"/>
              </a:rPr>
              <a:t>Triple Bottom Line (TBL): sustainability in terms of economic / profit, social/ people and the natural environment. </a:t>
            </a:r>
          </a:p>
          <a:p>
            <a:r>
              <a:rPr lang="en-GB" sz="2200" noProof="0" dirty="0">
                <a:latin typeface="+mj-lt"/>
              </a:rPr>
              <a:t>Digital technologies have the chance to </a:t>
            </a:r>
            <a:r>
              <a:rPr lang="en-GB" sz="2200" noProof="0" dirty="0" err="1">
                <a:latin typeface="+mj-lt"/>
              </a:rPr>
              <a:t>shif</a:t>
            </a:r>
            <a:r>
              <a:rPr lang="en-GB" sz="2200" dirty="0">
                <a:latin typeface="+mj-lt"/>
              </a:rPr>
              <a:t>t the limits of the natural environment to meet present and future human needs.</a:t>
            </a:r>
            <a:endParaRPr lang="en-GB" sz="2200" noProof="0" dirty="0">
              <a:latin typeface="+mj-lt"/>
            </a:endParaRPr>
          </a:p>
        </p:txBody>
      </p:sp>
      <p:sp>
        <p:nvSpPr>
          <p:cNvPr id="3" name="Inhaltsplatzhalter 2">
            <a:extLst>
              <a:ext uri="{FF2B5EF4-FFF2-40B4-BE49-F238E27FC236}">
                <a16:creationId xmlns:a16="http://schemas.microsoft.com/office/drawing/2014/main" id="{AC9A365F-A498-081F-2D36-842E3378B84B}"/>
              </a:ext>
            </a:extLst>
          </p:cNvPr>
          <p:cNvSpPr>
            <a:spLocks noGrp="1"/>
          </p:cNvSpPr>
          <p:nvPr>
            <p:ph sz="quarter" idx="11"/>
          </p:nvPr>
        </p:nvSpPr>
        <p:spPr/>
        <p:txBody>
          <a:bodyPr/>
          <a:lstStyle/>
          <a:p>
            <a:pPr marL="0" indent="0">
              <a:buNone/>
            </a:pPr>
            <a:r>
              <a:rPr lang="en-GB" sz="3000" noProof="0" dirty="0">
                <a:latin typeface="+mj-lt"/>
              </a:rPr>
              <a:t>3.3 Digital Sustainability</a:t>
            </a:r>
          </a:p>
        </p:txBody>
      </p:sp>
      <p:pic>
        <p:nvPicPr>
          <p:cNvPr id="7" name="Grafik 6" descr="Ein Bild, das Entwurf, Zeichnung enthält.&#10;&#10;KI-generierte Inhalte können fehlerhaft sein.">
            <a:extLst>
              <a:ext uri="{FF2B5EF4-FFF2-40B4-BE49-F238E27FC236}">
                <a16:creationId xmlns:a16="http://schemas.microsoft.com/office/drawing/2014/main" id="{4F31C8BE-154B-0B22-08F4-0390E0313DCB}"/>
              </a:ext>
            </a:extLst>
          </p:cNvPr>
          <p:cNvPicPr>
            <a:picLocks noChangeAspect="1"/>
          </p:cNvPicPr>
          <p:nvPr/>
        </p:nvPicPr>
        <p:blipFill>
          <a:blip r:embed="rId2"/>
          <a:stretch>
            <a:fillRect/>
          </a:stretch>
        </p:blipFill>
        <p:spPr>
          <a:xfrm>
            <a:off x="8197640" y="2163347"/>
            <a:ext cx="3705251" cy="3174243"/>
          </a:xfrm>
          <a:prstGeom prst="rect">
            <a:avLst/>
          </a:prstGeom>
        </p:spPr>
      </p:pic>
    </p:spTree>
    <p:extLst>
      <p:ext uri="{BB962C8B-B14F-4D97-AF65-F5344CB8AC3E}">
        <p14:creationId xmlns:p14="http://schemas.microsoft.com/office/powerpoint/2010/main" val="14782899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D4604-4CAA-BA22-20F0-E8DFAD5EA625}"/>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33DCFCB7-1648-9C62-B5BD-EC7515C2F4D6}"/>
              </a:ext>
            </a:extLst>
          </p:cNvPr>
          <p:cNvSpPr>
            <a:spLocks noGrp="1"/>
          </p:cNvSpPr>
          <p:nvPr>
            <p:ph sz="quarter" idx="10"/>
          </p:nvPr>
        </p:nvSpPr>
        <p:spPr>
          <a:xfrm>
            <a:off x="1238250" y="1355725"/>
            <a:ext cx="9404350" cy="4484358"/>
          </a:xfrm>
        </p:spPr>
        <p:txBody>
          <a:bodyPr>
            <a:noAutofit/>
          </a:bodyPr>
          <a:lstStyle/>
          <a:p>
            <a:r>
              <a:rPr lang="en-US" sz="2200" dirty="0">
                <a:latin typeface="+mj-lt"/>
              </a:rPr>
              <a:t>“Sustainable development is development that meets the needs of the present without compromising the ability of future generations to meet their own needs”</a:t>
            </a:r>
          </a:p>
          <a:p>
            <a:r>
              <a:rPr lang="en-US" sz="2200" dirty="0">
                <a:latin typeface="+mj-lt"/>
              </a:rPr>
              <a:t>Two key concepts:</a:t>
            </a:r>
          </a:p>
          <a:p>
            <a:pPr lvl="1"/>
            <a:r>
              <a:rPr lang="en-US" sz="2200" dirty="0">
                <a:latin typeface="+mj-lt"/>
              </a:rPr>
              <a:t>the concept of 'needs', in particular the essential needs of the world's poor, to which overriding priority should be given; and</a:t>
            </a:r>
          </a:p>
          <a:p>
            <a:pPr lvl="1"/>
            <a:r>
              <a:rPr lang="en-US" sz="2200" dirty="0">
                <a:latin typeface="+mj-lt"/>
              </a:rPr>
              <a:t>the idea of limitations imposed by the state of technology and social organization on the environment's ability to meet present and future needs.”</a:t>
            </a:r>
          </a:p>
          <a:p>
            <a:pPr marL="914400" lvl="2" indent="0">
              <a:buNone/>
            </a:pPr>
            <a:r>
              <a:rPr lang="en-US" sz="2200" dirty="0">
                <a:latin typeface="+mj-lt"/>
              </a:rPr>
              <a:t>	</a:t>
            </a:r>
            <a:r>
              <a:rPr lang="en-US" sz="1600" dirty="0">
                <a:latin typeface="+mj-lt"/>
              </a:rPr>
              <a:t>	World Commission on Environment and Development (WCED, 1987, 37)</a:t>
            </a:r>
          </a:p>
          <a:p>
            <a:pPr lvl="1"/>
            <a:endParaRPr lang="en-GB" sz="2200" dirty="0">
              <a:latin typeface="+mj-lt"/>
            </a:endParaRPr>
          </a:p>
        </p:txBody>
      </p:sp>
      <p:sp>
        <p:nvSpPr>
          <p:cNvPr id="3" name="Inhaltsplatzhalter 2">
            <a:extLst>
              <a:ext uri="{FF2B5EF4-FFF2-40B4-BE49-F238E27FC236}">
                <a16:creationId xmlns:a16="http://schemas.microsoft.com/office/drawing/2014/main" id="{C7452777-1E82-2CF8-DC66-8926232C27C3}"/>
              </a:ext>
            </a:extLst>
          </p:cNvPr>
          <p:cNvSpPr>
            <a:spLocks noGrp="1"/>
          </p:cNvSpPr>
          <p:nvPr>
            <p:ph sz="quarter" idx="11"/>
          </p:nvPr>
        </p:nvSpPr>
        <p:spPr/>
        <p:txBody>
          <a:bodyPr/>
          <a:lstStyle/>
          <a:p>
            <a:pPr marL="0" indent="0">
              <a:buNone/>
            </a:pPr>
            <a:r>
              <a:rPr lang="en-GB" sz="3000" noProof="0" dirty="0">
                <a:latin typeface="+mj-lt"/>
              </a:rPr>
              <a:t>Brundtland Definition of Sustainability</a:t>
            </a:r>
          </a:p>
          <a:p>
            <a:endParaRPr lang="en-GB" noProof="0" dirty="0"/>
          </a:p>
        </p:txBody>
      </p:sp>
    </p:spTree>
    <p:extLst>
      <p:ext uri="{BB962C8B-B14F-4D97-AF65-F5344CB8AC3E}">
        <p14:creationId xmlns:p14="http://schemas.microsoft.com/office/powerpoint/2010/main" val="18207279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76E12-E39A-36AE-B82F-6DC2A66F42CB}"/>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0BA2DD2-0C5F-7A51-786E-C4D15AFFE261}"/>
              </a:ext>
            </a:extLst>
          </p:cNvPr>
          <p:cNvSpPr>
            <a:spLocks noGrp="1"/>
          </p:cNvSpPr>
          <p:nvPr>
            <p:ph sz="quarter" idx="10"/>
          </p:nvPr>
        </p:nvSpPr>
        <p:spPr>
          <a:xfrm>
            <a:off x="1238250" y="1355725"/>
            <a:ext cx="9378387" cy="4789488"/>
          </a:xfrm>
        </p:spPr>
        <p:txBody>
          <a:bodyPr>
            <a:noAutofit/>
          </a:bodyPr>
          <a:lstStyle/>
          <a:p>
            <a:r>
              <a:rPr lang="en-GB" sz="2200" dirty="0">
                <a:latin typeface="+mj-lt"/>
              </a:rPr>
              <a:t>Digital technologies contribute to sustainable innovation.</a:t>
            </a:r>
          </a:p>
          <a:p>
            <a:r>
              <a:rPr lang="en-GB" sz="2200" dirty="0">
                <a:latin typeface="+mj-lt"/>
              </a:rPr>
              <a:t>Digital Sustainability refers to </a:t>
            </a:r>
            <a:r>
              <a:rPr lang="en-US" sz="2200" dirty="0">
                <a:latin typeface="+mj-lt"/>
              </a:rPr>
              <a:t>“organizational activities that seek to advance the sustainable development goals through creative deployment of technologies that create, use, transmit, or source electronic data.” </a:t>
            </a:r>
          </a:p>
          <a:p>
            <a:r>
              <a:rPr lang="en-GB" sz="2200" dirty="0">
                <a:latin typeface="+mj-lt"/>
              </a:rPr>
              <a:t>Digital technologies and digital transformation contributes to </a:t>
            </a:r>
            <a:r>
              <a:rPr lang="en-US" sz="2200" dirty="0">
                <a:latin typeface="+mj-lt"/>
              </a:rPr>
              <a:t>“improvements or transformations in products, services, technologies and organizational processes, which not only aid companies in maintaining competitive advantage to sustain their business [economic performance] but also significantly improve their social and environmental performance”</a:t>
            </a:r>
          </a:p>
          <a:p>
            <a:r>
              <a:rPr lang="en-US" sz="2200" dirty="0">
                <a:latin typeface="+mj-lt"/>
              </a:rPr>
              <a:t>Definition of digital sustainability is clearly aligned with triple bottom line framework and Brundtland definition of sustainability</a:t>
            </a:r>
          </a:p>
          <a:p>
            <a:r>
              <a:rPr lang="en-US" sz="2200" dirty="0">
                <a:latin typeface="+mj-lt"/>
              </a:rPr>
              <a:t>From a strategic perspective it is needed to clearly articulate a strategic intent for ambidexterity to balance exploitation and exploration during a transformation process. </a:t>
            </a:r>
          </a:p>
        </p:txBody>
      </p:sp>
      <p:sp>
        <p:nvSpPr>
          <p:cNvPr id="3" name="Inhaltsplatzhalter 2">
            <a:extLst>
              <a:ext uri="{FF2B5EF4-FFF2-40B4-BE49-F238E27FC236}">
                <a16:creationId xmlns:a16="http://schemas.microsoft.com/office/drawing/2014/main" id="{268F48AE-5A61-91FF-CC10-7343B74F5456}"/>
              </a:ext>
            </a:extLst>
          </p:cNvPr>
          <p:cNvSpPr>
            <a:spLocks noGrp="1"/>
          </p:cNvSpPr>
          <p:nvPr>
            <p:ph sz="quarter" idx="11"/>
          </p:nvPr>
        </p:nvSpPr>
        <p:spPr/>
        <p:txBody>
          <a:bodyPr/>
          <a:lstStyle/>
          <a:p>
            <a:pPr marL="0" indent="0">
              <a:buNone/>
            </a:pPr>
            <a:r>
              <a:rPr lang="en-GB" sz="3000" noProof="0" dirty="0">
                <a:latin typeface="+mj-lt"/>
              </a:rPr>
              <a:t>3.3 Digital Sustainability</a:t>
            </a:r>
          </a:p>
        </p:txBody>
      </p:sp>
    </p:spTree>
    <p:extLst>
      <p:ext uri="{BB962C8B-B14F-4D97-AF65-F5344CB8AC3E}">
        <p14:creationId xmlns:p14="http://schemas.microsoft.com/office/powerpoint/2010/main" val="12577045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7BBE3-BDC7-4B21-B87A-0E71552007D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4E48BA-F254-DE04-FD4D-87062E6C8FA6}"/>
              </a:ext>
            </a:extLst>
          </p:cNvPr>
          <p:cNvSpPr>
            <a:spLocks noGrp="1"/>
          </p:cNvSpPr>
          <p:nvPr>
            <p:ph sz="quarter" idx="10"/>
          </p:nvPr>
        </p:nvSpPr>
        <p:spPr>
          <a:xfrm>
            <a:off x="776025" y="1355724"/>
            <a:ext cx="7551955" cy="7124887"/>
          </a:xfrm>
        </p:spPr>
        <p:txBody>
          <a:bodyPr>
            <a:normAutofit/>
          </a:bodyPr>
          <a:lstStyle/>
          <a:p>
            <a:r>
              <a:rPr lang="en-US" sz="2200" dirty="0">
                <a:latin typeface="+mj-lt"/>
              </a:rPr>
              <a:t>recognizes humans as the primary driver to change to earth systems (the fundamental systems that support life on earth, economic and social activities of humans)</a:t>
            </a:r>
          </a:p>
          <a:p>
            <a:r>
              <a:rPr lang="en-GB" sz="2200" dirty="0">
                <a:latin typeface="+mj-lt"/>
              </a:rPr>
              <a:t>i</a:t>
            </a:r>
            <a:r>
              <a:rPr lang="en-GB" sz="2200" noProof="0" dirty="0" err="1">
                <a:latin typeface="+mj-lt"/>
              </a:rPr>
              <a:t>dentifies</a:t>
            </a:r>
            <a:r>
              <a:rPr lang="en-GB" sz="2200" noProof="0" dirty="0">
                <a:latin typeface="+mj-lt"/>
              </a:rPr>
              <a:t> nine boundaries as thresholds for human activity on earth:</a:t>
            </a:r>
          </a:p>
          <a:p>
            <a:pPr lvl="1"/>
            <a:r>
              <a:rPr lang="en-US" sz="2200" noProof="0" dirty="0">
                <a:latin typeface="+mj-lt"/>
              </a:rPr>
              <a:t>“the global biogeochemical cycles of nitrogen, phosphorus, carbon, and water; the major physical circulation systems of the planet (the climate, stratosphere, ocean systems); </a:t>
            </a:r>
          </a:p>
          <a:p>
            <a:pPr lvl="1"/>
            <a:r>
              <a:rPr lang="en-US" sz="2200" noProof="0" dirty="0">
                <a:latin typeface="+mj-lt"/>
              </a:rPr>
              <a:t>biophysical features of Earth that contribute to the resilience of its self-regulatory capacity (marine and terrestrial biodiversity, land systems); </a:t>
            </a:r>
          </a:p>
          <a:p>
            <a:pPr lvl="1"/>
            <a:r>
              <a:rPr lang="en-US" sz="2200" noProof="0" dirty="0">
                <a:latin typeface="+mj-lt"/>
              </a:rPr>
              <a:t>two critical features associated with anthropogenic global change (aerosol loading and chemical pollution).”</a:t>
            </a:r>
          </a:p>
          <a:p>
            <a:r>
              <a:rPr lang="en-US" sz="2200" noProof="0" dirty="0">
                <a:latin typeface="+mj-lt"/>
              </a:rPr>
              <a:t>DT (potentially) impacts firms to operate within the boundaries by changing consummation and value creation.</a:t>
            </a:r>
            <a:endParaRPr lang="en-GB" sz="2200" noProof="0" dirty="0">
              <a:latin typeface="+mj-lt"/>
            </a:endParaRPr>
          </a:p>
        </p:txBody>
      </p:sp>
      <p:sp>
        <p:nvSpPr>
          <p:cNvPr id="3" name="Inhaltsplatzhalter 2">
            <a:extLst>
              <a:ext uri="{FF2B5EF4-FFF2-40B4-BE49-F238E27FC236}">
                <a16:creationId xmlns:a16="http://schemas.microsoft.com/office/drawing/2014/main" id="{7FDD812B-793F-19FA-932E-F3CC32F5E4F6}"/>
              </a:ext>
            </a:extLst>
          </p:cNvPr>
          <p:cNvSpPr>
            <a:spLocks noGrp="1"/>
          </p:cNvSpPr>
          <p:nvPr>
            <p:ph sz="quarter" idx="11"/>
          </p:nvPr>
        </p:nvSpPr>
        <p:spPr/>
        <p:txBody>
          <a:bodyPr/>
          <a:lstStyle/>
          <a:p>
            <a:pPr marL="0" indent="0">
              <a:buNone/>
            </a:pPr>
            <a:r>
              <a:rPr lang="en-GB" sz="3000" noProof="0" dirty="0">
                <a:latin typeface="+mj-lt"/>
              </a:rPr>
              <a:t>Environmental Sustainability and Planetary Boundaries Framework</a:t>
            </a:r>
          </a:p>
        </p:txBody>
      </p:sp>
      <p:pic>
        <p:nvPicPr>
          <p:cNvPr id="5" name="Grafik 4" descr="Ein Bild, das Text, Diagramm, Screenshot, Kreis enthält.&#10;&#10;KI-generierte Inhalte können fehlerhaft sein.">
            <a:extLst>
              <a:ext uri="{FF2B5EF4-FFF2-40B4-BE49-F238E27FC236}">
                <a16:creationId xmlns:a16="http://schemas.microsoft.com/office/drawing/2014/main" id="{8000338A-3977-14FE-51DA-AB6E0704B9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27980" y="1355724"/>
            <a:ext cx="3607558" cy="3407612"/>
          </a:xfrm>
          <a:prstGeom prst="rect">
            <a:avLst/>
          </a:prstGeom>
        </p:spPr>
      </p:pic>
      <p:sp>
        <p:nvSpPr>
          <p:cNvPr id="6" name="Rectangle 1">
            <a:extLst>
              <a:ext uri="{FF2B5EF4-FFF2-40B4-BE49-F238E27FC236}">
                <a16:creationId xmlns:a16="http://schemas.microsoft.com/office/drawing/2014/main" id="{3E38C940-BD1A-59DC-51BF-BB56CFB13F1E}"/>
              </a:ext>
            </a:extLst>
          </p:cNvPr>
          <p:cNvSpPr>
            <a:spLocks noChangeArrowheads="1"/>
          </p:cNvSpPr>
          <p:nvPr/>
        </p:nvSpPr>
        <p:spPr bwMode="auto">
          <a:xfrm>
            <a:off x="8695770" y="4733501"/>
            <a:ext cx="32397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err="1">
                <a:ln>
                  <a:noFill/>
                </a:ln>
                <a:solidFill>
                  <a:schemeClr val="tx1"/>
                </a:solidFill>
                <a:effectLst/>
                <a:latin typeface="+mj-lt"/>
              </a:rPr>
              <a:t>Azote</a:t>
            </a:r>
            <a:r>
              <a:rPr kumimoji="0" lang="de-DE" altLang="de-DE" sz="900" b="0" i="0" u="none" strike="noStrike" cap="none" normalizeH="0" baseline="0" dirty="0">
                <a:ln>
                  <a:noFill/>
                </a:ln>
                <a:solidFill>
                  <a:schemeClr val="tx1"/>
                </a:solidFill>
                <a:effectLst/>
                <a:latin typeface="+mj-lt"/>
              </a:rPr>
              <a:t> </a:t>
            </a:r>
            <a:r>
              <a:rPr kumimoji="0" lang="de-DE" altLang="de-DE" sz="900" b="0" i="0" u="none" strike="noStrike" cap="none" normalizeH="0" baseline="0" dirty="0" err="1">
                <a:ln>
                  <a:noFill/>
                </a:ln>
                <a:solidFill>
                  <a:schemeClr val="tx1"/>
                </a:solidFill>
                <a:effectLst/>
                <a:latin typeface="+mj-lt"/>
              </a:rPr>
              <a:t>for</a:t>
            </a:r>
            <a:r>
              <a:rPr kumimoji="0" lang="de-DE" altLang="de-DE" sz="900" b="0" i="0" u="none" strike="noStrike" cap="none" normalizeH="0" baseline="0" dirty="0">
                <a:ln>
                  <a:noFill/>
                </a:ln>
                <a:solidFill>
                  <a:schemeClr val="tx1"/>
                </a:solidFill>
                <a:effectLst/>
                <a:latin typeface="+mj-lt"/>
              </a:rPr>
              <a:t> Stockholm </a:t>
            </a:r>
            <a:r>
              <a:rPr kumimoji="0" lang="de-DE" altLang="de-DE" sz="900" b="0" i="0" u="none" strike="noStrike" cap="none" normalizeH="0" baseline="0" dirty="0" err="1">
                <a:ln>
                  <a:noFill/>
                </a:ln>
                <a:solidFill>
                  <a:schemeClr val="tx1"/>
                </a:solidFill>
                <a:effectLst/>
                <a:latin typeface="+mj-lt"/>
              </a:rPr>
              <a:t>Resilience</a:t>
            </a:r>
            <a:r>
              <a:rPr kumimoji="0" lang="de-DE" altLang="de-DE" sz="900" b="0" i="0" u="none" strike="noStrike" cap="none" normalizeH="0" baseline="0" dirty="0">
                <a:ln>
                  <a:noFill/>
                </a:ln>
                <a:solidFill>
                  <a:schemeClr val="tx1"/>
                </a:solidFill>
                <a:effectLst/>
                <a:latin typeface="+mj-lt"/>
              </a:rPr>
              <a:t> </a:t>
            </a:r>
            <a:r>
              <a:rPr kumimoji="0" lang="de-DE" altLang="de-DE" sz="900" b="0" i="0" u="none" strike="noStrike" cap="none" normalizeH="0" baseline="0" dirty="0" err="1">
                <a:ln>
                  <a:noFill/>
                </a:ln>
                <a:solidFill>
                  <a:schemeClr val="tx1"/>
                </a:solidFill>
                <a:effectLst/>
                <a:latin typeface="+mj-lt"/>
              </a:rPr>
              <a:t>Centre</a:t>
            </a:r>
            <a:r>
              <a:rPr kumimoji="0" lang="de-DE" altLang="de-DE" sz="900" b="0" i="0" u="none" strike="noStrike" cap="none" normalizeH="0" baseline="0" dirty="0">
                <a:ln>
                  <a:noFill/>
                </a:ln>
                <a:solidFill>
                  <a:schemeClr val="tx1"/>
                </a:solidFill>
                <a:effectLst/>
                <a:latin typeface="+mj-lt"/>
              </a:rPr>
              <a:t>, </a:t>
            </a:r>
            <a:r>
              <a:rPr kumimoji="0" lang="de-DE" altLang="de-DE" sz="900" b="0" i="0" u="none" strike="noStrike" cap="none" normalizeH="0" baseline="0" dirty="0" err="1">
                <a:ln>
                  <a:noFill/>
                </a:ln>
                <a:solidFill>
                  <a:schemeClr val="tx1"/>
                </a:solidFill>
                <a:effectLst/>
                <a:latin typeface="+mj-lt"/>
              </a:rPr>
              <a:t>based</a:t>
            </a:r>
            <a:r>
              <a:rPr kumimoji="0" lang="de-DE" altLang="de-DE" sz="900" b="0" i="0" u="none" strike="noStrike" cap="none" normalizeH="0" baseline="0" dirty="0">
                <a:ln>
                  <a:noFill/>
                </a:ln>
                <a:solidFill>
                  <a:schemeClr val="tx1"/>
                </a:solidFill>
                <a:effectLst/>
                <a:latin typeface="+mj-lt"/>
              </a:rPr>
              <a:t> on </a:t>
            </a:r>
            <a:r>
              <a:rPr kumimoji="0" lang="de-DE" altLang="de-DE" sz="900" b="0" i="0" u="none" strike="noStrike" cap="none" normalizeH="0" baseline="0" dirty="0" err="1">
                <a:ln>
                  <a:noFill/>
                </a:ln>
                <a:solidFill>
                  <a:schemeClr val="tx1"/>
                </a:solidFill>
                <a:effectLst/>
                <a:latin typeface="+mj-lt"/>
              </a:rPr>
              <a:t>analysis</a:t>
            </a:r>
            <a:r>
              <a:rPr kumimoji="0" lang="de-DE" altLang="de-DE" sz="900" b="0" i="0" u="none" strike="noStrike" cap="none" normalizeH="0" baseline="0" dirty="0">
                <a:ln>
                  <a:noFill/>
                </a:ln>
                <a:solidFill>
                  <a:schemeClr val="tx1"/>
                </a:solidFill>
                <a:effectLst/>
                <a:latin typeface="+mj-lt"/>
              </a:rPr>
              <a:t> in Richardson et al., 2023</a:t>
            </a:r>
          </a:p>
        </p:txBody>
      </p:sp>
    </p:spTree>
    <p:extLst>
      <p:ext uri="{BB962C8B-B14F-4D97-AF65-F5344CB8AC3E}">
        <p14:creationId xmlns:p14="http://schemas.microsoft.com/office/powerpoint/2010/main" val="3944638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D6FCBA7-4177-15AB-16AC-1AE05EE296EF}"/>
              </a:ext>
            </a:extLst>
          </p:cNvPr>
          <p:cNvSpPr>
            <a:spLocks noGrp="1"/>
          </p:cNvSpPr>
          <p:nvPr>
            <p:ph sz="quarter" idx="10"/>
          </p:nvPr>
        </p:nvSpPr>
        <p:spPr>
          <a:xfrm>
            <a:off x="1020285" y="1413476"/>
            <a:ext cx="6508271" cy="4789488"/>
          </a:xfrm>
        </p:spPr>
        <p:txBody>
          <a:bodyPr>
            <a:normAutofit/>
          </a:bodyPr>
          <a:lstStyle/>
          <a:p>
            <a:r>
              <a:rPr lang="en-GB" sz="2200" dirty="0">
                <a:latin typeface="+mj-lt"/>
              </a:rPr>
              <a:t>r</a:t>
            </a:r>
            <a:r>
              <a:rPr lang="en-GB" sz="2200" noProof="0" dirty="0" err="1">
                <a:latin typeface="+mj-lt"/>
              </a:rPr>
              <a:t>epealed</a:t>
            </a:r>
            <a:r>
              <a:rPr lang="en-GB" sz="2200" noProof="0" dirty="0">
                <a:latin typeface="+mj-lt"/>
              </a:rPr>
              <a:t> many of the provisions of the 1895 act, which were recognized as overly restrictive</a:t>
            </a:r>
          </a:p>
          <a:p>
            <a:r>
              <a:rPr lang="en-GB" sz="2200" dirty="0">
                <a:latin typeface="+mj-lt"/>
              </a:rPr>
              <a:t>r</a:t>
            </a:r>
            <a:r>
              <a:rPr lang="en-GB" sz="2200" noProof="0" dirty="0" err="1">
                <a:latin typeface="+mj-lt"/>
              </a:rPr>
              <a:t>aised</a:t>
            </a:r>
            <a:r>
              <a:rPr lang="en-GB" sz="2200" noProof="0" dirty="0">
                <a:latin typeface="+mj-lt"/>
              </a:rPr>
              <a:t> speed limit to 14 miles per hour (22.5 km/h)</a:t>
            </a:r>
          </a:p>
          <a:p>
            <a:r>
              <a:rPr lang="en-GB" sz="2200" dirty="0">
                <a:latin typeface="+mj-lt"/>
              </a:rPr>
              <a:t>r</a:t>
            </a:r>
            <a:r>
              <a:rPr lang="en-GB" sz="2200" noProof="0" dirty="0" err="1">
                <a:latin typeface="+mj-lt"/>
              </a:rPr>
              <a:t>emoved</a:t>
            </a:r>
            <a:r>
              <a:rPr lang="en-GB" sz="2200" noProof="0" dirty="0">
                <a:latin typeface="+mj-lt"/>
              </a:rPr>
              <a:t> requirement for a person to walk in front of the vehicle</a:t>
            </a:r>
          </a:p>
          <a:p>
            <a:r>
              <a:rPr lang="en-GB" sz="2200" dirty="0">
                <a:latin typeface="+mj-lt"/>
              </a:rPr>
              <a:t>m</a:t>
            </a:r>
            <a:r>
              <a:rPr lang="en-GB" sz="2200" noProof="0" dirty="0" err="1">
                <a:latin typeface="+mj-lt"/>
              </a:rPr>
              <a:t>arked</a:t>
            </a:r>
            <a:r>
              <a:rPr lang="en-GB" sz="2200" noProof="0" dirty="0">
                <a:latin typeface="+mj-lt"/>
              </a:rPr>
              <a:t> the beginning of a more favourable regulatory environment, which lead to the widespread adoption and transformation of the motor transportation in the UK </a:t>
            </a:r>
          </a:p>
          <a:p>
            <a:r>
              <a:rPr lang="en-GB" sz="2200" dirty="0">
                <a:latin typeface="+mj-lt"/>
              </a:rPr>
              <a:t>e</a:t>
            </a:r>
            <a:r>
              <a:rPr lang="en-GB" sz="2200" noProof="0" dirty="0" err="1">
                <a:latin typeface="+mj-lt"/>
              </a:rPr>
              <a:t>nabled</a:t>
            </a:r>
            <a:r>
              <a:rPr lang="en-GB" sz="2200" noProof="0" dirty="0">
                <a:latin typeface="+mj-lt"/>
              </a:rPr>
              <a:t> investors and manufacturers to experiment with new designs</a:t>
            </a:r>
          </a:p>
          <a:p>
            <a:r>
              <a:rPr lang="en-GB" sz="2200" dirty="0">
                <a:latin typeface="+mj-lt"/>
              </a:rPr>
              <a:t>m</a:t>
            </a:r>
            <a:r>
              <a:rPr lang="en-GB" sz="2200" noProof="0" dirty="0" err="1">
                <a:latin typeface="+mj-lt"/>
              </a:rPr>
              <a:t>ade</a:t>
            </a:r>
            <a:r>
              <a:rPr lang="en-GB" sz="2200" noProof="0" dirty="0">
                <a:latin typeface="+mj-lt"/>
              </a:rPr>
              <a:t> motor vehicles more practical and appealing for wider range of uses</a:t>
            </a:r>
          </a:p>
        </p:txBody>
      </p:sp>
      <p:sp>
        <p:nvSpPr>
          <p:cNvPr id="3" name="Inhaltsplatzhalter 2">
            <a:extLst>
              <a:ext uri="{FF2B5EF4-FFF2-40B4-BE49-F238E27FC236}">
                <a16:creationId xmlns:a16="http://schemas.microsoft.com/office/drawing/2014/main" id="{8B262FB9-05D6-E1BD-A685-69A2DD2C42E2}"/>
              </a:ext>
            </a:extLst>
          </p:cNvPr>
          <p:cNvSpPr>
            <a:spLocks noGrp="1"/>
          </p:cNvSpPr>
          <p:nvPr>
            <p:ph sz="quarter" idx="11"/>
          </p:nvPr>
        </p:nvSpPr>
        <p:spPr/>
        <p:txBody>
          <a:bodyPr/>
          <a:lstStyle/>
          <a:p>
            <a:pPr marL="0" indent="0">
              <a:buNone/>
            </a:pPr>
            <a:r>
              <a:rPr lang="en-GB" noProof="0" dirty="0">
                <a:latin typeface="+mj-lt"/>
              </a:rPr>
              <a:t>Locomotives on Highways Act of 1896</a:t>
            </a:r>
            <a:endParaRPr lang="en-GB" sz="3000" noProof="0" dirty="0">
              <a:latin typeface="+mj-lt"/>
            </a:endParaRPr>
          </a:p>
        </p:txBody>
      </p:sp>
      <p:pic>
        <p:nvPicPr>
          <p:cNvPr id="5" name="Grafik 4" descr="Ein Bild, das Text, Schrift, Schwarzweiß, Papier enthält.&#10;&#10;KI-generierte Inhalte können fehlerhaft sein.">
            <a:extLst>
              <a:ext uri="{FF2B5EF4-FFF2-40B4-BE49-F238E27FC236}">
                <a16:creationId xmlns:a16="http://schemas.microsoft.com/office/drawing/2014/main" id="{3067B331-1BF4-ECC0-9234-E8CA14CD4E04}"/>
              </a:ext>
            </a:extLst>
          </p:cNvPr>
          <p:cNvPicPr>
            <a:picLocks noChangeAspect="1"/>
          </p:cNvPicPr>
          <p:nvPr/>
        </p:nvPicPr>
        <p:blipFill>
          <a:blip r:embed="rId2"/>
          <a:stretch>
            <a:fillRect/>
          </a:stretch>
        </p:blipFill>
        <p:spPr>
          <a:xfrm rot="186353">
            <a:off x="7884305" y="972053"/>
            <a:ext cx="3325911" cy="5365630"/>
          </a:xfrm>
          <a:prstGeom prst="rect">
            <a:avLst/>
          </a:prstGeom>
          <a:ln>
            <a:solidFill>
              <a:srgbClr val="004474"/>
            </a:solidFill>
          </a:ln>
        </p:spPr>
      </p:pic>
    </p:spTree>
    <p:extLst>
      <p:ext uri="{BB962C8B-B14F-4D97-AF65-F5344CB8AC3E}">
        <p14:creationId xmlns:p14="http://schemas.microsoft.com/office/powerpoint/2010/main" val="19857316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a:extLst>
              <a:ext uri="{FF2B5EF4-FFF2-40B4-BE49-F238E27FC236}">
                <a16:creationId xmlns:a16="http://schemas.microsoft.com/office/drawing/2014/main" id="{76714056-F87F-19C5-1788-6926CB66A431}"/>
              </a:ext>
            </a:extLst>
          </p:cNvPr>
          <p:cNvSpPr txBox="1">
            <a:spLocks/>
          </p:cNvSpPr>
          <p:nvPr/>
        </p:nvSpPr>
        <p:spPr>
          <a:xfrm>
            <a:off x="1238250" y="135572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Sustainability concept: </a:t>
            </a:r>
          </a:p>
          <a:p>
            <a:pPr lvl="1"/>
            <a:r>
              <a:rPr lang="en-GB" sz="2200" dirty="0">
                <a:latin typeface="+mj-lt"/>
              </a:rPr>
              <a:t>a resource should only be used to the extent that it is able to regenerate (from the forestry in 1713). </a:t>
            </a:r>
          </a:p>
          <a:p>
            <a:pPr lvl="1"/>
            <a:r>
              <a:rPr lang="en-GB" sz="2200" dirty="0">
                <a:latin typeface="+mj-lt"/>
              </a:rPr>
              <a:t>fulfilling our current need for resources without compromising the possible needs of future generations. </a:t>
            </a:r>
          </a:p>
          <a:p>
            <a:r>
              <a:rPr lang="en-GB" sz="2200" dirty="0">
                <a:latin typeface="+mj-lt"/>
              </a:rPr>
              <a:t>Three equally important criteria for decision-making: (1) economically efficient, (2) socially just, (3) ecologically viable</a:t>
            </a:r>
          </a:p>
          <a:p>
            <a:r>
              <a:rPr lang="en-US" sz="2200" dirty="0">
                <a:latin typeface="+mj-lt"/>
              </a:rPr>
              <a:t>Corporate social responsibility (CSR) describes </a:t>
            </a:r>
            <a:r>
              <a:rPr lang="en-US" sz="2200" dirty="0" err="1">
                <a:latin typeface="+mj-lt"/>
              </a:rPr>
              <a:t>organisations’</a:t>
            </a:r>
            <a:r>
              <a:rPr lang="en-US" sz="2200" dirty="0">
                <a:latin typeface="+mj-lt"/>
              </a:rPr>
              <a:t> responsibility for the impact of their activities on society and the environment. </a:t>
            </a:r>
            <a:endParaRPr lang="en-GB" sz="2200" dirty="0">
              <a:latin typeface="+mj-lt"/>
            </a:endParaRPr>
          </a:p>
          <a:p>
            <a:r>
              <a:rPr lang="en-US" sz="2200" dirty="0">
                <a:latin typeface="+mj-lt"/>
              </a:rPr>
              <a:t>Every </a:t>
            </a:r>
            <a:r>
              <a:rPr lang="en-US" sz="2200" dirty="0" err="1">
                <a:latin typeface="+mj-lt"/>
              </a:rPr>
              <a:t>organisation</a:t>
            </a:r>
            <a:r>
              <a:rPr lang="en-US" sz="2200" dirty="0">
                <a:latin typeface="+mj-lt"/>
              </a:rPr>
              <a:t> should develop a sustainability/ CSR strategy.</a:t>
            </a:r>
          </a:p>
          <a:p>
            <a:r>
              <a:rPr lang="en-US" sz="2200" dirty="0">
                <a:latin typeface="+mj-lt"/>
              </a:rPr>
              <a:t>Sustainable business practices lead to greater resilience on all levels of the business which has advantages for </a:t>
            </a:r>
            <a:r>
              <a:rPr lang="en-US" sz="2200" dirty="0" err="1">
                <a:latin typeface="+mj-lt"/>
              </a:rPr>
              <a:t>organisations</a:t>
            </a:r>
            <a:r>
              <a:rPr lang="en-US" sz="2200" dirty="0">
                <a:latin typeface="+mj-lt"/>
              </a:rPr>
              <a:t>, e.g. fair wages </a:t>
            </a:r>
            <a:r>
              <a:rPr lang="en-US" sz="2200" dirty="0" err="1">
                <a:latin typeface="+mj-lt"/>
              </a:rPr>
              <a:t>stabilise</a:t>
            </a:r>
            <a:r>
              <a:rPr lang="en-US" sz="2200" dirty="0">
                <a:latin typeface="+mj-lt"/>
              </a:rPr>
              <a:t> the </a:t>
            </a:r>
            <a:r>
              <a:rPr lang="en-US" sz="2200" dirty="0" err="1">
                <a:latin typeface="+mj-lt"/>
              </a:rPr>
              <a:t>organisation’s</a:t>
            </a:r>
            <a:r>
              <a:rPr lang="en-US" sz="2200" dirty="0">
                <a:latin typeface="+mj-lt"/>
              </a:rPr>
              <a:t> workforce. </a:t>
            </a:r>
          </a:p>
          <a:p>
            <a:r>
              <a:rPr lang="en-US" sz="2200" dirty="0">
                <a:latin typeface="+mj-lt"/>
              </a:rPr>
              <a:t>Sustainability can become a fourth success metric for digital transformation. </a:t>
            </a:r>
          </a:p>
        </p:txBody>
      </p:sp>
      <p:sp>
        <p:nvSpPr>
          <p:cNvPr id="2" name="Inhaltsplatzhalter 2">
            <a:extLst>
              <a:ext uri="{FF2B5EF4-FFF2-40B4-BE49-F238E27FC236}">
                <a16:creationId xmlns:a16="http://schemas.microsoft.com/office/drawing/2014/main" id="{BD4FD115-20CF-AA68-431E-3944A2AF0FE2}"/>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dirty="0">
                <a:latin typeface="+mj-lt"/>
              </a:rPr>
              <a:t>Sustainability – A Emerging Success Factor for Digital Transformation</a:t>
            </a:r>
          </a:p>
          <a:p>
            <a:endParaRPr lang="en-GB" dirty="0"/>
          </a:p>
        </p:txBody>
      </p:sp>
    </p:spTree>
    <p:extLst>
      <p:ext uri="{BB962C8B-B14F-4D97-AF65-F5344CB8AC3E}">
        <p14:creationId xmlns:p14="http://schemas.microsoft.com/office/powerpoint/2010/main" val="35850832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F9F1A-B316-86CE-B5DB-8072DFEBE483}"/>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3568B12F-FF2E-3FA7-077D-A5FDB4065744}"/>
              </a:ext>
            </a:extLst>
          </p:cNvPr>
          <p:cNvSpPr txBox="1">
            <a:spLocks/>
          </p:cNvSpPr>
          <p:nvPr/>
        </p:nvSpPr>
        <p:spPr>
          <a:xfrm>
            <a:off x="1358120" y="5192853"/>
            <a:ext cx="9475758" cy="9185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3Rs of sustainability are the core of the circular economy:</a:t>
            </a:r>
          </a:p>
          <a:p>
            <a:pPr marL="0" indent="0">
              <a:buNone/>
            </a:pPr>
            <a:r>
              <a:rPr lang="en-GB" sz="2200" dirty="0">
                <a:latin typeface="+mj-lt"/>
              </a:rPr>
              <a:t>shared and used for as long as possible (reused), so less products are produced (reduce) and this reduces the number of materials recycled (recycle)</a:t>
            </a:r>
          </a:p>
        </p:txBody>
      </p:sp>
      <p:sp>
        <p:nvSpPr>
          <p:cNvPr id="2" name="Inhaltsplatzhalter 2">
            <a:extLst>
              <a:ext uri="{FF2B5EF4-FFF2-40B4-BE49-F238E27FC236}">
                <a16:creationId xmlns:a16="http://schemas.microsoft.com/office/drawing/2014/main" id="{35C79062-7767-3194-65CC-77171C06AC76}"/>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dirty="0">
                <a:latin typeface="+mj-lt"/>
              </a:rPr>
              <a:t>Sustainability – A Emerging Success Factor for Digital Transformation</a:t>
            </a:r>
          </a:p>
          <a:p>
            <a:endParaRPr lang="en-GB" dirty="0"/>
          </a:p>
        </p:txBody>
      </p:sp>
      <p:pic>
        <p:nvPicPr>
          <p:cNvPr id="3" name="Picture 2">
            <a:extLst>
              <a:ext uri="{FF2B5EF4-FFF2-40B4-BE49-F238E27FC236}">
                <a16:creationId xmlns:a16="http://schemas.microsoft.com/office/drawing/2014/main" id="{BC727FB7-3D9E-E60D-5D60-86B1CD398EBB}"/>
              </a:ext>
            </a:extLst>
          </p:cNvPr>
          <p:cNvPicPr>
            <a:picLocks noChangeAspect="1"/>
          </p:cNvPicPr>
          <p:nvPr/>
        </p:nvPicPr>
        <p:blipFill>
          <a:blip r:embed="rId2"/>
          <a:stretch>
            <a:fillRect/>
          </a:stretch>
        </p:blipFill>
        <p:spPr>
          <a:xfrm>
            <a:off x="3438839" y="1333145"/>
            <a:ext cx="4784055" cy="3590548"/>
          </a:xfrm>
          <a:prstGeom prst="rect">
            <a:avLst/>
          </a:prstGeom>
        </p:spPr>
      </p:pic>
    </p:spTree>
    <p:extLst>
      <p:ext uri="{BB962C8B-B14F-4D97-AF65-F5344CB8AC3E}">
        <p14:creationId xmlns:p14="http://schemas.microsoft.com/office/powerpoint/2010/main" val="3732352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D2B602A-A1D3-90AA-D666-04F3287D18BA}"/>
              </a:ext>
            </a:extLst>
          </p:cNvPr>
          <p:cNvSpPr>
            <a:spLocks noGrp="1"/>
          </p:cNvSpPr>
          <p:nvPr>
            <p:ph sz="quarter" idx="11"/>
          </p:nvPr>
        </p:nvSpPr>
        <p:spPr/>
        <p:txBody>
          <a:bodyPr/>
          <a:lstStyle/>
          <a:p>
            <a:pPr marL="0" indent="0">
              <a:buNone/>
            </a:pPr>
            <a:r>
              <a:rPr lang="en-GB" sz="3000" noProof="0" dirty="0">
                <a:latin typeface="+mj-lt"/>
              </a:rPr>
              <a:t>Key Idea: United Nations Sustainable Development Goals</a:t>
            </a:r>
          </a:p>
        </p:txBody>
      </p:sp>
      <p:sp>
        <p:nvSpPr>
          <p:cNvPr id="4" name="Inhaltsplatzhalter 3">
            <a:extLst>
              <a:ext uri="{FF2B5EF4-FFF2-40B4-BE49-F238E27FC236}">
                <a16:creationId xmlns:a16="http://schemas.microsoft.com/office/drawing/2014/main" id="{54896810-2E51-2C51-8ACD-8D5A66B22913}"/>
              </a:ext>
            </a:extLst>
          </p:cNvPr>
          <p:cNvSpPr>
            <a:spLocks noGrp="1"/>
          </p:cNvSpPr>
          <p:nvPr>
            <p:ph sz="quarter" idx="10"/>
          </p:nvPr>
        </p:nvSpPr>
        <p:spPr>
          <a:xfrm>
            <a:off x="1238250" y="3579962"/>
            <a:ext cx="9404350" cy="3278038"/>
          </a:xfrm>
        </p:spPr>
        <p:txBody>
          <a:bodyPr>
            <a:normAutofit fontScale="92500"/>
          </a:bodyPr>
          <a:lstStyle/>
          <a:p>
            <a:r>
              <a:rPr lang="en-GB" noProof="0" dirty="0">
                <a:latin typeface="+mj-lt"/>
              </a:rPr>
              <a:t>169 targets in 17 Sustainable Development Goals (SDGs) developed by the United Nations (UN) 2030 Agenda for Sustainable Development </a:t>
            </a:r>
          </a:p>
          <a:p>
            <a:r>
              <a:rPr lang="en-GB" noProof="0" dirty="0">
                <a:latin typeface="+mj-lt"/>
              </a:rPr>
              <a:t>Focus on people and peace (social sustainability), the planet (sustainability of the natural environment) and prosperity (economic sustainability) </a:t>
            </a:r>
          </a:p>
          <a:p>
            <a:r>
              <a:rPr lang="en-GB" noProof="0" dirty="0">
                <a:latin typeface="+mj-lt"/>
              </a:rPr>
              <a:t>Key reference framework for global efforts to realize a more sustainable future.</a:t>
            </a:r>
          </a:p>
          <a:p>
            <a:r>
              <a:rPr lang="en-GB" noProof="0" dirty="0">
                <a:latin typeface="+mj-lt"/>
              </a:rPr>
              <a:t>Digital transformation is critical for most of the SDGs.</a:t>
            </a:r>
          </a:p>
          <a:p>
            <a:r>
              <a:rPr lang="en-GB" noProof="0" dirty="0">
                <a:latin typeface="+mj-lt"/>
              </a:rPr>
              <a:t>Potential for positive contribution from businesses to the SDGs reflects the “wicked problem”. </a:t>
            </a:r>
          </a:p>
          <a:p>
            <a:endParaRPr lang="en-GB" noProof="0" dirty="0"/>
          </a:p>
        </p:txBody>
      </p:sp>
      <p:pic>
        <p:nvPicPr>
          <p:cNvPr id="8" name="Grafik 7" descr="Ein Bild, das Text, Screenshot, Logo, Schrift enthält.&#10;&#10;KI-generierte Inhalte können fehlerhaft sein.">
            <a:extLst>
              <a:ext uri="{FF2B5EF4-FFF2-40B4-BE49-F238E27FC236}">
                <a16:creationId xmlns:a16="http://schemas.microsoft.com/office/drawing/2014/main" id="{5E2F5AE2-194D-7223-55CD-70FDBFBF52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47172" y="997178"/>
            <a:ext cx="3986505" cy="2459673"/>
          </a:xfrm>
          <a:prstGeom prst="rect">
            <a:avLst/>
          </a:prstGeom>
        </p:spPr>
      </p:pic>
      <p:sp>
        <p:nvSpPr>
          <p:cNvPr id="12" name="Textfeld 11">
            <a:extLst>
              <a:ext uri="{FF2B5EF4-FFF2-40B4-BE49-F238E27FC236}">
                <a16:creationId xmlns:a16="http://schemas.microsoft.com/office/drawing/2014/main" id="{63B9E8BC-BD4A-5758-94D7-008071DD5A4C}"/>
              </a:ext>
            </a:extLst>
          </p:cNvPr>
          <p:cNvSpPr txBox="1"/>
          <p:nvPr/>
        </p:nvSpPr>
        <p:spPr>
          <a:xfrm>
            <a:off x="3947172" y="3328972"/>
            <a:ext cx="6161102" cy="200055"/>
          </a:xfrm>
          <a:prstGeom prst="rect">
            <a:avLst/>
          </a:prstGeom>
          <a:noFill/>
        </p:spPr>
        <p:txBody>
          <a:bodyPr wrap="square">
            <a:spAutoFit/>
          </a:bodyPr>
          <a:lstStyle/>
          <a:p>
            <a:r>
              <a:rPr lang="de-CH" sz="700" dirty="0"/>
              <a:t>https://www.un.org/sustainabledevelopment/wp-content/uploads/2023/09/E_SDG_Guidelines_Sep20238.pdf</a:t>
            </a:r>
          </a:p>
        </p:txBody>
      </p:sp>
    </p:spTree>
    <p:extLst>
      <p:ext uri="{BB962C8B-B14F-4D97-AF65-F5344CB8AC3E}">
        <p14:creationId xmlns:p14="http://schemas.microsoft.com/office/powerpoint/2010/main" val="25275572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E00AE-DFF8-DA82-4DF4-E6632F6B64E8}"/>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D8E0A695-C294-7F17-FE2D-ED0E236EED08}"/>
              </a:ext>
            </a:extLst>
          </p:cNvPr>
          <p:cNvSpPr>
            <a:spLocks noGrp="1"/>
          </p:cNvSpPr>
          <p:nvPr>
            <p:ph sz="quarter" idx="11"/>
          </p:nvPr>
        </p:nvSpPr>
        <p:spPr/>
        <p:txBody>
          <a:bodyPr/>
          <a:lstStyle/>
          <a:p>
            <a:pPr marL="0" indent="0">
              <a:buNone/>
            </a:pPr>
            <a:r>
              <a:rPr lang="en-GB" sz="3000" noProof="0" dirty="0">
                <a:latin typeface="+mj-lt"/>
              </a:rPr>
              <a:t>Triple Bottom Line Approach to Sustainability</a:t>
            </a:r>
          </a:p>
        </p:txBody>
      </p:sp>
      <p:pic>
        <p:nvPicPr>
          <p:cNvPr id="5" name="Grafik 4" descr="Ein Bild, das Entwurf, Zeichnung enthält.&#10;&#10;KI-generierte Inhalte können fehlerhaft sein.">
            <a:extLst>
              <a:ext uri="{FF2B5EF4-FFF2-40B4-BE49-F238E27FC236}">
                <a16:creationId xmlns:a16="http://schemas.microsoft.com/office/drawing/2014/main" id="{66AA67BD-38C8-2EF1-9B5A-4E9BE901DF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75644" y="1089023"/>
            <a:ext cx="2557837" cy="2191267"/>
          </a:xfrm>
          <a:prstGeom prst="rect">
            <a:avLst/>
          </a:prstGeom>
        </p:spPr>
      </p:pic>
      <p:graphicFrame>
        <p:nvGraphicFramePr>
          <p:cNvPr id="12" name="Tabelle 11">
            <a:extLst>
              <a:ext uri="{FF2B5EF4-FFF2-40B4-BE49-F238E27FC236}">
                <a16:creationId xmlns:a16="http://schemas.microsoft.com/office/drawing/2014/main" id="{6B72AC3B-7621-2721-EC28-2AF86197EDC5}"/>
              </a:ext>
            </a:extLst>
          </p:cNvPr>
          <p:cNvGraphicFramePr>
            <a:graphicFrameLocks noGrp="1"/>
          </p:cNvGraphicFramePr>
          <p:nvPr/>
        </p:nvGraphicFramePr>
        <p:xfrm>
          <a:off x="1238251" y="3317609"/>
          <a:ext cx="9432624" cy="2820458"/>
        </p:xfrm>
        <a:graphic>
          <a:graphicData uri="http://schemas.openxmlformats.org/drawingml/2006/table">
            <a:tbl>
              <a:tblPr firstRow="1" bandRow="1">
                <a:tableStyleId>{5940675A-B579-460E-94D1-54222C63F5DA}</a:tableStyleId>
              </a:tblPr>
              <a:tblGrid>
                <a:gridCol w="4716312">
                  <a:extLst>
                    <a:ext uri="{9D8B030D-6E8A-4147-A177-3AD203B41FA5}">
                      <a16:colId xmlns:a16="http://schemas.microsoft.com/office/drawing/2014/main" val="2659435791"/>
                    </a:ext>
                  </a:extLst>
                </a:gridCol>
                <a:gridCol w="4716312">
                  <a:extLst>
                    <a:ext uri="{9D8B030D-6E8A-4147-A177-3AD203B41FA5}">
                      <a16:colId xmlns:a16="http://schemas.microsoft.com/office/drawing/2014/main" val="1734038716"/>
                    </a:ext>
                  </a:extLst>
                </a:gridCol>
              </a:tblGrid>
              <a:tr h="351578">
                <a:tc>
                  <a:txBody>
                    <a:bodyPr/>
                    <a:lstStyle/>
                    <a:p>
                      <a:r>
                        <a:rPr lang="en-GB" sz="1600" b="1" noProof="0" dirty="0"/>
                        <a:t>Positive parts</a:t>
                      </a:r>
                      <a:endParaRPr lang="en-GB" sz="1600" b="1" noProof="0" dirty="0">
                        <a:latin typeface="+mj-lt"/>
                      </a:endParaRPr>
                    </a:p>
                  </a:txBody>
                  <a:tcPr/>
                </a:tc>
                <a:tc>
                  <a:txBody>
                    <a:bodyPr/>
                    <a:lstStyle/>
                    <a:p>
                      <a:r>
                        <a:rPr lang="en-GB" sz="1600" b="1" noProof="0" dirty="0"/>
                        <a:t>Major critiques</a:t>
                      </a:r>
                      <a:endParaRPr lang="en-GB" sz="1600" b="1" noProof="0" dirty="0">
                        <a:latin typeface="+mj-lt"/>
                      </a:endParaRPr>
                    </a:p>
                  </a:txBody>
                  <a:tcPr/>
                </a:tc>
                <a:extLst>
                  <a:ext uri="{0D108BD9-81ED-4DB2-BD59-A6C34878D82A}">
                    <a16:rowId xmlns:a16="http://schemas.microsoft.com/office/drawing/2014/main" val="3608450148"/>
                  </a:ext>
                </a:extLst>
              </a:tr>
              <a:tr h="370840">
                <a:tc>
                  <a:txBody>
                    <a:bodyPr/>
                    <a:lstStyle/>
                    <a:p>
                      <a:r>
                        <a:rPr lang="en-GB" sz="1600" noProof="0" dirty="0"/>
                        <a:t>Widely adopted and very accessible framework</a:t>
                      </a:r>
                      <a:endParaRPr lang="en-GB" sz="1600" noProof="0" dirty="0">
                        <a:latin typeface="+mj-lt"/>
                      </a:endParaRPr>
                    </a:p>
                  </a:txBody>
                  <a:tcPr/>
                </a:tc>
                <a:tc>
                  <a:txBody>
                    <a:bodyPr/>
                    <a:lstStyle/>
                    <a:p>
                      <a:r>
                        <a:rPr lang="en-GB" sz="1600" noProof="0" dirty="0"/>
                        <a:t>Based on an unrealistic assumption of the possibility for win-win outcomes for firm-level sustainability</a:t>
                      </a:r>
                      <a:endParaRPr lang="en-GB" sz="1600" noProof="0" dirty="0">
                        <a:latin typeface="+mj-lt"/>
                      </a:endParaRPr>
                    </a:p>
                  </a:txBody>
                  <a:tcPr/>
                </a:tc>
                <a:extLst>
                  <a:ext uri="{0D108BD9-81ED-4DB2-BD59-A6C34878D82A}">
                    <a16:rowId xmlns:a16="http://schemas.microsoft.com/office/drawing/2014/main" val="638526592"/>
                  </a:ext>
                </a:extLst>
              </a:tr>
              <a:tr h="370840">
                <a:tc>
                  <a:txBody>
                    <a:bodyPr/>
                    <a:lstStyle/>
                    <a:p>
                      <a:r>
                        <a:rPr lang="en-GB" sz="1600" noProof="0" dirty="0"/>
                        <a:t>Well aligned with global political initiatives and firm level approaches</a:t>
                      </a:r>
                      <a:endParaRPr lang="en-GB" sz="1600" noProof="0" dirty="0">
                        <a:latin typeface="+mj-lt"/>
                      </a:endParaRPr>
                    </a:p>
                  </a:txBody>
                  <a:tcPr/>
                </a:tc>
                <a:tc>
                  <a:txBody>
                    <a:bodyPr/>
                    <a:lstStyle/>
                    <a:p>
                      <a:r>
                        <a:rPr lang="en-GB" sz="1600" noProof="0" dirty="0"/>
                        <a:t>No sufficient acknowledgement of the tensions between the pursuit of economic, social and environmental sustainability</a:t>
                      </a:r>
                      <a:endParaRPr lang="en-GB" sz="1600" noProof="0" dirty="0">
                        <a:latin typeface="+mj-lt"/>
                      </a:endParaRPr>
                    </a:p>
                  </a:txBody>
                  <a:tcPr/>
                </a:tc>
                <a:extLst>
                  <a:ext uri="{0D108BD9-81ED-4DB2-BD59-A6C34878D82A}">
                    <a16:rowId xmlns:a16="http://schemas.microsoft.com/office/drawing/2014/main" val="3010203023"/>
                  </a:ext>
                </a:extLst>
              </a:tr>
              <a:tr h="370840">
                <a:tc>
                  <a:txBody>
                    <a:bodyPr/>
                    <a:lstStyle/>
                    <a:p>
                      <a:r>
                        <a:rPr lang="en-GB" sz="1600" noProof="0" dirty="0"/>
                        <a:t>Allows a broader view in terms of socio-technical and earth systems</a:t>
                      </a:r>
                      <a:endParaRPr lang="en-GB" sz="1600" noProof="0"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t>Assesses incremental change on firm level (</a:t>
                      </a:r>
                      <a:r>
                        <a:rPr lang="en-GB" sz="1600" kern="1200" noProof="0" dirty="0">
                          <a:solidFill>
                            <a:schemeClr val="dk1"/>
                          </a:solidFill>
                        </a:rPr>
                        <a:t>weak sustainability), but only systemic change (strong sustainability) can lead to the needed sustainability outcomes.</a:t>
                      </a:r>
                      <a:endParaRPr lang="en-GB" sz="1600" kern="1200" noProof="0" dirty="0">
                        <a:solidFill>
                          <a:schemeClr val="dk1"/>
                        </a:solidFill>
                        <a:latin typeface="+mj-lt"/>
                        <a:ea typeface="+mn-ea"/>
                        <a:cs typeface="+mn-cs"/>
                      </a:endParaRPr>
                    </a:p>
                  </a:txBody>
                  <a:tcPr/>
                </a:tc>
                <a:extLst>
                  <a:ext uri="{0D108BD9-81ED-4DB2-BD59-A6C34878D82A}">
                    <a16:rowId xmlns:a16="http://schemas.microsoft.com/office/drawing/2014/main" val="1267545968"/>
                  </a:ext>
                </a:extLst>
              </a:tr>
            </a:tbl>
          </a:graphicData>
        </a:graphic>
      </p:graphicFrame>
    </p:spTree>
    <p:extLst>
      <p:ext uri="{BB962C8B-B14F-4D97-AF65-F5344CB8AC3E}">
        <p14:creationId xmlns:p14="http://schemas.microsoft.com/office/powerpoint/2010/main" val="19189895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32057-8FD8-6CCE-72AB-75477BCEF5F8}"/>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8880D51C-C1F3-67D8-C4F2-A9BBFA8CFE82}"/>
              </a:ext>
            </a:extLst>
          </p:cNvPr>
          <p:cNvSpPr txBox="1">
            <a:spLocks/>
          </p:cNvSpPr>
          <p:nvPr/>
        </p:nvSpPr>
        <p:spPr>
          <a:xfrm>
            <a:off x="1238250" y="135572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mj-lt"/>
              </a:rPr>
              <a:t>Great interest in the relationship between digital transformation and sustainability </a:t>
            </a:r>
          </a:p>
          <a:p>
            <a:r>
              <a:rPr lang="en-US" sz="2200" dirty="0">
                <a:latin typeface="+mj-lt"/>
              </a:rPr>
              <a:t>Potential of digital technologies to enable a transition to a fundamentally more sustainable way of value creation and consummation is seen as a significant opportunity for more sustainable development</a:t>
            </a:r>
          </a:p>
          <a:p>
            <a:pPr lvl="1"/>
            <a:r>
              <a:rPr lang="en-US" sz="2200" dirty="0">
                <a:latin typeface="+mj-lt"/>
              </a:rPr>
              <a:t>if firms seek to take a lead in transforming their socio-technical systems.</a:t>
            </a:r>
          </a:p>
          <a:p>
            <a:pPr lvl="1"/>
            <a:r>
              <a:rPr lang="en-US" sz="2200" dirty="0">
                <a:latin typeface="+mj-lt"/>
              </a:rPr>
              <a:t>requires explicit strategic intent to align the digital and sustainability transitions. </a:t>
            </a:r>
          </a:p>
          <a:p>
            <a:pPr lvl="1"/>
            <a:r>
              <a:rPr lang="en-US" sz="2200" dirty="0">
                <a:latin typeface="+mj-lt"/>
              </a:rPr>
              <a:t>requires individual firms and their wider socio-technical systems to understand the socio-ecological systems that interact with the socio-technical systems creating economic value. </a:t>
            </a:r>
          </a:p>
          <a:p>
            <a:r>
              <a:rPr lang="en-US" sz="2200" dirty="0">
                <a:latin typeface="+mj-lt"/>
              </a:rPr>
              <a:t>After understanding the systems and mapping their interactions, it is possible for firms to purposefully digitally transform the value creation activities within the respective system.</a:t>
            </a:r>
          </a:p>
        </p:txBody>
      </p:sp>
      <p:sp>
        <p:nvSpPr>
          <p:cNvPr id="2" name="Inhaltsplatzhalter 2">
            <a:extLst>
              <a:ext uri="{FF2B5EF4-FFF2-40B4-BE49-F238E27FC236}">
                <a16:creationId xmlns:a16="http://schemas.microsoft.com/office/drawing/2014/main" id="{A508D8BB-8A26-ACDD-8D24-308858171673}"/>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dirty="0">
                <a:latin typeface="+mj-lt"/>
              </a:rPr>
              <a:t>3.4 Digital Sustainability and System Dynamics: Identifying Opportunities for Impact</a:t>
            </a:r>
          </a:p>
        </p:txBody>
      </p:sp>
    </p:spTree>
    <p:extLst>
      <p:ext uri="{BB962C8B-B14F-4D97-AF65-F5344CB8AC3E}">
        <p14:creationId xmlns:p14="http://schemas.microsoft.com/office/powerpoint/2010/main" val="4997163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6D83-48E8-E53E-A163-1D78963ABAA4}"/>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1B59BD1C-5D99-0244-D175-9A9B9CFF1602}"/>
              </a:ext>
            </a:extLst>
          </p:cNvPr>
          <p:cNvSpPr txBox="1">
            <a:spLocks/>
          </p:cNvSpPr>
          <p:nvPr/>
        </p:nvSpPr>
        <p:spPr>
          <a:xfrm>
            <a:off x="1238250" y="135572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mj-lt"/>
              </a:rPr>
              <a:t>Broader discussions on the potential need for a new paradigm in strategic management to answer question of what should be the primary foundation of how civil society, business and the state should be organized. </a:t>
            </a:r>
          </a:p>
          <a:p>
            <a:r>
              <a:rPr lang="en-US" sz="2200" dirty="0">
                <a:latin typeface="+mj-lt"/>
              </a:rPr>
              <a:t>One side for a reform in the interest of realizing “an opportunity to pursue a complementary direction of modelling that incorporates natural constraints into a multi-level and multi-stakeholder representation of firm-level decision making”</a:t>
            </a:r>
          </a:p>
          <a:p>
            <a:r>
              <a:rPr lang="en-US" sz="2200" dirty="0">
                <a:latin typeface="+mj-lt"/>
              </a:rPr>
              <a:t>Others side raise concerns about a fundamental shift away from “the critical problems of allocating scarce resources to high-valued ends, building and sustaining organizations and institutions that coordinate tasks, jobs, and complex interactions, and encourage entrepreneurship and innovation that drives economic growth and improvements in the standard of living”</a:t>
            </a:r>
          </a:p>
          <a:p>
            <a:r>
              <a:rPr lang="en-US" sz="2200" dirty="0">
                <a:latin typeface="+mj-lt"/>
              </a:rPr>
              <a:t>Approach of textbook: understand strategic digital transformation as co-evolution and an integral part of the competitive strategy, while seeking and taking advantage of opportunities for a more sustainable future. </a:t>
            </a:r>
          </a:p>
        </p:txBody>
      </p:sp>
      <p:sp>
        <p:nvSpPr>
          <p:cNvPr id="2" name="Inhaltsplatzhalter 2">
            <a:extLst>
              <a:ext uri="{FF2B5EF4-FFF2-40B4-BE49-F238E27FC236}">
                <a16:creationId xmlns:a16="http://schemas.microsoft.com/office/drawing/2014/main" id="{3862C945-D5E3-DB63-D6F3-AC2D47859E28}"/>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dirty="0">
                <a:latin typeface="+mj-lt"/>
              </a:rPr>
              <a:t>3.4 Digital Sustainability and System Dynamics: Identifying Opportunities for Impact</a:t>
            </a:r>
          </a:p>
        </p:txBody>
      </p:sp>
    </p:spTree>
    <p:extLst>
      <p:ext uri="{BB962C8B-B14F-4D97-AF65-F5344CB8AC3E}">
        <p14:creationId xmlns:p14="http://schemas.microsoft.com/office/powerpoint/2010/main" val="33652833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1194-89D7-386F-6F28-76C68D9BBAE9}"/>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5949E4C9-AB93-DE63-C2B0-4A385DAB9A9C}"/>
              </a:ext>
            </a:extLst>
          </p:cNvPr>
          <p:cNvSpPr txBox="1">
            <a:spLocks/>
          </p:cNvSpPr>
          <p:nvPr/>
        </p:nvSpPr>
        <p:spPr>
          <a:xfrm>
            <a:off x="1238250" y="1355724"/>
            <a:ext cx="9404350" cy="55829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mj-lt"/>
              </a:rPr>
              <a:t>Underlying thesis: individual firms can contribute to a more sustainable future by changing the ways to more sustainable ways of value creation</a:t>
            </a:r>
          </a:p>
          <a:p>
            <a:r>
              <a:rPr lang="en-US" sz="2200" dirty="0">
                <a:latin typeface="+mj-lt"/>
              </a:rPr>
              <a:t>Systems perspective: approach requires </a:t>
            </a:r>
          </a:p>
          <a:p>
            <a:pPr lvl="1"/>
            <a:r>
              <a:rPr lang="en-US" sz="2200" dirty="0">
                <a:latin typeface="+mj-lt"/>
              </a:rPr>
              <a:t>assessment of the firm’s use and contribution to different stocks and how the firm changes the rate of use of or contribution to (flows) different stocks across the three dimensions of the TBL</a:t>
            </a:r>
          </a:p>
          <a:p>
            <a:pPr lvl="1"/>
            <a:r>
              <a:rPr lang="en-US" sz="2200" dirty="0">
                <a:latin typeface="+mj-lt"/>
              </a:rPr>
              <a:t>knowing the specific foci needed for a firm</a:t>
            </a:r>
          </a:p>
          <a:p>
            <a:pPr lvl="1"/>
            <a:r>
              <a:rPr lang="en-US" sz="2200" dirty="0">
                <a:latin typeface="+mj-lt"/>
              </a:rPr>
              <a:t>understanding the current and desired future interactions of a firm with employees and customers</a:t>
            </a:r>
            <a:endParaRPr lang="en-GB" sz="2200" dirty="0">
              <a:latin typeface="+mj-lt"/>
            </a:endParaRPr>
          </a:p>
          <a:p>
            <a:pPr lvl="1"/>
            <a:r>
              <a:rPr lang="en-GB" sz="2200" dirty="0">
                <a:latin typeface="+mj-lt"/>
              </a:rPr>
              <a:t>understanding how the firm exploits and impact the natural environment</a:t>
            </a:r>
          </a:p>
          <a:p>
            <a:r>
              <a:rPr lang="en-GB" sz="2200" dirty="0">
                <a:latin typeface="+mj-lt"/>
              </a:rPr>
              <a:t>Following slides show the first high-level attempt </a:t>
            </a:r>
            <a:r>
              <a:rPr lang="en-US" sz="2200" dirty="0">
                <a:latin typeface="+mj-lt"/>
              </a:rPr>
              <a:t>at formulating the questions that need to be asked to pursue a sustainable digital transformation in a firm</a:t>
            </a:r>
            <a:endParaRPr lang="en-GB" sz="2200" dirty="0">
              <a:latin typeface="+mj-lt"/>
            </a:endParaRPr>
          </a:p>
          <a:p>
            <a:pPr lvl="1">
              <a:lnSpc>
                <a:spcPct val="100000"/>
              </a:lnSpc>
              <a:spcBef>
                <a:spcPts val="0"/>
              </a:spcBef>
              <a:defRPr/>
            </a:pPr>
            <a:r>
              <a:rPr kumimoji="0" lang="en-US" sz="2200" b="0" i="0" u="none" strike="noStrike" kern="1200" cap="none" spc="0" normalizeH="0" baseline="0" noProof="0" dirty="0">
                <a:ln>
                  <a:noFill/>
                </a:ln>
                <a:solidFill>
                  <a:prstClr val="black"/>
                </a:solidFill>
                <a:effectLst/>
                <a:uLnTx/>
                <a:uFillTx/>
                <a:latin typeface="+mj-lt"/>
                <a:ea typeface="+mn-ea"/>
                <a:cs typeface="+mn-cs"/>
              </a:rPr>
              <a:t>Mini-Challenge</a:t>
            </a:r>
            <a:r>
              <a:rPr kumimoji="0" lang="en-US" sz="2200" b="1" i="0" u="none" strike="noStrike" kern="1200" cap="none" spc="0" normalizeH="0" baseline="0" noProof="0" dirty="0">
                <a:ln>
                  <a:noFill/>
                </a:ln>
                <a:solidFill>
                  <a:prstClr val="black"/>
                </a:solidFill>
                <a:effectLst/>
                <a:uLnTx/>
                <a:uFillTx/>
                <a:latin typeface="+mj-lt"/>
                <a:ea typeface="+mn-ea"/>
                <a:cs typeface="+mn-cs"/>
              </a:rPr>
              <a:t>: </a:t>
            </a:r>
            <a:r>
              <a:rPr kumimoji="0" lang="en-US" sz="2200" b="0" i="0" u="none" strike="noStrike" kern="1200" cap="none" spc="0" normalizeH="0" baseline="0" noProof="0" dirty="0">
                <a:ln>
                  <a:noFill/>
                </a:ln>
                <a:solidFill>
                  <a:prstClr val="black"/>
                </a:solidFill>
                <a:effectLst/>
                <a:uLnTx/>
                <a:uFillTx/>
                <a:latin typeface="+mj-lt"/>
                <a:ea typeface="+mn-ea"/>
                <a:cs typeface="+mn-cs"/>
              </a:rPr>
              <a:t>If you pick a specific firm, could you reformulate these generic questions to be tailored to the sustainable digital transformation of that firm?</a:t>
            </a:r>
          </a:p>
          <a:p>
            <a:endParaRPr lang="en-GB" sz="2200" dirty="0">
              <a:latin typeface="+mj-lt"/>
            </a:endParaRPr>
          </a:p>
          <a:p>
            <a:endParaRPr lang="en-US" sz="2200" dirty="0">
              <a:latin typeface="+mj-lt"/>
            </a:endParaRPr>
          </a:p>
        </p:txBody>
      </p:sp>
      <p:sp>
        <p:nvSpPr>
          <p:cNvPr id="2" name="Inhaltsplatzhalter 2">
            <a:extLst>
              <a:ext uri="{FF2B5EF4-FFF2-40B4-BE49-F238E27FC236}">
                <a16:creationId xmlns:a16="http://schemas.microsoft.com/office/drawing/2014/main" id="{9D9A5124-543C-45CE-20CC-DAF244D29E0A}"/>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dirty="0">
                <a:latin typeface="+mj-lt"/>
              </a:rPr>
              <a:t>Firm Specific Assessment of the Potential for a Sustainable Digital Transformation</a:t>
            </a:r>
          </a:p>
        </p:txBody>
      </p:sp>
    </p:spTree>
    <p:extLst>
      <p:ext uri="{BB962C8B-B14F-4D97-AF65-F5344CB8AC3E}">
        <p14:creationId xmlns:p14="http://schemas.microsoft.com/office/powerpoint/2010/main" val="37609783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91FAD-02C7-503A-134C-0F1631FDF124}"/>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88D5D38D-6C67-77AD-C4A9-BD80584D886C}"/>
              </a:ext>
            </a:extLst>
          </p:cNvPr>
          <p:cNvSpPr txBox="1">
            <a:spLocks/>
          </p:cNvSpPr>
          <p:nvPr/>
        </p:nvSpPr>
        <p:spPr>
          <a:xfrm>
            <a:off x="1238250" y="1355723"/>
            <a:ext cx="9404350" cy="77278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200" dirty="0">
              <a:latin typeface="+mj-lt"/>
            </a:endParaRPr>
          </a:p>
        </p:txBody>
      </p:sp>
      <p:sp>
        <p:nvSpPr>
          <p:cNvPr id="2" name="Inhaltsplatzhalter 2">
            <a:extLst>
              <a:ext uri="{FF2B5EF4-FFF2-40B4-BE49-F238E27FC236}">
                <a16:creationId xmlns:a16="http://schemas.microsoft.com/office/drawing/2014/main" id="{BB468834-89B8-CD71-396D-64A094BC180E}"/>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dirty="0">
                <a:latin typeface="+mj-lt"/>
              </a:rPr>
              <a:t>Firm Specific Assessment of the Potential for a Sustainable Digital Transformation</a:t>
            </a:r>
          </a:p>
        </p:txBody>
      </p:sp>
      <p:sp>
        <p:nvSpPr>
          <p:cNvPr id="7" name="Inhaltsplatzhalter 2">
            <a:extLst>
              <a:ext uri="{FF2B5EF4-FFF2-40B4-BE49-F238E27FC236}">
                <a16:creationId xmlns:a16="http://schemas.microsoft.com/office/drawing/2014/main" id="{CB2FE4E2-DCEF-66BF-5BD6-1982DC470587}"/>
              </a:ext>
            </a:extLst>
          </p:cNvPr>
          <p:cNvSpPr txBox="1">
            <a:spLocks/>
          </p:cNvSpPr>
          <p:nvPr/>
        </p:nvSpPr>
        <p:spPr>
          <a:xfrm>
            <a:off x="1238250" y="1385868"/>
            <a:ext cx="9404350" cy="50681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i="1" dirty="0">
                <a:latin typeface="+mj-lt"/>
              </a:rPr>
              <a:t>Opportunities for Digital Transformation to Contribute to a Sustainable Natural Environment (</a:t>
            </a:r>
            <a:r>
              <a:rPr lang="en-GB" sz="2000" b="1" i="1" dirty="0">
                <a:latin typeface="+mj-lt"/>
              </a:rPr>
              <a:t>Planet dimension</a:t>
            </a:r>
            <a:r>
              <a:rPr lang="en-GB" sz="2000" i="1" dirty="0">
                <a:latin typeface="+mj-lt"/>
              </a:rPr>
              <a:t>)</a:t>
            </a:r>
          </a:p>
          <a:p>
            <a:pPr marL="457200" indent="-457200">
              <a:buFont typeface="+mj-lt"/>
              <a:buAutoNum type="arabicPeriod"/>
            </a:pPr>
            <a:r>
              <a:rPr lang="en-GB" sz="2000" dirty="0">
                <a:latin typeface="+mj-lt"/>
              </a:rPr>
              <a:t>Focus on </a:t>
            </a:r>
            <a:r>
              <a:rPr lang="en-US" sz="2000" dirty="0">
                <a:latin typeface="+mj-lt"/>
              </a:rPr>
              <a:t>digital transformation that reduces the need to exploit non-renewable stocks of natural resources in the earth systems in economic value creation activities</a:t>
            </a:r>
          </a:p>
          <a:p>
            <a:pPr marL="457200" indent="-457200">
              <a:buFont typeface="+mj-lt"/>
              <a:buAutoNum type="arabicPeriod"/>
            </a:pPr>
            <a:r>
              <a:rPr lang="en-US" sz="2000" dirty="0">
                <a:latin typeface="+mj-lt"/>
              </a:rPr>
              <a:t>Focus on digital transformation that increases the potential to exploit renewable stocks of natural resources in the earth systems in economic value creation activities</a:t>
            </a:r>
          </a:p>
          <a:p>
            <a:pPr marL="457200" indent="-457200">
              <a:buFont typeface="+mj-lt"/>
              <a:buAutoNum type="arabicPeriod"/>
            </a:pPr>
            <a:r>
              <a:rPr lang="en-US" sz="2000" dirty="0">
                <a:latin typeface="+mj-lt"/>
              </a:rPr>
              <a:t>Focus on digital transformation that reduces the rate at which non-renewable stocks of natural resources in the earth systems are exploited in economic value creation activities</a:t>
            </a:r>
          </a:p>
          <a:p>
            <a:pPr marL="457200" indent="-457200">
              <a:buFont typeface="+mj-lt"/>
              <a:buAutoNum type="arabicPeriod"/>
            </a:pPr>
            <a:r>
              <a:rPr lang="en-US" sz="2000" dirty="0">
                <a:latin typeface="+mj-lt"/>
              </a:rPr>
              <a:t>Focus on digital transformation that increases the rate at which renewable stocks of natural resources in the earth systems are exploited in economic value creation activities</a:t>
            </a:r>
          </a:p>
          <a:p>
            <a:pPr marL="457200" indent="-457200">
              <a:buFont typeface="+mj-lt"/>
              <a:buAutoNum type="arabicPeriod"/>
            </a:pPr>
            <a:r>
              <a:rPr lang="en-US" sz="2000" dirty="0">
                <a:latin typeface="+mj-lt"/>
              </a:rPr>
              <a:t>Focus on digital transformation that reduces the degree to which / avoids economic value creation activities that result in undesirable / harmful stocks in the earth systems (e.g. pollution)</a:t>
            </a:r>
          </a:p>
          <a:p>
            <a:pPr marL="457200" indent="-457200">
              <a:buFont typeface="+mj-lt"/>
              <a:buAutoNum type="arabicPeriod"/>
            </a:pPr>
            <a:r>
              <a:rPr lang="en-US" sz="2000" dirty="0">
                <a:latin typeface="+mj-lt"/>
              </a:rPr>
              <a:t>Focus on digital transformation that reduces the rate at which unavoidable undesirable / harmful stocks in the earth systems (e.g. pollution) are created.</a:t>
            </a:r>
            <a:endParaRPr lang="de-CH" sz="2000" dirty="0">
              <a:latin typeface="+mj-lt"/>
            </a:endParaRPr>
          </a:p>
          <a:p>
            <a:pPr marL="0" indent="0">
              <a:buFont typeface="Arial" panose="020B0604020202020204" pitchFamily="34" charset="0"/>
              <a:buNone/>
            </a:pPr>
            <a:endParaRPr lang="de-CH" sz="2000" dirty="0"/>
          </a:p>
        </p:txBody>
      </p:sp>
    </p:spTree>
    <p:extLst>
      <p:ext uri="{BB962C8B-B14F-4D97-AF65-F5344CB8AC3E}">
        <p14:creationId xmlns:p14="http://schemas.microsoft.com/office/powerpoint/2010/main" val="16569460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D7688-562A-D96F-6024-E5C239476E06}"/>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67957914-C0A6-169A-643B-B51BA1225C46}"/>
              </a:ext>
            </a:extLst>
          </p:cNvPr>
          <p:cNvSpPr txBox="1">
            <a:spLocks/>
          </p:cNvSpPr>
          <p:nvPr/>
        </p:nvSpPr>
        <p:spPr>
          <a:xfrm>
            <a:off x="1238250" y="1355723"/>
            <a:ext cx="9404350" cy="77278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200" dirty="0">
              <a:latin typeface="+mj-lt"/>
            </a:endParaRPr>
          </a:p>
        </p:txBody>
      </p:sp>
      <p:sp>
        <p:nvSpPr>
          <p:cNvPr id="2" name="Inhaltsplatzhalter 2">
            <a:extLst>
              <a:ext uri="{FF2B5EF4-FFF2-40B4-BE49-F238E27FC236}">
                <a16:creationId xmlns:a16="http://schemas.microsoft.com/office/drawing/2014/main" id="{101FB664-55ED-9041-AFE4-315155797B4C}"/>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dirty="0">
                <a:latin typeface="+mj-lt"/>
              </a:rPr>
              <a:t>Firm Specific Assessment of the Potential for a Sustainable Digital Transformation</a:t>
            </a:r>
          </a:p>
        </p:txBody>
      </p:sp>
      <p:sp>
        <p:nvSpPr>
          <p:cNvPr id="3" name="Inhaltsplatzhalter 2">
            <a:extLst>
              <a:ext uri="{FF2B5EF4-FFF2-40B4-BE49-F238E27FC236}">
                <a16:creationId xmlns:a16="http://schemas.microsoft.com/office/drawing/2014/main" id="{50E40EC8-46A8-C68A-8D0B-195C00960CC6}"/>
              </a:ext>
            </a:extLst>
          </p:cNvPr>
          <p:cNvSpPr>
            <a:spLocks noGrp="1"/>
          </p:cNvSpPr>
          <p:nvPr>
            <p:ph sz="quarter" idx="10"/>
          </p:nvPr>
        </p:nvSpPr>
        <p:spPr>
          <a:xfrm>
            <a:off x="1238250" y="1355724"/>
            <a:ext cx="9404350" cy="5068119"/>
          </a:xfrm>
        </p:spPr>
        <p:txBody>
          <a:bodyPr>
            <a:normAutofit/>
          </a:bodyPr>
          <a:lstStyle/>
          <a:p>
            <a:pPr marL="0" indent="0">
              <a:buNone/>
            </a:pPr>
            <a:r>
              <a:rPr lang="en-GB" sz="2000" i="1" dirty="0">
                <a:latin typeface="+mj-lt"/>
              </a:rPr>
              <a:t>Opportunities for Digital Transformation to Contribute to a Sustainable Economy </a:t>
            </a:r>
            <a:br>
              <a:rPr lang="en-GB" sz="2000" i="1" dirty="0">
                <a:latin typeface="+mj-lt"/>
              </a:rPr>
            </a:br>
            <a:r>
              <a:rPr lang="en-GB" sz="2000" b="1" i="1" dirty="0">
                <a:latin typeface="+mj-lt"/>
              </a:rPr>
              <a:t>(Profit dimension)</a:t>
            </a:r>
          </a:p>
          <a:p>
            <a:pPr marL="457200" indent="-457200">
              <a:buFont typeface="+mj-lt"/>
              <a:buAutoNum type="arabicPeriod" startAt="7"/>
            </a:pPr>
            <a:r>
              <a:rPr lang="en-GB" sz="2000" dirty="0">
                <a:latin typeface="+mj-lt"/>
              </a:rPr>
              <a:t>Focus on </a:t>
            </a:r>
            <a:r>
              <a:rPr lang="en-US" sz="2000" dirty="0">
                <a:latin typeface="+mj-lt"/>
              </a:rPr>
              <a:t>digital transformation that contributes to desirable stocks of sustainability enabling capital for economic value creation activities</a:t>
            </a:r>
          </a:p>
          <a:p>
            <a:pPr marL="457200" indent="-457200">
              <a:buFont typeface="+mj-lt"/>
              <a:buAutoNum type="arabicPeriod" startAt="7"/>
            </a:pPr>
            <a:r>
              <a:rPr lang="en-US" sz="2000" dirty="0">
                <a:latin typeface="+mj-lt"/>
              </a:rPr>
              <a:t>Focus on digital transformation that increases the rate at which desirable stocks of sustainability enabling capital for economic value creation activities is accumulated</a:t>
            </a:r>
          </a:p>
          <a:p>
            <a:pPr marL="457200" indent="-457200">
              <a:buFont typeface="+mj-lt"/>
              <a:buAutoNum type="arabicPeriod" startAt="7"/>
            </a:pPr>
            <a:r>
              <a:rPr lang="en-US" sz="2000" dirty="0">
                <a:latin typeface="+mj-lt"/>
              </a:rPr>
              <a:t>Focus on digital transformation that decreases the rate at which / avoids undesirable stocks of unsustainable capital for economic value creation activities is accumulated</a:t>
            </a:r>
          </a:p>
          <a:p>
            <a:pPr marL="457200" indent="-457200">
              <a:buFont typeface="+mj-lt"/>
              <a:buAutoNum type="arabicPeriod" startAt="7"/>
            </a:pPr>
            <a:r>
              <a:rPr lang="en-US" sz="2000" dirty="0">
                <a:latin typeface="+mj-lt"/>
              </a:rPr>
              <a:t>Focus on digital transformation that enables business processes that increase the sustainability of the use of capital stocks</a:t>
            </a:r>
          </a:p>
          <a:p>
            <a:pPr marL="0" indent="0">
              <a:buNone/>
            </a:pPr>
            <a:endParaRPr lang="de-CH" sz="2000" dirty="0"/>
          </a:p>
        </p:txBody>
      </p:sp>
    </p:spTree>
    <p:extLst>
      <p:ext uri="{BB962C8B-B14F-4D97-AF65-F5344CB8AC3E}">
        <p14:creationId xmlns:p14="http://schemas.microsoft.com/office/powerpoint/2010/main" val="14645163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9C842-044C-DD01-CE52-5A52A9133F96}"/>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2B307A56-FF51-4046-DEA7-FD5EE84090B1}"/>
              </a:ext>
            </a:extLst>
          </p:cNvPr>
          <p:cNvSpPr txBox="1">
            <a:spLocks/>
          </p:cNvSpPr>
          <p:nvPr/>
        </p:nvSpPr>
        <p:spPr>
          <a:xfrm>
            <a:off x="1238250" y="1355723"/>
            <a:ext cx="9404350" cy="77278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200" dirty="0">
              <a:latin typeface="+mj-lt"/>
            </a:endParaRPr>
          </a:p>
        </p:txBody>
      </p:sp>
      <p:sp>
        <p:nvSpPr>
          <p:cNvPr id="2" name="Inhaltsplatzhalter 2">
            <a:extLst>
              <a:ext uri="{FF2B5EF4-FFF2-40B4-BE49-F238E27FC236}">
                <a16:creationId xmlns:a16="http://schemas.microsoft.com/office/drawing/2014/main" id="{08313FEF-F9AE-E218-C64E-AE1D1FBF195A}"/>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dirty="0">
                <a:latin typeface="+mj-lt"/>
              </a:rPr>
              <a:t>Firm Specific Assessment of the Potential for a Sustainable Digital Transformation</a:t>
            </a:r>
          </a:p>
        </p:txBody>
      </p:sp>
      <p:sp>
        <p:nvSpPr>
          <p:cNvPr id="3" name="Inhaltsplatzhalter 2">
            <a:extLst>
              <a:ext uri="{FF2B5EF4-FFF2-40B4-BE49-F238E27FC236}">
                <a16:creationId xmlns:a16="http://schemas.microsoft.com/office/drawing/2014/main" id="{D47990C2-6ABF-31EA-A77E-96427F31F3AA}"/>
              </a:ext>
            </a:extLst>
          </p:cNvPr>
          <p:cNvSpPr>
            <a:spLocks noGrp="1"/>
          </p:cNvSpPr>
          <p:nvPr>
            <p:ph sz="quarter" idx="10"/>
          </p:nvPr>
        </p:nvSpPr>
        <p:spPr>
          <a:xfrm>
            <a:off x="1238250" y="1355724"/>
            <a:ext cx="9404350" cy="5068119"/>
          </a:xfrm>
        </p:spPr>
        <p:txBody>
          <a:bodyPr>
            <a:normAutofit/>
          </a:bodyPr>
          <a:lstStyle/>
          <a:p>
            <a:pPr marL="0" indent="0">
              <a:buNone/>
            </a:pPr>
            <a:r>
              <a:rPr lang="en-GB" sz="2000" i="1" dirty="0">
                <a:latin typeface="+mj-lt"/>
              </a:rPr>
              <a:t>Opportunities for Digital Transformation to Contribute to a Sustainable Society </a:t>
            </a:r>
            <a:br>
              <a:rPr lang="en-GB" sz="2000" i="1" dirty="0">
                <a:latin typeface="+mj-lt"/>
              </a:rPr>
            </a:br>
            <a:r>
              <a:rPr lang="en-GB" sz="2000" b="1" i="1" dirty="0">
                <a:latin typeface="+mj-lt"/>
              </a:rPr>
              <a:t>(People dimension)</a:t>
            </a:r>
          </a:p>
          <a:p>
            <a:pPr marL="457200" indent="-457200">
              <a:buFont typeface="+mj-lt"/>
              <a:buAutoNum type="arabicPeriod" startAt="11"/>
            </a:pPr>
            <a:r>
              <a:rPr lang="en-GB" sz="2000" dirty="0">
                <a:latin typeface="+mj-lt"/>
              </a:rPr>
              <a:t>Focus on </a:t>
            </a:r>
            <a:r>
              <a:rPr lang="en-US" sz="2000" dirty="0">
                <a:latin typeface="+mj-lt"/>
              </a:rPr>
              <a:t>digital transformation that that contributes to desirable social stocks delivered by economic value creation activities</a:t>
            </a:r>
          </a:p>
          <a:p>
            <a:pPr marL="457200" indent="-457200">
              <a:buFont typeface="+mj-lt"/>
              <a:buAutoNum type="arabicPeriod" startAt="11"/>
            </a:pPr>
            <a:r>
              <a:rPr lang="en-US" sz="2000" dirty="0">
                <a:latin typeface="+mj-lt"/>
              </a:rPr>
              <a:t>Focus on digital transformation that reduce undesirable social stocks delivered by economic value creation activities</a:t>
            </a:r>
          </a:p>
          <a:p>
            <a:pPr marL="457200" indent="-457200">
              <a:buFont typeface="+mj-lt"/>
              <a:buAutoNum type="arabicPeriod" startAt="11"/>
            </a:pPr>
            <a:r>
              <a:rPr lang="en-US" sz="2000" dirty="0">
                <a:latin typeface="+mj-lt"/>
              </a:rPr>
              <a:t>Focus on digital transformation that increases the rates of increases in desirable social stocks delivered by economic value creation activities</a:t>
            </a:r>
          </a:p>
          <a:p>
            <a:pPr marL="457200" indent="-457200">
              <a:buFont typeface="+mj-lt"/>
              <a:buAutoNum type="arabicPeriod" startAt="11"/>
            </a:pPr>
            <a:r>
              <a:rPr lang="en-US" sz="2000" dirty="0">
                <a:latin typeface="+mj-lt"/>
              </a:rPr>
              <a:t>Focus on digital transformation that decreases the rates of increases in undesirable social stocks delivered by economic value creation activities</a:t>
            </a:r>
          </a:p>
          <a:p>
            <a:pPr marL="0" indent="0">
              <a:buNone/>
            </a:pPr>
            <a:endParaRPr lang="de-CH" sz="2000" dirty="0"/>
          </a:p>
        </p:txBody>
      </p:sp>
    </p:spTree>
    <p:extLst>
      <p:ext uri="{BB962C8B-B14F-4D97-AF65-F5344CB8AC3E}">
        <p14:creationId xmlns:p14="http://schemas.microsoft.com/office/powerpoint/2010/main" val="100286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A9C8A8-5BD1-4101-8574-5D2189ECB36B}"/>
              </a:ext>
            </a:extLst>
          </p:cNvPr>
          <p:cNvSpPr>
            <a:spLocks noGrp="1"/>
          </p:cNvSpPr>
          <p:nvPr>
            <p:ph sz="quarter" idx="10"/>
          </p:nvPr>
        </p:nvSpPr>
        <p:spPr/>
        <p:txBody>
          <a:bodyPr/>
          <a:lstStyle/>
          <a:p>
            <a:r>
              <a:rPr lang="en-GB" noProof="0" dirty="0">
                <a:latin typeface="+mj-lt"/>
              </a:rPr>
              <a:t>Industrial revolutions are all driven by innovation in technology</a:t>
            </a:r>
          </a:p>
          <a:p>
            <a:r>
              <a:rPr lang="en-GB" noProof="0" dirty="0">
                <a:latin typeface="+mj-lt"/>
              </a:rPr>
              <a:t>Each affected the lives of citizens and consumers in terms of education, occupation, health and safety.</a:t>
            </a:r>
          </a:p>
        </p:txBody>
      </p:sp>
      <p:sp>
        <p:nvSpPr>
          <p:cNvPr id="3" name="Inhaltsplatzhalter 2">
            <a:extLst>
              <a:ext uri="{FF2B5EF4-FFF2-40B4-BE49-F238E27FC236}">
                <a16:creationId xmlns:a16="http://schemas.microsoft.com/office/drawing/2014/main" id="{B7ECAB24-A731-9154-4429-54BBB503AC47}"/>
              </a:ext>
            </a:extLst>
          </p:cNvPr>
          <p:cNvSpPr>
            <a:spLocks noGrp="1"/>
          </p:cNvSpPr>
          <p:nvPr>
            <p:ph sz="quarter" idx="11"/>
          </p:nvPr>
        </p:nvSpPr>
        <p:spPr/>
        <p:txBody>
          <a:bodyPr/>
          <a:lstStyle/>
          <a:p>
            <a:pPr marL="0" indent="0">
              <a:buNone/>
            </a:pPr>
            <a:r>
              <a:rPr lang="en-GB" noProof="0" dirty="0">
                <a:latin typeface="+mj-lt"/>
              </a:rPr>
              <a:t>1.0 Technology Innovation and Industrial Revolutions</a:t>
            </a:r>
          </a:p>
        </p:txBody>
      </p:sp>
      <p:pic>
        <p:nvPicPr>
          <p:cNvPr id="6" name="Grafik 5" descr="Ein Bild, das Text, Entwurf, Cartoon, Comic enthält.&#10;&#10;KI-generierte Inhalte können fehlerhaft sein.">
            <a:extLst>
              <a:ext uri="{FF2B5EF4-FFF2-40B4-BE49-F238E27FC236}">
                <a16:creationId xmlns:a16="http://schemas.microsoft.com/office/drawing/2014/main" id="{4702E139-E658-9781-D4A6-369462BCE7CB}"/>
              </a:ext>
            </a:extLst>
          </p:cNvPr>
          <p:cNvPicPr>
            <a:picLocks noChangeAspect="1"/>
          </p:cNvPicPr>
          <p:nvPr/>
        </p:nvPicPr>
        <p:blipFill>
          <a:blip r:embed="rId2"/>
          <a:stretch>
            <a:fillRect/>
          </a:stretch>
        </p:blipFill>
        <p:spPr>
          <a:xfrm>
            <a:off x="1238249" y="2734587"/>
            <a:ext cx="9404351" cy="3592366"/>
          </a:xfrm>
          <a:prstGeom prst="rect">
            <a:avLst/>
          </a:prstGeom>
        </p:spPr>
      </p:pic>
    </p:spTree>
    <p:extLst>
      <p:ext uri="{BB962C8B-B14F-4D97-AF65-F5344CB8AC3E}">
        <p14:creationId xmlns:p14="http://schemas.microsoft.com/office/powerpoint/2010/main" val="12724965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1130B-C759-EB46-CE4D-5A73A8FB087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0F905FFD-9D80-EE8E-3CEF-1690EB17F252}"/>
              </a:ext>
            </a:extLst>
          </p:cNvPr>
          <p:cNvSpPr>
            <a:spLocks noGrp="1"/>
          </p:cNvSpPr>
          <p:nvPr>
            <p:ph sz="quarter" idx="10"/>
          </p:nvPr>
        </p:nvSpPr>
        <p:spPr>
          <a:xfrm>
            <a:off x="1238249" y="1225097"/>
            <a:ext cx="8975425" cy="4789488"/>
          </a:xfrm>
        </p:spPr>
        <p:txBody>
          <a:bodyPr>
            <a:noAutofit/>
          </a:bodyPr>
          <a:lstStyle/>
          <a:p>
            <a:r>
              <a:rPr lang="en-US" sz="2200" dirty="0">
                <a:latin typeface="+mj-lt"/>
              </a:rPr>
              <a:t>Innovation in value creation is crucial for achieving a sustainable future through digital transformation. </a:t>
            </a:r>
          </a:p>
          <a:p>
            <a:r>
              <a:rPr lang="en-US" sz="2200" dirty="0">
                <a:latin typeface="+mj-lt"/>
              </a:rPr>
              <a:t>Interpersonal relationships and communication within firms is important for fostering innovation </a:t>
            </a:r>
          </a:p>
          <a:p>
            <a:r>
              <a:rPr lang="en-US" sz="2200" dirty="0">
                <a:latin typeface="+mj-lt"/>
              </a:rPr>
              <a:t>Firms are viewed as socio-technical systems that interact with natural resources and society. </a:t>
            </a:r>
          </a:p>
          <a:p>
            <a:r>
              <a:rPr lang="en-US" sz="2200" dirty="0">
                <a:latin typeface="+mj-lt"/>
              </a:rPr>
              <a:t>Digital transformation can contribute to sustainability by changing how firms create value </a:t>
            </a:r>
          </a:p>
          <a:p>
            <a:r>
              <a:rPr lang="en-US" sz="2200" dirty="0">
                <a:latin typeface="+mj-lt"/>
              </a:rPr>
              <a:t>System dynamics approaches help understand complex interactions and the potential for digital transformation to support sustainability transitions. </a:t>
            </a:r>
          </a:p>
          <a:p>
            <a:r>
              <a:rPr lang="en-US" sz="2200" dirty="0">
                <a:latin typeface="+mj-lt"/>
              </a:rPr>
              <a:t>Digital sustainability aligns with the triple bottom line framework, the Brundtland definition of sustainability and the UN SDGs.</a:t>
            </a:r>
          </a:p>
          <a:p>
            <a:r>
              <a:rPr lang="en-US" sz="2200" dirty="0">
                <a:latin typeface="+mj-lt"/>
              </a:rPr>
              <a:t>Firms need to align their digital and sustainability strategies and understand their interactions with socio-ecological systems.</a:t>
            </a:r>
          </a:p>
        </p:txBody>
      </p:sp>
      <p:sp>
        <p:nvSpPr>
          <p:cNvPr id="3" name="Inhaltsplatzhalter 2">
            <a:extLst>
              <a:ext uri="{FF2B5EF4-FFF2-40B4-BE49-F238E27FC236}">
                <a16:creationId xmlns:a16="http://schemas.microsoft.com/office/drawing/2014/main" id="{158805B8-04AA-A863-529F-0B92F37149A2}"/>
              </a:ext>
            </a:extLst>
          </p:cNvPr>
          <p:cNvSpPr>
            <a:spLocks noGrp="1"/>
          </p:cNvSpPr>
          <p:nvPr>
            <p:ph sz="quarter" idx="11"/>
          </p:nvPr>
        </p:nvSpPr>
        <p:spPr/>
        <p:txBody>
          <a:bodyPr/>
          <a:lstStyle/>
          <a:p>
            <a:pPr marL="0" indent="0">
              <a:buNone/>
            </a:pPr>
            <a:r>
              <a:rPr lang="en-GB" sz="3000" noProof="0" dirty="0">
                <a:latin typeface="+mj-lt"/>
              </a:rPr>
              <a:t>3.5 Conclusion</a:t>
            </a:r>
          </a:p>
        </p:txBody>
      </p:sp>
    </p:spTree>
    <p:extLst>
      <p:ext uri="{BB962C8B-B14F-4D97-AF65-F5344CB8AC3E}">
        <p14:creationId xmlns:p14="http://schemas.microsoft.com/office/powerpoint/2010/main" val="38256783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38250" y="1355725"/>
            <a:ext cx="9404350" cy="478948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noProof="0" dirty="0">
                <a:latin typeface="Calibri Light" panose="020F0302020204030204" pitchFamily="34" charset="0"/>
                <a:ea typeface="Calibri Light" panose="020F0302020204030204" pitchFamily="34" charset="0"/>
                <a:cs typeface="Calibri Light" panose="020F0302020204030204" pitchFamily="34" charset="0"/>
              </a:rPr>
              <a:t>Step 1: Selection of a case organization</a:t>
            </a:r>
          </a:p>
          <a:p>
            <a:pPr marL="0" indent="0">
              <a:buNone/>
            </a:pPr>
            <a:r>
              <a:rPr lang="en-GB" sz="2400" noProof="0" dirty="0">
                <a:latin typeface="+mj-lt"/>
              </a:rPr>
              <a:t>Take your assigned or self-selected focal case study from week 1 (Chapter 1) or one of the cases provided with this text to complete the following tasks / answer the questions posed below.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Light" panose="020F0302020204030204"/>
                <a:ea typeface="+mn-ea"/>
                <a:cs typeface="+mn-cs"/>
              </a:rPr>
              <a:t>Step 2: Case questions linked to this chapter</a:t>
            </a:r>
            <a:endParaRPr lang="en-GB" sz="2400" noProof="0" dirty="0">
              <a:latin typeface="+mj-lt"/>
            </a:endParaRPr>
          </a:p>
          <a:p>
            <a:pPr marL="457200" indent="-457200">
              <a:buFont typeface="+mj-lt"/>
              <a:buAutoNum type="arabicPeriod"/>
            </a:pPr>
            <a:r>
              <a:rPr lang="en-US" sz="2400" noProof="0" dirty="0">
                <a:latin typeface="+mj-lt"/>
              </a:rPr>
              <a:t>Describe the types of innovation that can be observed in the case study (see Box 3.1).</a:t>
            </a:r>
          </a:p>
          <a:p>
            <a:pPr marL="457200" indent="-457200">
              <a:buFont typeface="+mj-lt"/>
              <a:buAutoNum type="arabicPeriod"/>
            </a:pPr>
            <a:r>
              <a:rPr lang="en-US" sz="2400" noProof="0" dirty="0">
                <a:latin typeface="+mj-lt"/>
              </a:rPr>
              <a:t>Describe how the innovation in the focal firm of the case study enables economic value creation and / or the realization of a more sustainable future for the firm (profit dimension), society (people dimension) and the natural environment (planet dimension) (see Chapter 3.3).</a:t>
            </a:r>
          </a:p>
          <a:p>
            <a:pPr marL="457200" indent="-457200">
              <a:buFont typeface="+mj-lt"/>
              <a:buAutoNum type="arabicPeriod"/>
            </a:pPr>
            <a:r>
              <a:rPr lang="en-US" sz="2400" noProof="0" dirty="0">
                <a:latin typeface="+mj-lt"/>
              </a:rPr>
              <a:t>Describe the primary flows and stocks in the internal systems of the firm and the external systems the firm is embedded. How do these systems interact?</a:t>
            </a:r>
          </a:p>
          <a:p>
            <a:pPr marL="0" indent="0">
              <a:buNone/>
            </a:pPr>
            <a:endParaRPr lang="en-GB" noProof="0" dirty="0">
              <a:latin typeface="+mj-lt"/>
            </a:endParaRP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35871499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38250" y="135572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4"/>
            </a:pPr>
            <a:r>
              <a:rPr lang="en-US" sz="2200" noProof="0" dirty="0">
                <a:latin typeface="+mj-lt"/>
              </a:rPr>
              <a:t>Discuss the degree to which the case study shows evidence of the active management of inherent tensions in the pursuit of societal (people dimension), economic (profit dimension) and natural environmental (planet dimension) sustainability (see Chapter 3.3).</a:t>
            </a:r>
          </a:p>
          <a:p>
            <a:pPr marL="457200" indent="-457200">
              <a:buFont typeface="+mj-lt"/>
              <a:buAutoNum type="arabicPeriod" startAt="4"/>
            </a:pPr>
            <a:r>
              <a:rPr lang="en-US" sz="2200" noProof="0" dirty="0">
                <a:latin typeface="+mj-lt"/>
              </a:rPr>
              <a:t>Explain the degree to which a systems design approach can be observed in the case study and if this is effectively leveraged to allow opportunities for digital transformation to contribute to the economical and societal sustainability transitions to be </a:t>
            </a:r>
            <a:r>
              <a:rPr lang="en-US" sz="2200" noProof="0" dirty="0" err="1">
                <a:latin typeface="+mj-lt"/>
              </a:rPr>
              <a:t>realised</a:t>
            </a:r>
            <a:r>
              <a:rPr lang="en-US" sz="2200" noProof="0" dirty="0">
                <a:latin typeface="+mj-lt"/>
              </a:rPr>
              <a:t>.</a:t>
            </a:r>
          </a:p>
          <a:p>
            <a:pPr marL="457200" indent="-457200">
              <a:buFont typeface="+mj-lt"/>
              <a:buAutoNum type="arabicPeriod" startAt="4"/>
            </a:pPr>
            <a:r>
              <a:rPr lang="en-US" sz="2200" noProof="0" dirty="0">
                <a:latin typeface="+mj-lt"/>
              </a:rPr>
              <a:t>Discuss the opportunities and risks associated with a sustainable digital transformation of the economy and society in the case study.</a:t>
            </a:r>
          </a:p>
          <a:p>
            <a:endParaRPr lang="en-GB" sz="2200" noProof="0" dirty="0">
              <a:latin typeface="+mj-lt"/>
            </a:endParaRP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34141430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2D57C22-30F6-593C-7A4E-5B0EF70F466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7FF7D2DC-8363-D0F2-5139-B7AE31B9BC8D}"/>
              </a:ext>
            </a:extLst>
          </p:cNvPr>
          <p:cNvSpPr txBox="1"/>
          <p:nvPr/>
        </p:nvSpPr>
        <p:spPr>
          <a:xfrm>
            <a:off x="1261685" y="1236773"/>
            <a:ext cx="9378387" cy="4401205"/>
          </a:xfrm>
          <a:prstGeom prst="rect">
            <a:avLst/>
          </a:prstGeom>
          <a:noFill/>
        </p:spPr>
        <p:txBody>
          <a:bodyPr wrap="square">
            <a:spAutoFit/>
          </a:bodyPr>
          <a:lstStyle/>
          <a:p>
            <a:r>
              <a:rPr lang="en-US" sz="2000" noProof="0" dirty="0">
                <a:latin typeface="+mj-lt"/>
              </a:rPr>
              <a:t>Discuss the following questions in your class, in your group or assignment:</a:t>
            </a:r>
          </a:p>
          <a:p>
            <a:pPr marL="457200" indent="-457200">
              <a:buAutoNum type="arabicPeriod"/>
            </a:pPr>
            <a:r>
              <a:rPr lang="en-US" sz="2000" noProof="0" dirty="0">
                <a:latin typeface="+mj-lt"/>
              </a:rPr>
              <a:t>How did digital photography impact and contribute to economic value creation and / or the realization of a more sustainable future for the firm (profit dimension), society (people dimension) and the natural environment (planet dimension) (see also Box 3.8 in light of the opening case "The Transition to Digital Photography")?</a:t>
            </a:r>
          </a:p>
          <a:p>
            <a:pPr marL="457200" indent="-457200">
              <a:buAutoNum type="arabicPeriod"/>
            </a:pPr>
            <a:r>
              <a:rPr lang="en-US" sz="2000" noProof="0" dirty="0">
                <a:latin typeface="+mj-lt"/>
              </a:rPr>
              <a:t>How should managers enable innovation projects to effectively achieve digital and sustainability goals?</a:t>
            </a:r>
          </a:p>
          <a:p>
            <a:pPr marL="457200" indent="-457200">
              <a:buAutoNum type="arabicPeriod"/>
            </a:pPr>
            <a:r>
              <a:rPr lang="en-US" sz="2000" noProof="0" dirty="0">
                <a:latin typeface="+mj-lt"/>
              </a:rPr>
              <a:t>How should managers respond to the inherent tensions in the pursuit of societal, economic and natural environmental sustainability when undertaking the digital transformation of a firm?</a:t>
            </a:r>
          </a:p>
          <a:p>
            <a:pPr marL="457200" indent="-457200">
              <a:buAutoNum type="arabicPeriod"/>
            </a:pPr>
            <a:r>
              <a:rPr lang="en-US" sz="2000" noProof="0" dirty="0">
                <a:latin typeface="+mj-lt"/>
              </a:rPr>
              <a:t>Forming two small groups (2-4 students in each group), assign a pro and contra position to each group and debate the degree to which sustainability is important and critical for society and businesses (group 1), or overrated and not that important (group 2). </a:t>
            </a:r>
          </a:p>
        </p:txBody>
      </p:sp>
    </p:spTree>
    <p:extLst>
      <p:ext uri="{BB962C8B-B14F-4D97-AF65-F5344CB8AC3E}">
        <p14:creationId xmlns:p14="http://schemas.microsoft.com/office/powerpoint/2010/main" val="25644892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118A0-848A-661A-28D1-14920A5F07E1}"/>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882FA9D7-03D1-C630-A28E-8F242A7D4C3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4AFA4DBC-D500-68DA-6153-21B416AAD049}"/>
              </a:ext>
            </a:extLst>
          </p:cNvPr>
          <p:cNvSpPr txBox="1"/>
          <p:nvPr/>
        </p:nvSpPr>
        <p:spPr>
          <a:xfrm>
            <a:off x="1261685" y="1236773"/>
            <a:ext cx="9378387" cy="1938992"/>
          </a:xfrm>
          <a:prstGeom prst="rect">
            <a:avLst/>
          </a:prstGeom>
          <a:noFill/>
        </p:spPr>
        <p:txBody>
          <a:bodyPr wrap="square">
            <a:spAutoFit/>
          </a:bodyPr>
          <a:lstStyle/>
          <a:p>
            <a:pPr marL="457200" indent="-457200">
              <a:buFont typeface="+mj-lt"/>
              <a:buAutoNum type="arabicPeriod" startAt="5"/>
            </a:pPr>
            <a:r>
              <a:rPr lang="en-US" sz="2000" noProof="0" dirty="0">
                <a:latin typeface="+mj-lt"/>
              </a:rPr>
              <a:t>Critically evaluate the opportunities and risks associated with a sustainable digital transformation of the economy and society.</a:t>
            </a:r>
          </a:p>
          <a:p>
            <a:pPr marL="457200" indent="-457200">
              <a:buFont typeface="+mj-lt"/>
              <a:buAutoNum type="arabicPeriod" startAt="5"/>
            </a:pPr>
            <a:r>
              <a:rPr lang="en-US" sz="2000" noProof="0" dirty="0">
                <a:latin typeface="+mj-lt"/>
              </a:rPr>
              <a:t>Discuss the degree to which it is possible for individual firms that are pursuing digital transformation, and seeking to do so in a sustainable manner, to contribute to </a:t>
            </a:r>
            <a:r>
              <a:rPr lang="en-US" sz="2000" noProof="0" dirty="0" err="1">
                <a:latin typeface="+mj-lt"/>
              </a:rPr>
              <a:t>realising</a:t>
            </a:r>
            <a:r>
              <a:rPr lang="en-US" sz="2000" noProof="0" dirty="0">
                <a:latin typeface="+mj-lt"/>
              </a:rPr>
              <a:t> global sustainability goals associated with the United Nations Sustainable Development Goals (SDG) (see Box 3.6).</a:t>
            </a:r>
          </a:p>
        </p:txBody>
      </p:sp>
    </p:spTree>
    <p:extLst>
      <p:ext uri="{BB962C8B-B14F-4D97-AF65-F5344CB8AC3E}">
        <p14:creationId xmlns:p14="http://schemas.microsoft.com/office/powerpoint/2010/main" val="6266026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E1B3CE9C-8DFF-78FC-6B48-D89445F93BD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Further Reading List </a:t>
            </a:r>
          </a:p>
        </p:txBody>
      </p:sp>
      <p:sp>
        <p:nvSpPr>
          <p:cNvPr id="5" name="TextBox 3">
            <a:extLst>
              <a:ext uri="{FF2B5EF4-FFF2-40B4-BE49-F238E27FC236}">
                <a16:creationId xmlns:a16="http://schemas.microsoft.com/office/drawing/2014/main" id="{4C3FF1DA-5CCC-0647-6711-8B257C15D4E8}"/>
              </a:ext>
            </a:extLst>
          </p:cNvPr>
          <p:cNvSpPr txBox="1"/>
          <p:nvPr/>
        </p:nvSpPr>
        <p:spPr>
          <a:xfrm>
            <a:off x="1261685" y="1368447"/>
            <a:ext cx="9378387" cy="2462213"/>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Furman, J. L., Porter, M. E., &amp; Stern, S. (2002). The determinants of national innovative capacity. Research Policy, 31(6), 899-933.</a:t>
            </a:r>
          </a:p>
          <a:p>
            <a:pPr marL="285750" indent="-285750">
              <a:buFont typeface="Arial" panose="020B0604020202020204" pitchFamily="34" charset="0"/>
              <a:buChar char="•"/>
            </a:pPr>
            <a:r>
              <a:rPr lang="en-GB" sz="2200" noProof="0" dirty="0">
                <a:latin typeface="+mj-lt"/>
              </a:rPr>
              <a:t>O'Reilly III, C. A., &amp; Tushman, M. L. (2011). Organizational ambidexterity in action: How managers explore and exploit. California Management Review, 53(4), 5-22.</a:t>
            </a:r>
          </a:p>
          <a:p>
            <a:pPr marL="285750" indent="-285750">
              <a:buFont typeface="Arial" panose="020B0604020202020204" pitchFamily="34" charset="0"/>
              <a:buChar char="•"/>
            </a:pPr>
            <a:r>
              <a:rPr lang="en-GB" sz="2200" noProof="0" dirty="0">
                <a:latin typeface="+mj-lt"/>
              </a:rPr>
              <a:t>Salvato, C., &amp; </a:t>
            </a:r>
            <a:r>
              <a:rPr lang="en-GB" sz="2200" noProof="0" dirty="0" err="1">
                <a:latin typeface="+mj-lt"/>
              </a:rPr>
              <a:t>Vassolo</a:t>
            </a:r>
            <a:r>
              <a:rPr lang="en-GB" sz="2200" noProof="0" dirty="0">
                <a:latin typeface="+mj-lt"/>
              </a:rPr>
              <a:t>, R. (2018). The sources of dynamism in dynamic capabilities. Strategic Management Journal, 39(6), 1728-1752.</a:t>
            </a:r>
          </a:p>
        </p:txBody>
      </p:sp>
    </p:spTree>
    <p:extLst>
      <p:ext uri="{BB962C8B-B14F-4D97-AF65-F5344CB8AC3E}">
        <p14:creationId xmlns:p14="http://schemas.microsoft.com/office/powerpoint/2010/main" val="5544074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A6A-DBD1-57CC-3B7B-04C74F4C516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C935882-0770-6891-E1C5-C2FCAA82028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8DA89CB7-DBE7-03CD-3C2F-78C94A10B3AC}"/>
              </a:ext>
            </a:extLst>
          </p:cNvPr>
          <p:cNvSpPr txBox="1"/>
          <p:nvPr/>
        </p:nvSpPr>
        <p:spPr>
          <a:xfrm>
            <a:off x="81178" y="1072046"/>
            <a:ext cx="11559209" cy="5478423"/>
          </a:xfrm>
          <a:prstGeom prst="rect">
            <a:avLst/>
          </a:prstGeom>
          <a:noFill/>
        </p:spPr>
        <p:txBody>
          <a:bodyPr wrap="square">
            <a:spAutoFit/>
          </a:bodyPr>
          <a:lstStyle/>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Bansal, P., Durand, R., Kreutzer, M., Kunisch, S. and McGahan, A. M. (2024). Time to renew our strategy paradigm: Environmental crises have revealed cracks in strategy's foundations. Journal of Management Studies, early view.</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Christensen, C. (1997). The Innovator’s Dilemma: When New Technologies Cause Great Firms to Fail. Harvard Business School Press.</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Dzator</a:t>
            </a:r>
            <a:r>
              <a:rPr lang="en-GB" sz="1000" kern="100" noProof="0" dirty="0">
                <a:solidFill>
                  <a:srgbClr val="000000"/>
                </a:solidFill>
                <a:effectLst/>
                <a:latin typeface="+mj-lt"/>
                <a:ea typeface="Aptos" panose="020B0004020202020204" pitchFamily="34" charset="0"/>
                <a:cs typeface="Aptos" panose="020B0004020202020204" pitchFamily="34" charset="0"/>
              </a:rPr>
              <a:t>, J., Acheampong, A. O., Appiah-</a:t>
            </a:r>
            <a:r>
              <a:rPr lang="en-GB" sz="1000" kern="100" noProof="0" dirty="0" err="1">
                <a:solidFill>
                  <a:srgbClr val="000000"/>
                </a:solidFill>
                <a:effectLst/>
                <a:latin typeface="+mj-lt"/>
                <a:ea typeface="Aptos" panose="020B0004020202020204" pitchFamily="34" charset="0"/>
                <a:cs typeface="Aptos" panose="020B0004020202020204" pitchFamily="34" charset="0"/>
              </a:rPr>
              <a:t>Otoo</a:t>
            </a:r>
            <a:r>
              <a:rPr lang="en-GB" sz="1000" kern="100" noProof="0" dirty="0">
                <a:solidFill>
                  <a:srgbClr val="000000"/>
                </a:solidFill>
                <a:effectLst/>
                <a:latin typeface="+mj-lt"/>
                <a:ea typeface="Aptos" panose="020B0004020202020204" pitchFamily="34" charset="0"/>
                <a:cs typeface="Aptos" panose="020B0004020202020204" pitchFamily="34" charset="0"/>
              </a:rPr>
              <a:t>, I., &amp; </a:t>
            </a:r>
            <a:r>
              <a:rPr lang="en-GB" sz="1000" kern="100" noProof="0" dirty="0" err="1">
                <a:solidFill>
                  <a:srgbClr val="000000"/>
                </a:solidFill>
                <a:effectLst/>
                <a:latin typeface="+mj-lt"/>
                <a:ea typeface="Aptos" panose="020B0004020202020204" pitchFamily="34" charset="0"/>
                <a:cs typeface="Aptos" panose="020B0004020202020204" pitchFamily="34" charset="0"/>
              </a:rPr>
              <a:t>Dzator</a:t>
            </a:r>
            <a:r>
              <a:rPr lang="en-GB" sz="1000" kern="100" noProof="0" dirty="0">
                <a:solidFill>
                  <a:srgbClr val="000000"/>
                </a:solidFill>
                <a:effectLst/>
                <a:latin typeface="+mj-lt"/>
                <a:ea typeface="Aptos" panose="020B0004020202020204" pitchFamily="34" charset="0"/>
                <a:cs typeface="Aptos" panose="020B0004020202020204" pitchFamily="34" charset="0"/>
              </a:rPr>
              <a:t>, M. (2023). Leveraging digital technology for development: Does ICT contribute to poverty reduction? Telecommunications Policy, 47(4), 102524.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Elkington J. (1997). Cannibals with Forks: Triple Bottom Line of 21st Century Business. Capstone: Oxford.</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Elsawah</a:t>
            </a:r>
            <a:r>
              <a:rPr lang="en-GB" sz="1000" kern="100" noProof="0" dirty="0">
                <a:solidFill>
                  <a:srgbClr val="000000"/>
                </a:solidFill>
                <a:effectLst/>
                <a:latin typeface="+mj-lt"/>
                <a:ea typeface="Aptos" panose="020B0004020202020204" pitchFamily="34" charset="0"/>
                <a:cs typeface="Aptos" panose="020B0004020202020204" pitchFamily="34" charset="0"/>
              </a:rPr>
              <a:t>, S., Pierce, S. A., Hamilton, S. H., Van </a:t>
            </a:r>
            <a:r>
              <a:rPr lang="en-GB" sz="1000" kern="100" noProof="0" dirty="0" err="1">
                <a:solidFill>
                  <a:srgbClr val="000000"/>
                </a:solidFill>
                <a:effectLst/>
                <a:latin typeface="+mj-lt"/>
                <a:ea typeface="Aptos" panose="020B0004020202020204" pitchFamily="34" charset="0"/>
                <a:cs typeface="Aptos" panose="020B0004020202020204" pitchFamily="34" charset="0"/>
              </a:rPr>
              <a:t>Delden</a:t>
            </a:r>
            <a:r>
              <a:rPr lang="en-GB" sz="1000" kern="100" noProof="0" dirty="0">
                <a:solidFill>
                  <a:srgbClr val="000000"/>
                </a:solidFill>
                <a:effectLst/>
                <a:latin typeface="+mj-lt"/>
                <a:ea typeface="Aptos" panose="020B0004020202020204" pitchFamily="34" charset="0"/>
                <a:cs typeface="Aptos" panose="020B0004020202020204" pitchFamily="34" charset="0"/>
              </a:rPr>
              <a:t>, H., Haase, D., </a:t>
            </a:r>
            <a:r>
              <a:rPr lang="en-GB" sz="1000" kern="100" noProof="0" dirty="0" err="1">
                <a:solidFill>
                  <a:srgbClr val="000000"/>
                </a:solidFill>
                <a:effectLst/>
                <a:latin typeface="+mj-lt"/>
                <a:ea typeface="Aptos" panose="020B0004020202020204" pitchFamily="34" charset="0"/>
                <a:cs typeface="Aptos" panose="020B0004020202020204" pitchFamily="34" charset="0"/>
              </a:rPr>
              <a:t>Elmahdi</a:t>
            </a:r>
            <a:r>
              <a:rPr lang="en-GB" sz="1000" kern="100" noProof="0" dirty="0">
                <a:solidFill>
                  <a:srgbClr val="000000"/>
                </a:solidFill>
                <a:effectLst/>
                <a:latin typeface="+mj-lt"/>
                <a:ea typeface="Aptos" panose="020B0004020202020204" pitchFamily="34" charset="0"/>
                <a:cs typeface="Aptos" panose="020B0004020202020204" pitchFamily="34" charset="0"/>
              </a:rPr>
              <a:t>, A., &amp; Jakeman, A. J. (2017). An overview of the system dynamics process for integrated modelling of socio-ecological systems: Lessons on good modelling practice from five case studies. Environmental Modelling &amp; Software, 93, 127-145.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Forrester, J. (1961). Industrial Dynamics. Productivity Press, Portland.</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Forrester, J. (1969). Urban Dynamics. MIT Press, Cambridge.</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Foss, N.J. and Klein, P.G. (2024), Do we Need a ‘New Strategy Paradigm’? No. Journal of Management Studies, early view.</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Fujifilm (2024) Fujifilm Files Patent Infringement Lawsuit Against Eastman Kodak Company. Accessed on 08 May 2024 from https://www.fujifilm.com/us/en/news/graphic-arts-and-printing/fujifilm-files-patent-infringement-lawsuit-against-eastman-kodak-co</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Furman, J. L., Porter, M. E., &amp; Stern, S. (2002). The determinants of national innovative capacity. Research Policy, 31(6), 899-933.</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George, G., Merrill, R. K., &amp; </a:t>
            </a:r>
            <a:r>
              <a:rPr lang="en-GB" sz="1000" kern="100" noProof="0" dirty="0" err="1">
                <a:solidFill>
                  <a:srgbClr val="000000"/>
                </a:solidFill>
                <a:effectLst/>
                <a:latin typeface="+mj-lt"/>
                <a:ea typeface="Aptos" panose="020B0004020202020204" pitchFamily="34" charset="0"/>
                <a:cs typeface="Aptos" panose="020B0004020202020204" pitchFamily="34" charset="0"/>
              </a:rPr>
              <a:t>Schillebeeckx</a:t>
            </a:r>
            <a:r>
              <a:rPr lang="en-GB" sz="1000" kern="100" noProof="0" dirty="0">
                <a:solidFill>
                  <a:srgbClr val="000000"/>
                </a:solidFill>
                <a:effectLst/>
                <a:latin typeface="+mj-lt"/>
                <a:ea typeface="Aptos" panose="020B0004020202020204" pitchFamily="34" charset="0"/>
                <a:cs typeface="Aptos" panose="020B0004020202020204" pitchFamily="34" charset="0"/>
              </a:rPr>
              <a:t>, S. J. (2021). Digital sustainability and entrepreneurship: How digital innovations are helping tackle climate change and sustainable development. Entrepreneurship Theory and Practice, 45(5), 999-1027.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Giraldo, S., la Rotta, D., Nieto-Londoño, C., Vásquez, R. E., &amp; Escudero-</a:t>
            </a:r>
            <a:r>
              <a:rPr lang="en-GB" sz="1000" kern="100" noProof="0" dirty="0" err="1">
                <a:solidFill>
                  <a:srgbClr val="000000"/>
                </a:solidFill>
                <a:effectLst/>
                <a:latin typeface="+mj-lt"/>
                <a:ea typeface="Aptos" panose="020B0004020202020204" pitchFamily="34" charset="0"/>
                <a:cs typeface="Aptos" panose="020B0004020202020204" pitchFamily="34" charset="0"/>
              </a:rPr>
              <a:t>Atehortúa</a:t>
            </a:r>
            <a:r>
              <a:rPr lang="en-GB" sz="1000" kern="100" noProof="0" dirty="0">
                <a:solidFill>
                  <a:srgbClr val="000000"/>
                </a:solidFill>
                <a:effectLst/>
                <a:latin typeface="+mj-lt"/>
                <a:ea typeface="Aptos" panose="020B0004020202020204" pitchFamily="34" charset="0"/>
                <a:cs typeface="Aptos" panose="020B0004020202020204" pitchFamily="34" charset="0"/>
              </a:rPr>
              <a:t>, A. (2021). Digital transformation of energy companies: A </a:t>
            </a:r>
            <a:r>
              <a:rPr lang="en-GB" sz="1000" kern="100" noProof="0" dirty="0" err="1">
                <a:solidFill>
                  <a:srgbClr val="000000"/>
                </a:solidFill>
                <a:effectLst/>
                <a:latin typeface="+mj-lt"/>
                <a:ea typeface="Aptos" panose="020B0004020202020204" pitchFamily="34" charset="0"/>
                <a:cs typeface="Aptos" panose="020B0004020202020204" pitchFamily="34" charset="0"/>
              </a:rPr>
              <a:t>colombian</a:t>
            </a:r>
            <a:r>
              <a:rPr lang="en-GB" sz="1000" kern="100" noProof="0" dirty="0">
                <a:solidFill>
                  <a:srgbClr val="000000"/>
                </a:solidFill>
                <a:effectLst/>
                <a:latin typeface="+mj-lt"/>
                <a:ea typeface="Aptos" panose="020B0004020202020204" pitchFamily="34" charset="0"/>
                <a:cs typeface="Aptos" panose="020B0004020202020204" pitchFamily="34" charset="0"/>
              </a:rPr>
              <a:t> case study. Energies, 14(9), 2523.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Ho, J. C., &amp; Chen, H. (2018). Managing the disruptive and sustaining the disrupted: The case of Kodak and Fujifilm in the face of digital disruption. Review of Policy Research, 35(3), 352-371.</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Isil, O., &amp; Hernke, M. T. (2017). The triple bottom line: A critical review from a transdisciplinary perspective. Business Strategy and the Environment, 26(8), 1235-1251.</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Kraus, S., Schiavone, F., </a:t>
            </a:r>
            <a:r>
              <a:rPr lang="en-GB" sz="1000" kern="100" noProof="0" dirty="0" err="1">
                <a:solidFill>
                  <a:srgbClr val="000000"/>
                </a:solidFill>
                <a:effectLst/>
                <a:latin typeface="+mj-lt"/>
                <a:ea typeface="Aptos" panose="020B0004020202020204" pitchFamily="34" charset="0"/>
                <a:cs typeface="Aptos" panose="020B0004020202020204" pitchFamily="34" charset="0"/>
              </a:rPr>
              <a:t>Pluzhnikova</a:t>
            </a:r>
            <a:r>
              <a:rPr lang="en-GB" sz="1000" kern="100" noProof="0" dirty="0">
                <a:solidFill>
                  <a:srgbClr val="000000"/>
                </a:solidFill>
                <a:effectLst/>
                <a:latin typeface="+mj-lt"/>
                <a:ea typeface="Aptos" panose="020B0004020202020204" pitchFamily="34" charset="0"/>
                <a:cs typeface="Aptos" panose="020B0004020202020204" pitchFamily="34" charset="0"/>
              </a:rPr>
              <a:t>, A., &amp; Invernizzi, A. C. (2021). Digital transformation in healthcare: </a:t>
            </a:r>
            <a:r>
              <a:rPr lang="en-GB" sz="1000" kern="100" noProof="0" dirty="0" err="1">
                <a:solidFill>
                  <a:srgbClr val="000000"/>
                </a:solidFill>
                <a:effectLst/>
                <a:latin typeface="+mj-lt"/>
                <a:ea typeface="Aptos" panose="020B0004020202020204" pitchFamily="34" charset="0"/>
                <a:cs typeface="Aptos" panose="020B0004020202020204" pitchFamily="34" charset="0"/>
              </a:rPr>
              <a:t>Analyzing</a:t>
            </a:r>
            <a:r>
              <a:rPr lang="en-GB" sz="1000" kern="100" noProof="0" dirty="0">
                <a:solidFill>
                  <a:srgbClr val="000000"/>
                </a:solidFill>
                <a:effectLst/>
                <a:latin typeface="+mj-lt"/>
                <a:ea typeface="Aptos" panose="020B0004020202020204" pitchFamily="34" charset="0"/>
                <a:cs typeface="Aptos" panose="020B0004020202020204" pitchFamily="34" charset="0"/>
              </a:rPr>
              <a:t> the current state-of-research. Journal of Business Research, 123, 557-567.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Kumar, A., Paul, M., &amp; Upadhyay, P. (2021). From Physical Food Security to Digital Food Security. Delivering value through blockchain. Scandinavian Journal of Information Systems, 33(2), Article 5.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Lan, L. &amp; Zhou, Z. (2024). Complementary or substitutive effects? The duality of digitalization and ESG on firm’s innovation. Technology in Society, 102567.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Lehrer, M., &amp; Delaunay, C. (2009). Multinational Enterprises and the Promotion of Civil Society: The Challenge for 21st Century Capitalism. California Management Review, 51(4), 126-147.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Li, L. (2022). Digital transformation and sustainable performance: The moderating role of market turbulence. Industrial Marketing Management, 104, 28-37.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Liu, R., </a:t>
            </a:r>
            <a:r>
              <a:rPr lang="en-GB" sz="1000" kern="100" noProof="0" dirty="0" err="1">
                <a:solidFill>
                  <a:srgbClr val="000000"/>
                </a:solidFill>
                <a:effectLst/>
                <a:latin typeface="+mj-lt"/>
                <a:ea typeface="Aptos" panose="020B0004020202020204" pitchFamily="34" charset="0"/>
                <a:cs typeface="Aptos" panose="020B0004020202020204" pitchFamily="34" charset="0"/>
              </a:rPr>
              <a:t>Gailhofer</a:t>
            </a:r>
            <a:r>
              <a:rPr lang="en-GB" sz="1000" kern="100" noProof="0" dirty="0">
                <a:solidFill>
                  <a:srgbClr val="000000"/>
                </a:solidFill>
                <a:effectLst/>
                <a:latin typeface="+mj-lt"/>
                <a:ea typeface="Aptos" panose="020B0004020202020204" pitchFamily="34" charset="0"/>
                <a:cs typeface="Aptos" panose="020B0004020202020204" pitchFamily="34" charset="0"/>
              </a:rPr>
              <a:t>, P., Gensch, C.-O., Köhler, A., &amp; Wolff, F. (2019). Impacts of the digital transformation on the environment and sustainability. Issue Paper under Task 3 from the “Service contract on future EU environment policy”. </a:t>
            </a:r>
            <a:r>
              <a:rPr lang="en-GB" sz="1000" kern="100" noProof="0" dirty="0" err="1">
                <a:solidFill>
                  <a:srgbClr val="000000"/>
                </a:solidFill>
                <a:effectLst/>
                <a:latin typeface="+mj-lt"/>
                <a:ea typeface="Aptos" panose="020B0004020202020204" pitchFamily="34" charset="0"/>
                <a:cs typeface="Aptos" panose="020B0004020202020204" pitchFamily="34" charset="0"/>
              </a:rPr>
              <a:t>Öko-Institut</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e.V.</a:t>
            </a:r>
            <a:r>
              <a:rPr lang="en-GB" sz="1000" kern="100" noProof="0" dirty="0">
                <a:solidFill>
                  <a:srgbClr val="000000"/>
                </a:solidFill>
                <a:effectLst/>
                <a:latin typeface="+mj-lt"/>
                <a:ea typeface="Aptos" panose="020B0004020202020204" pitchFamily="34" charset="0"/>
                <a:cs typeface="Aptos" panose="020B0004020202020204" pitchFamily="34" charset="0"/>
              </a:rPr>
              <a:t>, Berlin, 20/12/2019.</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Loorbach</a:t>
            </a:r>
            <a:r>
              <a:rPr lang="en-GB" sz="1000" kern="100" noProof="0" dirty="0">
                <a:solidFill>
                  <a:srgbClr val="000000"/>
                </a:solidFill>
                <a:effectLst/>
                <a:latin typeface="+mj-lt"/>
                <a:ea typeface="Aptos" panose="020B0004020202020204" pitchFamily="34" charset="0"/>
                <a:cs typeface="Aptos" panose="020B0004020202020204" pitchFamily="34" charset="0"/>
              </a:rPr>
              <a:t>, D., &amp; </a:t>
            </a:r>
            <a:r>
              <a:rPr lang="en-GB" sz="1000" kern="100" noProof="0" dirty="0" err="1">
                <a:solidFill>
                  <a:srgbClr val="000000"/>
                </a:solidFill>
                <a:effectLst/>
                <a:latin typeface="+mj-lt"/>
                <a:ea typeface="Aptos" panose="020B0004020202020204" pitchFamily="34" charset="0"/>
                <a:cs typeface="Aptos" panose="020B0004020202020204" pitchFamily="34" charset="0"/>
              </a:rPr>
              <a:t>Wijsman</a:t>
            </a:r>
            <a:r>
              <a:rPr lang="en-GB" sz="1000" kern="100" noProof="0" dirty="0">
                <a:solidFill>
                  <a:srgbClr val="000000"/>
                </a:solidFill>
                <a:effectLst/>
                <a:latin typeface="+mj-lt"/>
                <a:ea typeface="Aptos" panose="020B0004020202020204" pitchFamily="34" charset="0"/>
                <a:cs typeface="Aptos" panose="020B0004020202020204" pitchFamily="34" charset="0"/>
              </a:rPr>
              <a:t>, K. (2013). Business transition management: exploring a new role for business in sustainability transitions. Journal of Cleaner Production, 45, April, 20-28.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Lu, H. T., Li, X., &amp; Yuen, K. F. (2023). Digital transformation as an enabler of sustainability innovation and performance–Information processing and innovation ambidexterity perspectives. Technological Forecasting and Social Change, 196, 122860.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Lucas Jr, H. C., &amp; Goh, J. M. (2009). Disruptive technology: How Kodak missed the digital photography revolution. The Journal of Strategic Information Systems, 18(1), 46-55.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Meadows, D., Meadows, D., Randers, J., 1972. The Limits to Growth. Universe Books, New York.</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National Oceanic and Atmospheric Administration (NOAA; 2024) Information and Activities for Earth Science Students and Teachers. NOAA Earth System Research Laboratories (ESRL). Accessed 07 May 2024 from https://gml.noaa.gov/outreach/info_activities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O'Reilly III, C. A., &amp; Tushman, M. L. (2011). Organizational ambidexterity in action: How managers explore and exploit. California Management Review, 53(4), 5-22.</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OECD (2005). Oslo Manual: Guidelines for Collecting and Interpreting Innovation Data, 3rd Edition, The Measurement of Scientific and Technological Activities, OECD Publishing, Paris, https://www.oecd.org/en/publications/oslo-manual_9789264013100-en.html. </a:t>
            </a:r>
            <a:endParaRPr lang="en-GB" sz="1000" kern="100" noProof="0" dirty="0">
              <a:solidFill>
                <a:srgbClr val="000000"/>
              </a:solidFill>
              <a:effectLst/>
              <a:latin typeface="+mj-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8277161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1D5C7-FCBF-9C90-28EF-0072BB2F0B0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EC33FBA-0321-2A55-D09E-D08C2BBE5877}"/>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489DD051-5925-09EB-EECB-9BE5F19C4E09}"/>
              </a:ext>
            </a:extLst>
          </p:cNvPr>
          <p:cNvSpPr txBox="1"/>
          <p:nvPr/>
        </p:nvSpPr>
        <p:spPr>
          <a:xfrm>
            <a:off x="81178" y="1072046"/>
            <a:ext cx="11559209" cy="3016210"/>
          </a:xfrm>
          <a:prstGeom prst="rect">
            <a:avLst/>
          </a:prstGeom>
          <a:noFill/>
        </p:spPr>
        <p:txBody>
          <a:bodyPr wrap="square">
            <a:spAutoFit/>
          </a:bodyPr>
          <a:lstStyle/>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Pappas, I.O., </a:t>
            </a:r>
            <a:r>
              <a:rPr lang="en-GB" sz="1000" kern="100" noProof="0" dirty="0" err="1">
                <a:solidFill>
                  <a:srgbClr val="000000"/>
                </a:solidFill>
                <a:effectLst/>
                <a:latin typeface="+mj-lt"/>
                <a:ea typeface="Aptos" panose="020B0004020202020204" pitchFamily="34" charset="0"/>
                <a:cs typeface="Aptos" panose="020B0004020202020204" pitchFamily="34" charset="0"/>
              </a:rPr>
              <a:t>Mikalef</a:t>
            </a:r>
            <a:r>
              <a:rPr lang="en-GB" sz="1000" kern="100" noProof="0" dirty="0">
                <a:solidFill>
                  <a:srgbClr val="000000"/>
                </a:solidFill>
                <a:effectLst/>
                <a:latin typeface="+mj-lt"/>
                <a:ea typeface="Aptos" panose="020B0004020202020204" pitchFamily="34" charset="0"/>
                <a:cs typeface="Aptos" panose="020B0004020202020204" pitchFamily="34" charset="0"/>
              </a:rPr>
              <a:t>, P., Dwivedi, Y.K., </a:t>
            </a:r>
            <a:r>
              <a:rPr lang="en-GB" sz="1000" kern="100" noProof="0" dirty="0" err="1">
                <a:solidFill>
                  <a:srgbClr val="000000"/>
                </a:solidFill>
                <a:effectLst/>
                <a:latin typeface="+mj-lt"/>
                <a:ea typeface="Aptos" panose="020B0004020202020204" pitchFamily="34" charset="0"/>
                <a:cs typeface="Aptos" panose="020B0004020202020204" pitchFamily="34" charset="0"/>
              </a:rPr>
              <a:t>Jaccheri</a:t>
            </a:r>
            <a:r>
              <a:rPr lang="en-GB" sz="1000" kern="100" noProof="0" dirty="0">
                <a:solidFill>
                  <a:srgbClr val="000000"/>
                </a:solidFill>
                <a:effectLst/>
                <a:latin typeface="+mj-lt"/>
                <a:ea typeface="Aptos" panose="020B0004020202020204" pitchFamily="34" charset="0"/>
                <a:cs typeface="Aptos" panose="020B0004020202020204" pitchFamily="34" charset="0"/>
              </a:rPr>
              <a:t>, L., </a:t>
            </a:r>
            <a:r>
              <a:rPr lang="en-GB" sz="1000" kern="100" noProof="0" dirty="0" err="1">
                <a:solidFill>
                  <a:srgbClr val="000000"/>
                </a:solidFill>
                <a:effectLst/>
                <a:latin typeface="+mj-lt"/>
                <a:ea typeface="Aptos" panose="020B0004020202020204" pitchFamily="34" charset="0"/>
                <a:cs typeface="Aptos" panose="020B0004020202020204" pitchFamily="34" charset="0"/>
              </a:rPr>
              <a:t>Krogstie</a:t>
            </a:r>
            <a:r>
              <a:rPr lang="en-GB" sz="1000" kern="100" noProof="0" dirty="0">
                <a:solidFill>
                  <a:srgbClr val="000000"/>
                </a:solidFill>
                <a:effectLst/>
                <a:latin typeface="+mj-lt"/>
                <a:ea typeface="Aptos" panose="020B0004020202020204" pitchFamily="34" charset="0"/>
                <a:cs typeface="Aptos" panose="020B0004020202020204" pitchFamily="34" charset="0"/>
              </a:rPr>
              <a:t>, J., 2023. Responsible digital transformation for a sustainable society. Information Systems Frontiers, 25(3), 945-953.</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(2024). The Digital Transformation Canvas. Develop and implement your digital strategy. FT Publishing/Pearson, London/UK, www.the-digital-transformation-canvas.com.</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Porter, M. E., &amp; Kramer, M. R. (2011). Creating Shared Value. Harvard Business Review, 1(2), 62-77.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Richardson, K., Steffen, W., Lucht, W., Bendtsen, J., Cornell, S. E., Donges, J. F., ... &amp; </a:t>
            </a:r>
            <a:r>
              <a:rPr lang="en-GB" sz="1000" kern="100" noProof="0" dirty="0" err="1">
                <a:solidFill>
                  <a:srgbClr val="000000"/>
                </a:solidFill>
                <a:effectLst/>
                <a:latin typeface="+mj-lt"/>
                <a:ea typeface="Aptos" panose="020B0004020202020204" pitchFamily="34" charset="0"/>
                <a:cs typeface="Aptos" panose="020B0004020202020204" pitchFamily="34" charset="0"/>
              </a:rPr>
              <a:t>Rockström</a:t>
            </a:r>
            <a:r>
              <a:rPr lang="en-GB" sz="1000" kern="100" noProof="0" dirty="0">
                <a:solidFill>
                  <a:srgbClr val="000000"/>
                </a:solidFill>
                <a:effectLst/>
                <a:latin typeface="+mj-lt"/>
                <a:ea typeface="Aptos" panose="020B0004020202020204" pitchFamily="34" charset="0"/>
                <a:cs typeface="Aptos" panose="020B0004020202020204" pitchFamily="34" charset="0"/>
              </a:rPr>
              <a:t>, J. (2023). Earth beyond six of nine planetary boundaries. Science Advances, 9(37), eadh2458.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Rittel, H. W., &amp; Webber, M. M. (1973). Dilemmas in a general theory of planning. Policy Sciences, 4(2), 155-169.</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Rockström</a:t>
            </a:r>
            <a:r>
              <a:rPr lang="en-GB" sz="1000" kern="100" noProof="0" dirty="0">
                <a:solidFill>
                  <a:srgbClr val="000000"/>
                </a:solidFill>
                <a:effectLst/>
                <a:latin typeface="+mj-lt"/>
                <a:ea typeface="Aptos" panose="020B0004020202020204" pitchFamily="34" charset="0"/>
                <a:cs typeface="Aptos" panose="020B0004020202020204" pitchFamily="34" charset="0"/>
              </a:rPr>
              <a:t>, J., Steffen, W., Noone, K., Persson, Å., Chapin, F. S., Lambin, E., Lenton, T. M., Scheffer, M., Folke, C., </a:t>
            </a:r>
            <a:r>
              <a:rPr lang="en-GB" sz="1000" kern="100" noProof="0" dirty="0" err="1">
                <a:solidFill>
                  <a:srgbClr val="000000"/>
                </a:solidFill>
                <a:effectLst/>
                <a:latin typeface="+mj-lt"/>
                <a:ea typeface="Aptos" panose="020B0004020202020204" pitchFamily="34" charset="0"/>
                <a:cs typeface="Aptos" panose="020B0004020202020204" pitchFamily="34" charset="0"/>
              </a:rPr>
              <a:t>Schellnhuber</a:t>
            </a:r>
            <a:r>
              <a:rPr lang="en-GB" sz="1000" kern="100" noProof="0" dirty="0">
                <a:solidFill>
                  <a:srgbClr val="000000"/>
                </a:solidFill>
                <a:effectLst/>
                <a:latin typeface="+mj-lt"/>
                <a:ea typeface="Aptos" panose="020B0004020202020204" pitchFamily="34" charset="0"/>
                <a:cs typeface="Aptos" panose="020B0004020202020204" pitchFamily="34" charset="0"/>
              </a:rPr>
              <a:t>, H. J., Nykvist, B., de Wit, C. A., Hughes, T., van der Leeuw, S., Rodhe, H., </a:t>
            </a:r>
            <a:r>
              <a:rPr lang="en-GB" sz="1000" kern="100" noProof="0" dirty="0" err="1">
                <a:solidFill>
                  <a:srgbClr val="000000"/>
                </a:solidFill>
                <a:effectLst/>
                <a:latin typeface="+mj-lt"/>
                <a:ea typeface="Aptos" panose="020B0004020202020204" pitchFamily="34" charset="0"/>
                <a:cs typeface="Aptos" panose="020B0004020202020204" pitchFamily="34" charset="0"/>
              </a:rPr>
              <a:t>Sörlin</a:t>
            </a:r>
            <a:r>
              <a:rPr lang="en-GB" sz="1000" kern="100" noProof="0" dirty="0">
                <a:solidFill>
                  <a:srgbClr val="000000"/>
                </a:solidFill>
                <a:effectLst/>
                <a:latin typeface="+mj-lt"/>
                <a:ea typeface="Aptos" panose="020B0004020202020204" pitchFamily="34" charset="0"/>
                <a:cs typeface="Aptos" panose="020B0004020202020204" pitchFamily="34" charset="0"/>
              </a:rPr>
              <a:t>, S., Snyder, P. K., Costanza, R., Svedin, U., … Foley, J. (2009). Planetary Boundaries: Exploring the Safe Operating Space for Humanity. Ecology and Society, 14(2), Article 32.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Salvato, C., &amp; </a:t>
            </a:r>
            <a:r>
              <a:rPr lang="en-GB" sz="1000" kern="100" noProof="0" dirty="0" err="1">
                <a:solidFill>
                  <a:srgbClr val="000000"/>
                </a:solidFill>
                <a:effectLst/>
                <a:latin typeface="+mj-lt"/>
                <a:ea typeface="Aptos" panose="020B0004020202020204" pitchFamily="34" charset="0"/>
                <a:cs typeface="Aptos" panose="020B0004020202020204" pitchFamily="34" charset="0"/>
              </a:rPr>
              <a:t>Vassolo</a:t>
            </a:r>
            <a:r>
              <a:rPr lang="en-GB" sz="1000" kern="100" noProof="0" dirty="0">
                <a:solidFill>
                  <a:srgbClr val="000000"/>
                </a:solidFill>
                <a:effectLst/>
                <a:latin typeface="+mj-lt"/>
                <a:ea typeface="Aptos" panose="020B0004020202020204" pitchFamily="34" charset="0"/>
                <a:cs typeface="Aptos" panose="020B0004020202020204" pitchFamily="34" charset="0"/>
              </a:rPr>
              <a:t>, R. (2018). The sources of dynamism in dynamic capabilities. Strategic Management Journal, 39(6), 1728-1752.</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Schmithüsen</a:t>
            </a:r>
            <a:r>
              <a:rPr lang="en-GB" sz="1000" kern="100" noProof="0" dirty="0">
                <a:solidFill>
                  <a:srgbClr val="000000"/>
                </a:solidFill>
                <a:effectLst/>
                <a:latin typeface="+mj-lt"/>
                <a:ea typeface="Aptos" panose="020B0004020202020204" pitchFamily="34" charset="0"/>
                <a:cs typeface="Aptos" panose="020B0004020202020204" pitchFamily="34" charset="0"/>
              </a:rPr>
              <a:t>, F.J. (2013) ‘Three hundred years of applied sustainability in forestry’. </a:t>
            </a:r>
            <a:r>
              <a:rPr lang="en-GB" sz="1000" kern="100" noProof="0" dirty="0" err="1">
                <a:solidFill>
                  <a:srgbClr val="000000"/>
                </a:solidFill>
                <a:effectLst/>
                <a:latin typeface="+mj-lt"/>
                <a:ea typeface="Aptos" panose="020B0004020202020204" pitchFamily="34" charset="0"/>
                <a:cs typeface="Aptos" panose="020B0004020202020204" pitchFamily="34" charset="0"/>
              </a:rPr>
              <a:t>Unasylva</a:t>
            </a:r>
            <a:r>
              <a:rPr lang="en-GB" sz="1000" kern="100" noProof="0" dirty="0">
                <a:solidFill>
                  <a:srgbClr val="000000"/>
                </a:solidFill>
                <a:effectLst/>
                <a:latin typeface="+mj-lt"/>
                <a:ea typeface="Aptos" panose="020B0004020202020204" pitchFamily="34" charset="0"/>
                <a:cs typeface="Aptos" panose="020B0004020202020204" pitchFamily="34" charset="0"/>
              </a:rPr>
              <a:t>, 64(240).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Sharma, G., Greco, A., </a:t>
            </a:r>
            <a:r>
              <a:rPr lang="en-GB" sz="1000" kern="100" noProof="0" dirty="0" err="1">
                <a:solidFill>
                  <a:srgbClr val="000000"/>
                </a:solidFill>
                <a:effectLst/>
                <a:latin typeface="+mj-lt"/>
                <a:ea typeface="Aptos" panose="020B0004020202020204" pitchFamily="34" charset="0"/>
                <a:cs typeface="Aptos" panose="020B0004020202020204" pitchFamily="34" charset="0"/>
              </a:rPr>
              <a:t>Grewatsch</a:t>
            </a:r>
            <a:r>
              <a:rPr lang="en-GB" sz="1000" kern="100" noProof="0" dirty="0">
                <a:solidFill>
                  <a:srgbClr val="000000"/>
                </a:solidFill>
                <a:effectLst/>
                <a:latin typeface="+mj-lt"/>
                <a:ea typeface="Aptos" panose="020B0004020202020204" pitchFamily="34" charset="0"/>
                <a:cs typeface="Aptos" panose="020B0004020202020204" pitchFamily="34" charset="0"/>
              </a:rPr>
              <a:t>, S., &amp; Bansal, P. (2022). Cocreating forward: How researchers and managers can address problems together. Academy of Management Learning &amp; Education, 21(3), 350-368.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Sony, M., Naik, S., 2020. Industry 4.0 integration with socio-technical systems theory: A sys-</a:t>
            </a:r>
            <a:r>
              <a:rPr lang="en-GB" sz="1000" kern="100" noProof="0" dirty="0" err="1">
                <a:solidFill>
                  <a:srgbClr val="000000"/>
                </a:solidFill>
                <a:effectLst/>
                <a:latin typeface="+mj-lt"/>
                <a:ea typeface="Aptos" panose="020B0004020202020204" pitchFamily="34" charset="0"/>
                <a:cs typeface="Aptos" panose="020B0004020202020204" pitchFamily="34" charset="0"/>
              </a:rPr>
              <a:t>tematic</a:t>
            </a:r>
            <a:r>
              <a:rPr lang="en-GB" sz="1000" kern="100" noProof="0" dirty="0">
                <a:solidFill>
                  <a:srgbClr val="000000"/>
                </a:solidFill>
                <a:effectLst/>
                <a:latin typeface="+mj-lt"/>
                <a:ea typeface="Aptos" panose="020B0004020202020204" pitchFamily="34" charset="0"/>
                <a:cs typeface="Aptos" panose="020B0004020202020204" pitchFamily="34" charset="0"/>
              </a:rPr>
              <a:t> review and proposed theoretical model. Technology in Society, 61, 101248.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Subramaniam, Y., &amp; </a:t>
            </a:r>
            <a:r>
              <a:rPr lang="en-GB" sz="1000" kern="100" noProof="0" dirty="0" err="1">
                <a:solidFill>
                  <a:srgbClr val="000000"/>
                </a:solidFill>
                <a:effectLst/>
                <a:latin typeface="+mj-lt"/>
                <a:ea typeface="Aptos" panose="020B0004020202020204" pitchFamily="34" charset="0"/>
                <a:cs typeface="Aptos" panose="020B0004020202020204" pitchFamily="34" charset="0"/>
              </a:rPr>
              <a:t>Masron</a:t>
            </a:r>
            <a:r>
              <a:rPr lang="en-GB" sz="1000" kern="100" noProof="0" dirty="0">
                <a:solidFill>
                  <a:srgbClr val="000000"/>
                </a:solidFill>
                <a:effectLst/>
                <a:latin typeface="+mj-lt"/>
                <a:ea typeface="Aptos" panose="020B0004020202020204" pitchFamily="34" charset="0"/>
                <a:cs typeface="Aptos" panose="020B0004020202020204" pitchFamily="34" charset="0"/>
              </a:rPr>
              <a:t>, T. A. (2024). Digital technologies, poverty and microfinance in developing countries. Journal of Strategy and Management, early online view. </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Tajvidi</a:t>
            </a:r>
            <a:r>
              <a:rPr lang="en-GB" sz="1000" kern="100" noProof="0" dirty="0">
                <a:solidFill>
                  <a:srgbClr val="000000"/>
                </a:solidFill>
                <a:effectLst/>
                <a:latin typeface="+mj-lt"/>
                <a:ea typeface="Aptos" panose="020B0004020202020204" pitchFamily="34" charset="0"/>
                <a:cs typeface="Aptos" panose="020B0004020202020204" pitchFamily="34" charset="0"/>
              </a:rPr>
              <a:t>, R., &amp; Karami, A. (2021). The effect of social media on firm performance. Computers in Human </a:t>
            </a:r>
            <a:r>
              <a:rPr lang="en-GB" sz="1000" kern="100" noProof="0" dirty="0" err="1">
                <a:solidFill>
                  <a:srgbClr val="000000"/>
                </a:solidFill>
                <a:effectLst/>
                <a:latin typeface="+mj-lt"/>
                <a:ea typeface="Aptos" panose="020B0004020202020204" pitchFamily="34" charset="0"/>
                <a:cs typeface="Aptos" panose="020B0004020202020204" pitchFamily="34" charset="0"/>
              </a:rPr>
              <a:t>Behavior</a:t>
            </a:r>
            <a:r>
              <a:rPr lang="en-GB" sz="1000" kern="100" noProof="0" dirty="0">
                <a:solidFill>
                  <a:srgbClr val="000000"/>
                </a:solidFill>
                <a:effectLst/>
                <a:latin typeface="+mj-lt"/>
                <a:ea typeface="Aptos" panose="020B0004020202020204" pitchFamily="34" charset="0"/>
                <a:cs typeface="Aptos" panose="020B0004020202020204" pitchFamily="34" charset="0"/>
              </a:rPr>
              <a:t>, 115, 105174.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United Nations (UN, 2024) Transforming our world: the 2030 Agenda for Sustainable Development. Accessed from https://sdgs.un.org/2030agenda on 29 April 2024.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Urth HQ (2024) Is Analogue or Digital Photography More Environmentally Friendly? Accessed on 08 May 2024 from https://magazine.urth.co/articles/analogue-versus-digital-photography-eco-friendly</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Vaezinejad</a:t>
            </a:r>
            <a:r>
              <a:rPr lang="en-GB" sz="1000" kern="100" noProof="0" dirty="0">
                <a:solidFill>
                  <a:srgbClr val="000000"/>
                </a:solidFill>
                <a:effectLst/>
                <a:latin typeface="+mj-lt"/>
                <a:ea typeface="Aptos" panose="020B0004020202020204" pitchFamily="34" charset="0"/>
                <a:cs typeface="Aptos" panose="020B0004020202020204" pitchFamily="34" charset="0"/>
              </a:rPr>
              <a:t>, S., </a:t>
            </a:r>
            <a:r>
              <a:rPr lang="en-GB" sz="1000" kern="100" noProof="0" dirty="0" err="1">
                <a:solidFill>
                  <a:srgbClr val="000000"/>
                </a:solidFill>
                <a:effectLst/>
                <a:latin typeface="+mj-lt"/>
                <a:ea typeface="Aptos" panose="020B0004020202020204" pitchFamily="34" charset="0"/>
                <a:cs typeface="Aptos" panose="020B0004020202020204" pitchFamily="34" charset="0"/>
              </a:rPr>
              <a:t>Kouhizadeh</a:t>
            </a:r>
            <a:r>
              <a:rPr lang="en-GB" sz="1000" kern="100" noProof="0" dirty="0">
                <a:solidFill>
                  <a:srgbClr val="000000"/>
                </a:solidFill>
                <a:effectLst/>
                <a:latin typeface="+mj-lt"/>
                <a:ea typeface="Aptos" panose="020B0004020202020204" pitchFamily="34" charset="0"/>
                <a:cs typeface="Aptos" panose="020B0004020202020204" pitchFamily="34" charset="0"/>
              </a:rPr>
              <a:t>, M., </a:t>
            </a:r>
            <a:r>
              <a:rPr lang="en-GB" sz="1000" kern="100" noProof="0" dirty="0" err="1">
                <a:solidFill>
                  <a:srgbClr val="000000"/>
                </a:solidFill>
                <a:effectLst/>
                <a:latin typeface="+mj-lt"/>
                <a:ea typeface="Aptos" panose="020B0004020202020204" pitchFamily="34" charset="0"/>
                <a:cs typeface="Aptos" panose="020B0004020202020204" pitchFamily="34" charset="0"/>
              </a:rPr>
              <a:t>Schniederjans</a:t>
            </a:r>
            <a:r>
              <a:rPr lang="en-GB" sz="1000" kern="100" noProof="0" dirty="0">
                <a:solidFill>
                  <a:srgbClr val="000000"/>
                </a:solidFill>
                <a:effectLst/>
                <a:latin typeface="+mj-lt"/>
                <a:ea typeface="Aptos" panose="020B0004020202020204" pitchFamily="34" charset="0"/>
                <a:cs typeface="Aptos" panose="020B0004020202020204" pitchFamily="34" charset="0"/>
              </a:rPr>
              <a:t>, D., &amp; Sarkis, J. (2024). Digital Technologies and the Circular Economy: A Theoretical Perspective. Available at SSRN 4748938.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Wolstenholme, E.F. (2003). Towards the definition and use of a core set of archetypal structures in system dynamics. System Dynamics Review, 19(1), 7-26.</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World Commission on Environment and Development (WCED; 1987) Our Common Future, Oxford and New York : Oxford University Press.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Zhang W, Zhao S, Wan X, Yao Y (2021) Study on the effect of digital economy on high-quality economic development in China. PLOS ONE, 16(9), e0257365. </a:t>
            </a:r>
          </a:p>
        </p:txBody>
      </p:sp>
    </p:spTree>
    <p:extLst>
      <p:ext uri="{BB962C8B-B14F-4D97-AF65-F5344CB8AC3E}">
        <p14:creationId xmlns:p14="http://schemas.microsoft.com/office/powerpoint/2010/main" val="5023316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7531-9519-9A73-4265-35794EF49AF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B6049CB-8AB4-9E0F-98A0-9CFCBD33001B}"/>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0342D7F7-E26D-9CAF-1F05-10D82389790C}"/>
              </a:ext>
            </a:extLst>
          </p:cNvPr>
          <p:cNvSpPr txBox="1"/>
          <p:nvPr/>
        </p:nvSpPr>
        <p:spPr>
          <a:xfrm>
            <a:off x="1261685" y="2046008"/>
            <a:ext cx="10409615" cy="1754326"/>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5" name="Picture 4" descr="A blue text on a black background&#10;&#10;AI-generated content may be incorrect.">
            <a:extLst>
              <a:ext uri="{FF2B5EF4-FFF2-40B4-BE49-F238E27FC236}">
                <a16:creationId xmlns:a16="http://schemas.microsoft.com/office/drawing/2014/main" id="{F2243F32-3955-08D3-04BF-3EFCE5AC94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452" y="4772640"/>
            <a:ext cx="1122680" cy="526886"/>
          </a:xfrm>
          <a:prstGeom prst="rect">
            <a:avLst/>
          </a:prstGeom>
        </p:spPr>
      </p:pic>
      <p:pic>
        <p:nvPicPr>
          <p:cNvPr id="14" name="Graphic 3">
            <a:extLst>
              <a:ext uri="{FF2B5EF4-FFF2-40B4-BE49-F238E27FC236}">
                <a16:creationId xmlns:a16="http://schemas.microsoft.com/office/drawing/2014/main" id="{913F7579-2B47-D8A9-975F-5CC5675F2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449" y="5527958"/>
            <a:ext cx="971550" cy="376555"/>
          </a:xfrm>
          <a:prstGeom prst="rect">
            <a:avLst/>
          </a:prstGeom>
        </p:spPr>
      </p:pic>
      <p:pic>
        <p:nvPicPr>
          <p:cNvPr id="16" name="Picture 15" descr="A black background with red text&#10;&#10;AI-generated content may be incorrect.">
            <a:extLst>
              <a:ext uri="{FF2B5EF4-FFF2-40B4-BE49-F238E27FC236}">
                <a16:creationId xmlns:a16="http://schemas.microsoft.com/office/drawing/2014/main" id="{6FB4BB55-0EFC-E1C2-3141-A8D7E21F4C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784602" y="4873152"/>
            <a:ext cx="1451610" cy="271780"/>
          </a:xfrm>
          <a:prstGeom prst="rect">
            <a:avLst/>
          </a:prstGeom>
          <a:ln>
            <a:noFill/>
          </a:ln>
          <a:extLst>
            <a:ext uri="{53640926-AAD7-44D8-BBD7-CCE9431645EC}">
              <a14:shadowObscured xmlns:a14="http://schemas.microsoft.com/office/drawing/2010/main"/>
            </a:ext>
          </a:extLst>
        </p:spPr>
      </p:pic>
      <p:pic>
        <p:nvPicPr>
          <p:cNvPr id="17" name="Picture 16" descr="A pink and yellow logo&#10;&#10;AI-generated content may be incorrect.">
            <a:extLst>
              <a:ext uri="{FF2B5EF4-FFF2-40B4-BE49-F238E27FC236}">
                <a16:creationId xmlns:a16="http://schemas.microsoft.com/office/drawing/2014/main" id="{6D0FA3C9-69A0-7610-1101-67F1B0418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430" y="5386988"/>
            <a:ext cx="886815" cy="734377"/>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2692DA34-866C-9183-0266-0E1CD687A9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2744" y="4847275"/>
            <a:ext cx="1872084" cy="315325"/>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97D46043-6443-FB5D-4D45-A0950249F7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5895" y="5360038"/>
            <a:ext cx="1352891" cy="289450"/>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569924E0-B8C6-5549-A45B-161ACEDF52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20925" y="4825502"/>
            <a:ext cx="1656398" cy="358873"/>
          </a:xfrm>
          <a:prstGeom prst="rect">
            <a:avLst/>
          </a:prstGeom>
        </p:spPr>
      </p:pic>
      <p:pic>
        <p:nvPicPr>
          <p:cNvPr id="21" name="Picture 20" descr="Red text on a white background&#10;&#10;AI-generated content may be incorrect.">
            <a:extLst>
              <a:ext uri="{FF2B5EF4-FFF2-40B4-BE49-F238E27FC236}">
                <a16:creationId xmlns:a16="http://schemas.microsoft.com/office/drawing/2014/main" id="{222C76C9-0884-A3C7-621F-3A072CD524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61200" y="5825233"/>
            <a:ext cx="1440572" cy="276594"/>
          </a:xfrm>
          <a:prstGeom prst="rect">
            <a:avLst/>
          </a:prstGeom>
        </p:spPr>
      </p:pic>
      <p:pic>
        <p:nvPicPr>
          <p:cNvPr id="22" name="Picture 21" descr="A yellow and red logo&#10;&#10;AI-generated content may be incorrect.">
            <a:extLst>
              <a:ext uri="{FF2B5EF4-FFF2-40B4-BE49-F238E27FC236}">
                <a16:creationId xmlns:a16="http://schemas.microsoft.com/office/drawing/2014/main" id="{F4D6EB35-2CAF-D8F0-F258-D115B4ECA6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23869" y="5694650"/>
            <a:ext cx="1128694" cy="372749"/>
          </a:xfrm>
          <a:prstGeom prst="rect">
            <a:avLst/>
          </a:prstGeom>
        </p:spPr>
      </p:pic>
      <p:pic>
        <p:nvPicPr>
          <p:cNvPr id="23" name="Picture 22" descr="A black text on a white background&#10;&#10;AI-generated content may be incorrect.">
            <a:extLst>
              <a:ext uri="{FF2B5EF4-FFF2-40B4-BE49-F238E27FC236}">
                <a16:creationId xmlns:a16="http://schemas.microsoft.com/office/drawing/2014/main" id="{C069BBA1-341F-B564-66A7-E3BCA00D672B}"/>
              </a:ext>
            </a:extLst>
          </p:cNvPr>
          <p:cNvPicPr>
            <a:picLocks noChangeAspect="1"/>
          </p:cNvPicPr>
          <p:nvPr/>
        </p:nvPicPr>
        <p:blipFill>
          <a:blip r:embed="rId12" cstate="print">
            <a:extLst>
              <a:ext uri="{28A0092B-C50C-407E-A947-70E740481C1C}">
                <a14:useLocalDpi xmlns:a14="http://schemas.microsoft.com/office/drawing/2010/main"/>
              </a:ext>
            </a:extLst>
          </a:blip>
          <a:srcRect t="28709" b="28099"/>
          <a:stretch>
            <a:fillRect/>
          </a:stretch>
        </p:blipFill>
        <p:spPr>
          <a:xfrm>
            <a:off x="9203855" y="4856646"/>
            <a:ext cx="1495581" cy="358874"/>
          </a:xfrm>
          <a:prstGeom prst="rect">
            <a:avLst/>
          </a:prstGeom>
        </p:spPr>
      </p:pic>
      <p:pic>
        <p:nvPicPr>
          <p:cNvPr id="24" name="Picture 2">
            <a:extLst>
              <a:ext uri="{FF2B5EF4-FFF2-40B4-BE49-F238E27FC236}">
                <a16:creationId xmlns:a16="http://schemas.microsoft.com/office/drawing/2014/main" id="{CF2047BB-D97D-454C-FCE4-9774C690FE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67750" y="5525364"/>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text on a black background&#10;&#10;AI-generated content may be incorrect.">
            <a:extLst>
              <a:ext uri="{FF2B5EF4-FFF2-40B4-BE49-F238E27FC236}">
                <a16:creationId xmlns:a16="http://schemas.microsoft.com/office/drawing/2014/main" id="{58FD8FBC-1A59-5205-EF9F-F4B7644CE8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741" y="5429008"/>
            <a:ext cx="1439802" cy="440961"/>
          </a:xfrm>
          <a:prstGeom prst="rect">
            <a:avLst/>
          </a:prstGeom>
        </p:spPr>
      </p:pic>
      <p:pic>
        <p:nvPicPr>
          <p:cNvPr id="26" name="Picture 25" descr="A black sign with brown letters&#10;&#10;AI-generated content may be incorrect.">
            <a:extLst>
              <a:ext uri="{FF2B5EF4-FFF2-40B4-BE49-F238E27FC236}">
                <a16:creationId xmlns:a16="http://schemas.microsoft.com/office/drawing/2014/main" id="{7724C47C-0F7F-ABBE-6562-D270340A53F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06568" y="4881312"/>
            <a:ext cx="763440" cy="442795"/>
          </a:xfrm>
          <a:prstGeom prst="rect">
            <a:avLst/>
          </a:prstGeom>
        </p:spPr>
      </p:pic>
      <p:pic>
        <p:nvPicPr>
          <p:cNvPr id="27" name="Graphic 26">
            <a:extLst>
              <a:ext uri="{FF2B5EF4-FFF2-40B4-BE49-F238E27FC236}">
                <a16:creationId xmlns:a16="http://schemas.microsoft.com/office/drawing/2014/main" id="{B423648F-CA3B-BD93-C506-954C9D9A4B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02741" y="5487635"/>
            <a:ext cx="1181100" cy="457200"/>
          </a:xfrm>
          <a:prstGeom prst="rect">
            <a:avLst/>
          </a:prstGeom>
        </p:spPr>
      </p:pic>
    </p:spTree>
    <p:extLst>
      <p:ext uri="{BB962C8B-B14F-4D97-AF65-F5344CB8AC3E}">
        <p14:creationId xmlns:p14="http://schemas.microsoft.com/office/powerpoint/2010/main" val="40449907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B98-9358-11A0-41E6-5FE6BAFF50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8ABA0CD-2EB5-52C2-063A-7054E94022D9}"/>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Digital Transformation Textbook</a:t>
            </a:r>
            <a:endParaRPr lang="en-GB" sz="3000" noProof="0" dirty="0">
              <a:latin typeface="+mj-lt"/>
            </a:endParaRPr>
          </a:p>
        </p:txBody>
      </p:sp>
      <p:sp>
        <p:nvSpPr>
          <p:cNvPr id="5" name="TextBox 3">
            <a:extLst>
              <a:ext uri="{FF2B5EF4-FFF2-40B4-BE49-F238E27FC236}">
                <a16:creationId xmlns:a16="http://schemas.microsoft.com/office/drawing/2014/main" id="{F4A97E48-30D8-4D61-B4AA-5562B8250D78}"/>
              </a:ext>
            </a:extLst>
          </p:cNvPr>
          <p:cNvSpPr txBox="1"/>
          <p:nvPr/>
        </p:nvSpPr>
        <p:spPr>
          <a:xfrm>
            <a:off x="770515" y="2130987"/>
            <a:ext cx="6798685" cy="1230593"/>
          </a:xfrm>
          <a:prstGeom prst="rect">
            <a:avLst/>
          </a:prstGeom>
          <a:noFill/>
        </p:spPr>
        <p:txBody>
          <a:bodyPr wrap="square">
            <a:spAutoFit/>
          </a:bodyPr>
          <a:lstStyle/>
          <a:p>
            <a:pPr>
              <a:lnSpc>
                <a:spcPct val="150000"/>
              </a:lnSpc>
            </a:pPr>
            <a:r>
              <a:rPr lang="en-GB" sz="2600" i="1" dirty="0">
                <a:latin typeface="+mj-lt"/>
              </a:rPr>
              <a:t>Visit </a:t>
            </a:r>
            <a:r>
              <a:rPr lang="en-GB" sz="2600" i="1" dirty="0">
                <a:latin typeface="+mj-lt"/>
                <a:hlinkClick r:id="rId2"/>
              </a:rPr>
              <a:t>www.strategic-digital-transformation.com</a:t>
            </a:r>
            <a:r>
              <a:rPr lang="en-GB" sz="2600" i="1" dirty="0">
                <a:latin typeface="+mj-lt"/>
              </a:rPr>
              <a:t> </a:t>
            </a:r>
            <a:br>
              <a:rPr lang="en-GB" sz="2600" i="1" dirty="0">
                <a:latin typeface="+mj-lt"/>
              </a:rPr>
            </a:br>
            <a:r>
              <a:rPr lang="en-GB" sz="2600" i="1" dirty="0">
                <a:latin typeface="+mj-lt"/>
              </a:rPr>
              <a:t>for case studies, videos and workshop templates.</a:t>
            </a:r>
          </a:p>
        </p:txBody>
      </p:sp>
      <p:pic>
        <p:nvPicPr>
          <p:cNvPr id="3" name="Picture 2" descr="A person in a suit and tie&#10;&#10;AI-generated content may be incorrect.">
            <a:extLst>
              <a:ext uri="{FF2B5EF4-FFF2-40B4-BE49-F238E27FC236}">
                <a16:creationId xmlns:a16="http://schemas.microsoft.com/office/drawing/2014/main" id="{0DB98BF3-60F2-B69E-010E-EB610548E08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53640" y="4344266"/>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14A3DE1E-FE2B-7828-AB01-665F4DC8A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0544" y="4344266"/>
            <a:ext cx="1222999" cy="1571321"/>
          </a:xfrm>
          <a:prstGeom prst="rect">
            <a:avLst/>
          </a:prstGeom>
        </p:spPr>
      </p:pic>
      <p:sp>
        <p:nvSpPr>
          <p:cNvPr id="14" name="TextBox 13">
            <a:extLst>
              <a:ext uri="{FF2B5EF4-FFF2-40B4-BE49-F238E27FC236}">
                <a16:creationId xmlns:a16="http://schemas.microsoft.com/office/drawing/2014/main" id="{F4ADA7D2-0731-7719-75CA-00D57338B441}"/>
              </a:ext>
            </a:extLst>
          </p:cNvPr>
          <p:cNvSpPr txBox="1"/>
          <p:nvPr/>
        </p:nvSpPr>
        <p:spPr>
          <a:xfrm>
            <a:off x="770515" y="5915588"/>
            <a:ext cx="1371119" cy="246221"/>
          </a:xfrm>
          <a:prstGeom prst="rect">
            <a:avLst/>
          </a:prstGeom>
          <a:noFill/>
        </p:spPr>
        <p:txBody>
          <a:bodyPr wrap="square">
            <a:spAutoFit/>
          </a:bodyPr>
          <a:lstStyle/>
          <a:p>
            <a:r>
              <a:rPr lang="en-CH" sz="1000" dirty="0"/>
              <a:t>Prof. Dr. Marc K. Peter</a:t>
            </a:r>
          </a:p>
        </p:txBody>
      </p:sp>
      <p:sp>
        <p:nvSpPr>
          <p:cNvPr id="15" name="TextBox 14">
            <a:extLst>
              <a:ext uri="{FF2B5EF4-FFF2-40B4-BE49-F238E27FC236}">
                <a16:creationId xmlns:a16="http://schemas.microsoft.com/office/drawing/2014/main" id="{F930E241-B351-1EED-3500-FF949C121141}"/>
              </a:ext>
            </a:extLst>
          </p:cNvPr>
          <p:cNvSpPr txBox="1"/>
          <p:nvPr/>
        </p:nvSpPr>
        <p:spPr>
          <a:xfrm>
            <a:off x="2189935" y="5915588"/>
            <a:ext cx="1371119" cy="246221"/>
          </a:xfrm>
          <a:prstGeom prst="rect">
            <a:avLst/>
          </a:prstGeom>
          <a:noFill/>
        </p:spPr>
        <p:txBody>
          <a:bodyPr wrap="square">
            <a:spAutoFit/>
          </a:bodyPr>
          <a:lstStyle/>
          <a:p>
            <a:r>
              <a:rPr lang="en-GB" sz="1000" dirty="0"/>
              <a:t>Dr. Johan P. Lindeque</a:t>
            </a:r>
          </a:p>
        </p:txBody>
      </p:sp>
      <p:pic>
        <p:nvPicPr>
          <p:cNvPr id="6" name="Picture 5" descr="A book with a white rectangular sign on it&#10;&#10;AI-generated content may be incorrect.">
            <a:extLst>
              <a:ext uri="{FF2B5EF4-FFF2-40B4-BE49-F238E27FC236}">
                <a16:creationId xmlns:a16="http://schemas.microsoft.com/office/drawing/2014/main" id="{26DAA298-2D75-B6F9-205B-328A341F64DB}"/>
              </a:ext>
            </a:extLst>
          </p:cNvPr>
          <p:cNvPicPr>
            <a:picLocks noChangeAspect="1"/>
          </p:cNvPicPr>
          <p:nvPr/>
        </p:nvPicPr>
        <p:blipFill>
          <a:blip r:embed="rId5"/>
          <a:stretch>
            <a:fillRect/>
          </a:stretch>
        </p:blipFill>
        <p:spPr>
          <a:xfrm>
            <a:off x="7861300" y="690945"/>
            <a:ext cx="4698879" cy="5747863"/>
          </a:xfrm>
          <a:prstGeom prst="rect">
            <a:avLst/>
          </a:prstGeom>
        </p:spPr>
      </p:pic>
    </p:spTree>
    <p:extLst>
      <p:ext uri="{BB962C8B-B14F-4D97-AF65-F5344CB8AC3E}">
        <p14:creationId xmlns:p14="http://schemas.microsoft.com/office/powerpoint/2010/main" val="2635561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CC7FBB-B72E-3EC0-0823-DD4B1CD02B7C}"/>
              </a:ext>
            </a:extLst>
          </p:cNvPr>
          <p:cNvSpPr>
            <a:spLocks noGrp="1"/>
          </p:cNvSpPr>
          <p:nvPr>
            <p:ph sz="quarter" idx="10"/>
          </p:nvPr>
        </p:nvSpPr>
        <p:spPr>
          <a:xfrm>
            <a:off x="1238250" y="1355725"/>
            <a:ext cx="7967534" cy="4789488"/>
          </a:xfrm>
        </p:spPr>
        <p:txBody>
          <a:bodyPr>
            <a:noAutofit/>
          </a:bodyPr>
          <a:lstStyle/>
          <a:p>
            <a:r>
              <a:rPr lang="en-GB" sz="2200" noProof="0" dirty="0">
                <a:latin typeface="+mj-lt"/>
              </a:rPr>
              <a:t>Until the eighteenth century, society was dominated by agriculture – tools and muscle power</a:t>
            </a:r>
          </a:p>
          <a:p>
            <a:r>
              <a:rPr lang="en-GB" sz="2200" noProof="0" dirty="0">
                <a:latin typeface="+mj-lt"/>
              </a:rPr>
              <a:t>Major developments: steamship, or later the steam powered locomotive</a:t>
            </a:r>
          </a:p>
          <a:p>
            <a:r>
              <a:rPr lang="en-GB" sz="2200" noProof="0" dirty="0">
                <a:latin typeface="+mj-lt"/>
              </a:rPr>
              <a:t>Greatest increase in productivity in the history of humankind</a:t>
            </a:r>
          </a:p>
          <a:p>
            <a:r>
              <a:rPr lang="en-GB" sz="2200" noProof="0" dirty="0">
                <a:latin typeface="+mj-lt"/>
              </a:rPr>
              <a:t>Coal mining was accelerated and intensified to obtain the needed energy</a:t>
            </a:r>
          </a:p>
          <a:p>
            <a:r>
              <a:rPr lang="en-GB" sz="2200" noProof="0" dirty="0">
                <a:latin typeface="+mj-lt"/>
              </a:rPr>
              <a:t>Importance of banks increased to take out loans for necessary investments</a:t>
            </a:r>
          </a:p>
          <a:p>
            <a:r>
              <a:rPr lang="en-GB" sz="2200" noProof="0" dirty="0">
                <a:latin typeface="+mj-lt"/>
              </a:rPr>
              <a:t>Corporations and joint-stock organisations emerged</a:t>
            </a:r>
          </a:p>
          <a:p>
            <a:r>
              <a:rPr lang="en-GB" sz="2200" noProof="0" dirty="0">
                <a:latin typeface="+mj-lt"/>
              </a:rPr>
              <a:t>Challenging situation faced by workers led to social problems and political upheavals </a:t>
            </a:r>
          </a:p>
          <a:p>
            <a:endParaRPr lang="en-GB" sz="2200" noProof="0" dirty="0"/>
          </a:p>
        </p:txBody>
      </p:sp>
      <p:sp>
        <p:nvSpPr>
          <p:cNvPr id="3" name="Inhaltsplatzhalter 2">
            <a:extLst>
              <a:ext uri="{FF2B5EF4-FFF2-40B4-BE49-F238E27FC236}">
                <a16:creationId xmlns:a16="http://schemas.microsoft.com/office/drawing/2014/main" id="{585111C5-7EB4-36E5-1603-E7E36384276C}"/>
              </a:ext>
            </a:extLst>
          </p:cNvPr>
          <p:cNvSpPr>
            <a:spLocks noGrp="1"/>
          </p:cNvSpPr>
          <p:nvPr>
            <p:ph sz="quarter" idx="11"/>
          </p:nvPr>
        </p:nvSpPr>
        <p:spPr/>
        <p:txBody>
          <a:bodyPr/>
          <a:lstStyle/>
          <a:p>
            <a:pPr marL="0" indent="0">
              <a:buNone/>
            </a:pPr>
            <a:r>
              <a:rPr lang="en-GB" sz="3000" noProof="0" dirty="0">
                <a:latin typeface="+mj-lt"/>
              </a:rPr>
              <a:t>1.1.1 First Industrial Revolution: Mechanisation</a:t>
            </a:r>
          </a:p>
          <a:p>
            <a:endParaRPr lang="en-GB" noProof="0" dirty="0"/>
          </a:p>
        </p:txBody>
      </p:sp>
      <p:pic>
        <p:nvPicPr>
          <p:cNvPr id="6" name="Grafik 5" descr="Ein Bild, das Text, Entwurf enthält.&#10;&#10;KI-generierte Inhalte können fehlerhaft sein.">
            <a:extLst>
              <a:ext uri="{FF2B5EF4-FFF2-40B4-BE49-F238E27FC236}">
                <a16:creationId xmlns:a16="http://schemas.microsoft.com/office/drawing/2014/main" id="{449C3DC4-0B82-1E23-30EE-B5F2704371A1}"/>
              </a:ext>
            </a:extLst>
          </p:cNvPr>
          <p:cNvPicPr>
            <a:picLocks noChangeAspect="1"/>
          </p:cNvPicPr>
          <p:nvPr/>
        </p:nvPicPr>
        <p:blipFill>
          <a:blip r:embed="rId2"/>
          <a:stretch>
            <a:fillRect/>
          </a:stretch>
        </p:blipFill>
        <p:spPr>
          <a:xfrm>
            <a:off x="9205784" y="1624057"/>
            <a:ext cx="2336291" cy="4252823"/>
          </a:xfrm>
          <a:prstGeom prst="rect">
            <a:avLst/>
          </a:prstGeom>
        </p:spPr>
      </p:pic>
    </p:spTree>
    <p:extLst>
      <p:ext uri="{BB962C8B-B14F-4D97-AF65-F5344CB8AC3E}">
        <p14:creationId xmlns:p14="http://schemas.microsoft.com/office/powerpoint/2010/main" val="7832072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4A83-642F-6AA8-4D50-C0714B77F824}"/>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CF4B531D-CAFE-55E0-1F86-C48C4A234132}"/>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50DCBA76-9D1C-5E63-4A3B-7ADA85FB3B2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140</a:t>
            </a:fld>
            <a:endParaRPr lang="en-GB" sz="1000" noProof="0" dirty="0">
              <a:solidFill>
                <a:srgbClr val="004474"/>
              </a:solidFill>
            </a:endParaRPr>
          </a:p>
        </p:txBody>
      </p:sp>
      <p:sp>
        <p:nvSpPr>
          <p:cNvPr id="5" name="Titel 4">
            <a:extLst>
              <a:ext uri="{FF2B5EF4-FFF2-40B4-BE49-F238E27FC236}">
                <a16:creationId xmlns:a16="http://schemas.microsoft.com/office/drawing/2014/main" id="{DB8C31E4-3308-9866-8E94-E8FF8094456A}"/>
              </a:ext>
            </a:extLst>
          </p:cNvPr>
          <p:cNvSpPr>
            <a:spLocks noGrp="1"/>
          </p:cNvSpPr>
          <p:nvPr>
            <p:ph type="ctrTitle"/>
          </p:nvPr>
        </p:nvSpPr>
        <p:spPr>
          <a:xfrm>
            <a:off x="689504" y="668254"/>
            <a:ext cx="11197696" cy="1324216"/>
          </a:xfrm>
        </p:spPr>
        <p:txBody>
          <a:bodyPr>
            <a:noAutofit/>
          </a:bodyPr>
          <a:lstStyle/>
          <a:p>
            <a:pPr algn="l"/>
            <a:r>
              <a:rPr lang="en-GB" sz="4800" b="1" noProof="0" dirty="0"/>
              <a:t>04 Strategic Action Field of Customer Centricity</a:t>
            </a:r>
            <a:endParaRPr lang="en-GB" sz="3200" noProof="0" dirty="0">
              <a:latin typeface="+mj-lt"/>
            </a:endParaRPr>
          </a:p>
        </p:txBody>
      </p:sp>
      <p:sp>
        <p:nvSpPr>
          <p:cNvPr id="7" name="Untertitel 5">
            <a:extLst>
              <a:ext uri="{FF2B5EF4-FFF2-40B4-BE49-F238E27FC236}">
                <a16:creationId xmlns:a16="http://schemas.microsoft.com/office/drawing/2014/main" id="{1577F014-D650-8401-31BC-EFB85C465D10}"/>
              </a:ext>
            </a:extLst>
          </p:cNvPr>
          <p:cNvSpPr>
            <a:spLocks noGrp="1"/>
          </p:cNvSpPr>
          <p:nvPr>
            <p:ph type="subTitle" idx="1"/>
          </p:nvPr>
        </p:nvSpPr>
        <p:spPr>
          <a:xfrm>
            <a:off x="689504" y="5654667"/>
            <a:ext cx="10547128" cy="711946"/>
          </a:xfrm>
        </p:spPr>
        <p:txBody>
          <a:bodyPr>
            <a:normAutofit lnSpcReduction="10000"/>
          </a:bodyPr>
          <a:lstStyle/>
          <a:p>
            <a:pPr algn="l"/>
            <a:r>
              <a:rPr lang="en-GB" b="1" noProof="0" dirty="0">
                <a:latin typeface="+mj-lt"/>
              </a:rPr>
              <a:t>Chapter 04 of 12</a:t>
            </a:r>
          </a:p>
          <a:p>
            <a:pPr algn="l"/>
            <a:r>
              <a:rPr lang="en-GB" sz="1200" noProof="0" dirty="0">
                <a:latin typeface="+mj-lt"/>
              </a:rPr>
              <a:t>© Marc K. Peter &amp; Johan P. Lindeque (2026): Strategic Digital Transformation. Theory and Practice. Sage Publications, London/UK</a:t>
            </a:r>
          </a:p>
        </p:txBody>
      </p:sp>
      <p:sp>
        <p:nvSpPr>
          <p:cNvPr id="8" name="Textplatzhalter 4">
            <a:extLst>
              <a:ext uri="{FF2B5EF4-FFF2-40B4-BE49-F238E27FC236}">
                <a16:creationId xmlns:a16="http://schemas.microsoft.com/office/drawing/2014/main" id="{FCB69077-98EC-7A87-6B1C-DD16E89FF8EF}"/>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GB"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55602D15-45BC-E852-E510-EA37EF5BBC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30707254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DAE1-45E6-8B4A-B5DA-05C6879365E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5DD6FB8-5C7F-C52E-66A7-C653FA8DC2E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A325EDC7-BEC3-E582-2A33-41AE76BC403B}"/>
              </a:ext>
            </a:extLst>
          </p:cNvPr>
          <p:cNvSpPr txBox="1"/>
          <p:nvPr/>
        </p:nvSpPr>
        <p:spPr>
          <a:xfrm>
            <a:off x="2868205" y="1321696"/>
            <a:ext cx="9056395" cy="3016210"/>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p:txBody>
      </p:sp>
      <p:pic>
        <p:nvPicPr>
          <p:cNvPr id="3" name="Picture 2" descr="A person in a suit and tie&#10;&#10;AI-generated content may be incorrect.">
            <a:extLst>
              <a:ext uri="{FF2B5EF4-FFF2-40B4-BE49-F238E27FC236}">
                <a16:creationId xmlns:a16="http://schemas.microsoft.com/office/drawing/2014/main" id="{1589E6A3-3F2C-D17C-E7E6-A2A747EF32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08507" y="4519244"/>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4C472D42-DEC1-C8B8-DFBD-780CA5ED0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5411" y="4519244"/>
            <a:ext cx="1222999" cy="1571321"/>
          </a:xfrm>
          <a:prstGeom prst="rect">
            <a:avLst/>
          </a:prstGeom>
        </p:spPr>
      </p:pic>
      <p:pic>
        <p:nvPicPr>
          <p:cNvPr id="9" name="Picture 8" descr="A book cover with a white square on it&#10;&#10;AI-generated content may be incorrect.">
            <a:extLst>
              <a:ext uri="{FF2B5EF4-FFF2-40B4-BE49-F238E27FC236}">
                <a16:creationId xmlns:a16="http://schemas.microsoft.com/office/drawing/2014/main" id="{D8D4AFA6-CFBB-FD4B-37EC-DC9864CA4FD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20" y="1150613"/>
            <a:ext cx="2456597" cy="3150504"/>
          </a:xfrm>
          <a:prstGeom prst="rect">
            <a:avLst/>
          </a:prstGeom>
        </p:spPr>
      </p:pic>
      <p:sp>
        <p:nvSpPr>
          <p:cNvPr id="11" name="TextBox 10">
            <a:extLst>
              <a:ext uri="{FF2B5EF4-FFF2-40B4-BE49-F238E27FC236}">
                <a16:creationId xmlns:a16="http://schemas.microsoft.com/office/drawing/2014/main" id="{4F5B25AE-DE5C-F645-D44D-D2A2E6215D46}"/>
              </a:ext>
            </a:extLst>
          </p:cNvPr>
          <p:cNvSpPr txBox="1"/>
          <p:nvPr/>
        </p:nvSpPr>
        <p:spPr>
          <a:xfrm>
            <a:off x="321992" y="4301117"/>
            <a:ext cx="2491621" cy="1015663"/>
          </a:xfrm>
          <a:prstGeom prst="rect">
            <a:avLst/>
          </a:prstGeom>
          <a:noFill/>
        </p:spPr>
        <p:txBody>
          <a:bodyPr wrap="square">
            <a:spAutoFit/>
          </a:bodyPr>
          <a:lstStyle/>
          <a:p>
            <a:r>
              <a:rPr lang="en-GB" sz="1000" noProof="0" dirty="0"/>
              <a:t>Marc K. Peter &amp; Johan P. Lindeque</a:t>
            </a:r>
          </a:p>
          <a:p>
            <a:r>
              <a:rPr lang="en-GB" sz="1000" b="1" noProof="0" dirty="0"/>
              <a:t>Strategic Digital Transformation</a:t>
            </a:r>
          </a:p>
          <a:p>
            <a:r>
              <a:rPr lang="en-GB" sz="1000" noProof="0" dirty="0"/>
              <a:t>Theory and Practice</a:t>
            </a:r>
          </a:p>
          <a:p>
            <a:r>
              <a:rPr lang="en-GB" sz="1000" noProof="0" dirty="0"/>
              <a:t>2026, 408 pages </a:t>
            </a:r>
            <a:br>
              <a:rPr lang="en-GB" sz="1000" noProof="0" dirty="0"/>
            </a:br>
            <a:r>
              <a:rPr lang="en-GB" sz="1000" noProof="0" dirty="0"/>
              <a:t>Sage Publications, London/UK</a:t>
            </a:r>
          </a:p>
          <a:p>
            <a:r>
              <a:rPr lang="en-GB" sz="1000" noProof="0" dirty="0">
                <a:hlinkClick r:id="rId5"/>
              </a:rPr>
              <a:t>www.strategic-digital-transformation.com</a:t>
            </a:r>
            <a:r>
              <a:rPr lang="en-GB" sz="1000" noProof="0" dirty="0"/>
              <a:t> </a:t>
            </a:r>
          </a:p>
        </p:txBody>
      </p:sp>
      <p:sp>
        <p:nvSpPr>
          <p:cNvPr id="12" name="TextBox 3">
            <a:extLst>
              <a:ext uri="{FF2B5EF4-FFF2-40B4-BE49-F238E27FC236}">
                <a16:creationId xmlns:a16="http://schemas.microsoft.com/office/drawing/2014/main" id="{7724A186-BC62-DBE5-C1C0-8334FB1DDC59}"/>
              </a:ext>
            </a:extLst>
          </p:cNvPr>
          <p:cNvSpPr txBox="1"/>
          <p:nvPr/>
        </p:nvSpPr>
        <p:spPr>
          <a:xfrm>
            <a:off x="2868204" y="1321696"/>
            <a:ext cx="9056395" cy="3724096"/>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a:p>
            <a:pPr algn="just"/>
            <a:endParaRPr lang="en-GB" sz="1000" noProof="0" dirty="0">
              <a:latin typeface="+mj-lt"/>
            </a:endParaRPr>
          </a:p>
          <a:p>
            <a:r>
              <a:rPr lang="en-GB" noProof="0" dirty="0">
                <a:latin typeface="+mj-lt"/>
              </a:rPr>
              <a:t>We wish you lots of success and hope that </a:t>
            </a:r>
            <a:br>
              <a:rPr lang="en-GB" noProof="0" dirty="0">
                <a:latin typeface="+mj-lt"/>
              </a:rPr>
            </a:br>
            <a:r>
              <a:rPr lang="en-GB" noProof="0" dirty="0">
                <a:latin typeface="+mj-lt"/>
              </a:rPr>
              <a:t>you will benefit from this textbook!</a:t>
            </a:r>
          </a:p>
        </p:txBody>
      </p:sp>
      <p:sp>
        <p:nvSpPr>
          <p:cNvPr id="14" name="TextBox 13">
            <a:extLst>
              <a:ext uri="{FF2B5EF4-FFF2-40B4-BE49-F238E27FC236}">
                <a16:creationId xmlns:a16="http://schemas.microsoft.com/office/drawing/2014/main" id="{4893339E-5F6A-3F0E-1C13-E6EF247695B1}"/>
              </a:ext>
            </a:extLst>
          </p:cNvPr>
          <p:cNvSpPr txBox="1"/>
          <p:nvPr/>
        </p:nvSpPr>
        <p:spPr>
          <a:xfrm>
            <a:off x="7725382" y="6090566"/>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1F8D33F2-0FEA-2373-BA97-387D5BF29FF4}"/>
              </a:ext>
            </a:extLst>
          </p:cNvPr>
          <p:cNvSpPr txBox="1"/>
          <p:nvPr/>
        </p:nvSpPr>
        <p:spPr>
          <a:xfrm>
            <a:off x="9144802" y="6090566"/>
            <a:ext cx="1371119" cy="246221"/>
          </a:xfrm>
          <a:prstGeom prst="rect">
            <a:avLst/>
          </a:prstGeom>
          <a:noFill/>
        </p:spPr>
        <p:txBody>
          <a:bodyPr wrap="square">
            <a:spAutoFit/>
          </a:bodyPr>
          <a:lstStyle/>
          <a:p>
            <a:r>
              <a:rPr lang="en-GB" sz="1000" noProof="0" dirty="0"/>
              <a:t>Dr. Johan P. Lindeque</a:t>
            </a:r>
          </a:p>
        </p:txBody>
      </p:sp>
    </p:spTree>
    <p:extLst>
      <p:ext uri="{BB962C8B-B14F-4D97-AF65-F5344CB8AC3E}">
        <p14:creationId xmlns:p14="http://schemas.microsoft.com/office/powerpoint/2010/main" val="11655853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662F-2D8C-6077-5E19-4209BF477AA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E7CE7A0-A07D-0CCA-0EC1-B43C47FD9A6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Foreword</a:t>
            </a:r>
            <a:endParaRPr lang="en-GB" sz="3000" b="1" noProof="0" dirty="0">
              <a:latin typeface="+mj-lt"/>
            </a:endParaRPr>
          </a:p>
        </p:txBody>
      </p:sp>
      <p:sp>
        <p:nvSpPr>
          <p:cNvPr id="5" name="TextBox 3">
            <a:extLst>
              <a:ext uri="{FF2B5EF4-FFF2-40B4-BE49-F238E27FC236}">
                <a16:creationId xmlns:a16="http://schemas.microsoft.com/office/drawing/2014/main" id="{74EF1F22-3BAD-D377-EB4B-575CF7E693C0}"/>
              </a:ext>
            </a:extLst>
          </p:cNvPr>
          <p:cNvSpPr txBox="1"/>
          <p:nvPr/>
        </p:nvSpPr>
        <p:spPr>
          <a:xfrm>
            <a:off x="327546" y="1163921"/>
            <a:ext cx="11542462" cy="2123658"/>
          </a:xfrm>
          <a:prstGeom prst="rect">
            <a:avLst/>
          </a:prstGeom>
          <a:noFill/>
        </p:spPr>
        <p:txBody>
          <a:bodyPr wrap="square">
            <a:spAutoFit/>
          </a:bodyPr>
          <a:lstStyle/>
          <a:p>
            <a:pPr algn="just"/>
            <a:r>
              <a:rPr lang="en-GB" sz="1200" noProof="0" dirty="0">
                <a:latin typeface="+mj-lt"/>
              </a:rPr>
              <a:t>Modern advancements in the economy are characterised by a series of transformative industrial revolutions over the past three hundred years, each driven by groundbreaking technological innovations that reshaped societies, industries, businesses, and the way we live and work. The first industrial revolution, which began in the late 18th century, was driven by the mechanisation of production through steam power and the advent of factories. This era saw a dramatic increase in productivity and the rise of urban centres, fundamentally altering the social and economic landscape. The second industrial revolution in the late 19th and early 20th centuries introduced mass production and assembly lines, powered by electricity. Innovations such as the telegraph, telephone, and internal combustion engine further accelerated industrial growth and global connectivity, resulting in consumer markets.</a:t>
            </a:r>
          </a:p>
          <a:p>
            <a:pPr algn="just"/>
            <a:endParaRPr lang="en-GB" sz="1200" noProof="0" dirty="0">
              <a:latin typeface="+mj-lt"/>
            </a:endParaRPr>
          </a:p>
          <a:p>
            <a:pPr algn="just"/>
            <a:r>
              <a:rPr lang="en-GB" sz="1200" noProof="0" dirty="0">
                <a:latin typeface="+mj-lt"/>
              </a:rPr>
              <a:t>The third industrial revolution, starting in the mid-20th century, brought automation and the digitalisation of manufacturing processes. The development of computers and the internet revolutionised industries, enabling unprecedented levels of precision and efficiency. This era laid the groundwork for the interconnected world we live in today. We are currently in the midst of the fourth industrial revolution, characterised by the fusion of digital and physical dimensions, creating smart factories and shipping digital societies. As we stand on the brink of the fifth industrial revolution, the focus shifts towards human-machine symbiosis, ethical AI, and sustainable practices. This emerging era emphasises the integration of advanced technologies with human capabilities, fostering collaboration between humans and robots, and prioritising ecological sustainability and social well-being.</a:t>
            </a:r>
          </a:p>
        </p:txBody>
      </p:sp>
      <p:pic>
        <p:nvPicPr>
          <p:cNvPr id="3" name="Picture 2" descr="A person in a suit and tie&#10;&#10;AI-generated content may be incorrect.">
            <a:extLst>
              <a:ext uri="{FF2B5EF4-FFF2-40B4-BE49-F238E27FC236}">
                <a16:creationId xmlns:a16="http://schemas.microsoft.com/office/drawing/2014/main" id="{6BEE6FD1-9A63-37FC-BE4E-3D137229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352" y="3429000"/>
            <a:ext cx="3894018" cy="259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C93319E5-D04D-7450-E1B6-56455B8621B7}"/>
              </a:ext>
            </a:extLst>
          </p:cNvPr>
          <p:cNvSpPr txBox="1"/>
          <p:nvPr/>
        </p:nvSpPr>
        <p:spPr>
          <a:xfrm>
            <a:off x="327546" y="3142850"/>
            <a:ext cx="7410735" cy="3046988"/>
          </a:xfrm>
          <a:prstGeom prst="rect">
            <a:avLst/>
          </a:prstGeom>
          <a:noFill/>
        </p:spPr>
        <p:txBody>
          <a:bodyPr wrap="square">
            <a:spAutoFit/>
          </a:bodyPr>
          <a:lstStyle/>
          <a:p>
            <a:pPr algn="just"/>
            <a:endParaRPr lang="en-GB" sz="1200" noProof="0" dirty="0">
              <a:latin typeface="+mj-lt"/>
            </a:endParaRPr>
          </a:p>
          <a:p>
            <a:pPr algn="just"/>
            <a:r>
              <a:rPr lang="en-GB" sz="1200" noProof="0" dirty="0">
                <a:latin typeface="+mj-lt"/>
              </a:rPr>
              <a:t>In this rapidly evolving landscape, strategic digital transformation is not just an option but a necessity for organisations to remain competitive and relevant. It involves a holistic renewal of business models, processes, and organisational structures, leveraging digital technologies to create new value and drive innovation. This new textbook describes the components and provides a toolkit for strategic digital transformation, which requires a clear vision, a comprehensive digital strategy, a robust implementation plan and a commitment to continuous learning and adaptation.</a:t>
            </a:r>
          </a:p>
          <a:p>
            <a:pPr algn="just"/>
            <a:endParaRPr lang="en-GB" sz="1200" noProof="0" dirty="0">
              <a:latin typeface="+mj-lt"/>
            </a:endParaRPr>
          </a:p>
          <a:p>
            <a:pPr algn="just"/>
            <a:r>
              <a:rPr lang="en-GB" sz="1200" noProof="0" dirty="0">
                <a:latin typeface="+mj-lt"/>
              </a:rPr>
              <a:t>Organisations that embrace this transformation will be better positioned to navigate the complexities of the digital age, capitalise on new opportunities, and contribute to a more sustainable and inclusive future. It is an exciting time to be part of this journey, and I am confident that the insights and strategies presented in this textbook will provide valuable guidance for young leaders and innovators seeking to thrive in the digital era.</a:t>
            </a:r>
          </a:p>
          <a:p>
            <a:pPr algn="just"/>
            <a:endParaRPr lang="en-GB" sz="1200" noProof="0" dirty="0">
              <a:latin typeface="+mj-lt"/>
            </a:endParaRPr>
          </a:p>
          <a:p>
            <a:pPr algn="just"/>
            <a:r>
              <a:rPr lang="en-GB" sz="1200" b="1" noProof="0" dirty="0">
                <a:latin typeface="+mj-lt"/>
              </a:rPr>
              <a:t>Alois </a:t>
            </a:r>
            <a:r>
              <a:rPr lang="en-GB" sz="1200" b="1" noProof="0" dirty="0" err="1">
                <a:latin typeface="+mj-lt"/>
              </a:rPr>
              <a:t>Zwinggi</a:t>
            </a:r>
            <a:endParaRPr lang="en-GB" sz="1200" b="1" noProof="0" dirty="0">
              <a:latin typeface="+mj-lt"/>
            </a:endParaRPr>
          </a:p>
          <a:p>
            <a:pPr algn="just"/>
            <a:r>
              <a:rPr lang="en-GB" sz="1200" b="1" noProof="0" dirty="0">
                <a:latin typeface="+mj-lt"/>
              </a:rPr>
              <a:t>Managing Director, World Economic Forum</a:t>
            </a:r>
          </a:p>
          <a:p>
            <a:pPr algn="just"/>
            <a:r>
              <a:rPr lang="en-GB" sz="1200" noProof="0" dirty="0">
                <a:latin typeface="+mj-lt"/>
                <a:hlinkClick r:id="rId3"/>
              </a:rPr>
              <a:t>www.weforum.org</a:t>
            </a:r>
            <a:r>
              <a:rPr lang="en-GB" sz="1200" noProof="0" dirty="0">
                <a:latin typeface="+mj-lt"/>
              </a:rPr>
              <a:t> </a:t>
            </a:r>
          </a:p>
          <a:p>
            <a:pPr algn="just"/>
            <a:endParaRPr lang="en-GB" sz="1200" noProof="0" dirty="0">
              <a:latin typeface="+mj-lt"/>
            </a:endParaRPr>
          </a:p>
        </p:txBody>
      </p:sp>
      <p:sp>
        <p:nvSpPr>
          <p:cNvPr id="8" name="TextBox 7">
            <a:extLst>
              <a:ext uri="{FF2B5EF4-FFF2-40B4-BE49-F238E27FC236}">
                <a16:creationId xmlns:a16="http://schemas.microsoft.com/office/drawing/2014/main" id="{17C74053-3170-A0E0-BA16-7CC26252D248}"/>
              </a:ext>
            </a:extLst>
          </p:cNvPr>
          <p:cNvSpPr txBox="1"/>
          <p:nvPr/>
        </p:nvSpPr>
        <p:spPr>
          <a:xfrm>
            <a:off x="7829408" y="5985037"/>
            <a:ext cx="2695433" cy="216917"/>
          </a:xfrm>
          <a:prstGeom prst="rect">
            <a:avLst/>
          </a:prstGeom>
          <a:noFill/>
        </p:spPr>
        <p:txBody>
          <a:bodyPr wrap="square">
            <a:spAutoFit/>
          </a:bodyPr>
          <a:lstStyle/>
          <a:p>
            <a:r>
              <a:rPr lang="en-GB" sz="800" noProof="0" dirty="0"/>
              <a:t>© World Economic Forum/Pascal Bitz (Flickr, 2023)</a:t>
            </a:r>
          </a:p>
        </p:txBody>
      </p:sp>
    </p:spTree>
    <p:extLst>
      <p:ext uri="{BB962C8B-B14F-4D97-AF65-F5344CB8AC3E}">
        <p14:creationId xmlns:p14="http://schemas.microsoft.com/office/powerpoint/2010/main" val="5128266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9A1-DF42-0EC8-BEEC-ECDF0CC3B4E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6862197-6FA3-4D77-5481-F25AAC7519A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7C470ED9-33B5-3D10-66E4-89B686D16F44}"/>
              </a:ext>
            </a:extLst>
          </p:cNvPr>
          <p:cNvSpPr txBox="1"/>
          <p:nvPr/>
        </p:nvSpPr>
        <p:spPr>
          <a:xfrm>
            <a:off x="1261685" y="1588808"/>
            <a:ext cx="10409615" cy="3139321"/>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r>
              <a:rPr lang="en-GB" sz="2200" dirty="0">
                <a:latin typeface="+mj-lt"/>
              </a:rPr>
              <a:t>Visit </a:t>
            </a:r>
            <a:r>
              <a:rPr lang="en-GB" sz="2200" dirty="0">
                <a:latin typeface="+mj-lt"/>
                <a:hlinkClick r:id="rId2"/>
              </a:rPr>
              <a:t>www.strategic-digital-transformation.com</a:t>
            </a:r>
            <a:r>
              <a:rPr lang="en-GB" sz="2200" dirty="0">
                <a:latin typeface="+mj-lt"/>
              </a:rPr>
              <a:t> for:</a:t>
            </a:r>
          </a:p>
          <a:p>
            <a:endParaRPr lang="en-GB" sz="800" dirty="0">
              <a:latin typeface="+mj-lt"/>
            </a:endParaRPr>
          </a:p>
          <a:p>
            <a:pPr marL="742950" lvl="1" indent="-285750">
              <a:buFont typeface="Arial" panose="020B0604020202020204" pitchFamily="34" charset="0"/>
              <a:buChar char="•"/>
            </a:pPr>
            <a:r>
              <a:rPr lang="en-GB" sz="2000" b="1" dirty="0">
                <a:latin typeface="+mj-lt"/>
              </a:rPr>
              <a:t>Slide decks </a:t>
            </a:r>
            <a:r>
              <a:rPr lang="en-GB" sz="2000" dirty="0">
                <a:latin typeface="+mj-lt"/>
              </a:rPr>
              <a:t>for each case (case summaries and illustrations).</a:t>
            </a:r>
          </a:p>
          <a:p>
            <a:pPr marL="742950" lvl="1" indent="-285750">
              <a:buFont typeface="Arial" panose="020B0604020202020204" pitchFamily="34" charset="0"/>
              <a:buChar char="•"/>
            </a:pPr>
            <a:r>
              <a:rPr lang="en-GB" sz="2000" b="1" dirty="0">
                <a:latin typeface="+mj-lt"/>
              </a:rPr>
              <a:t>Videos</a:t>
            </a:r>
            <a:r>
              <a:rPr lang="en-GB" sz="2000" dirty="0">
                <a:latin typeface="+mj-lt"/>
              </a:rPr>
              <a:t> from case organisations (case introductions, promotional clips and interviews).</a:t>
            </a:r>
          </a:p>
          <a:p>
            <a:pPr marL="742950" lvl="1" indent="-285750">
              <a:buFont typeface="Arial" panose="020B0604020202020204" pitchFamily="34" charset="0"/>
              <a:buChar char="•"/>
            </a:pPr>
            <a:r>
              <a:rPr lang="en-GB" sz="2000" dirty="0">
                <a:latin typeface="+mj-lt"/>
              </a:rPr>
              <a:t>The Digital Transformation Toolkit with </a:t>
            </a:r>
            <a:r>
              <a:rPr lang="en-GB" sz="2000" b="1" dirty="0">
                <a:latin typeface="+mj-lt"/>
              </a:rPr>
              <a:t>workshop templates and checklists</a:t>
            </a:r>
            <a:r>
              <a:rPr lang="en-GB" sz="2000" dirty="0">
                <a:latin typeface="+mj-lt"/>
              </a:rPr>
              <a:t>.</a:t>
            </a: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3" name="Picture 2" descr="A blue text on a black background&#10;&#10;AI-generated content may be incorrect.">
            <a:extLst>
              <a:ext uri="{FF2B5EF4-FFF2-40B4-BE49-F238E27FC236}">
                <a16:creationId xmlns:a16="http://schemas.microsoft.com/office/drawing/2014/main" id="{198D5455-E946-04E0-9837-9A9B9EF50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845" y="5030816"/>
            <a:ext cx="1122680" cy="526886"/>
          </a:xfrm>
          <a:prstGeom prst="rect">
            <a:avLst/>
          </a:prstGeom>
        </p:spPr>
      </p:pic>
      <p:pic>
        <p:nvPicPr>
          <p:cNvPr id="6" name="Graphic 3">
            <a:extLst>
              <a:ext uri="{FF2B5EF4-FFF2-40B4-BE49-F238E27FC236}">
                <a16:creationId xmlns:a16="http://schemas.microsoft.com/office/drawing/2014/main" id="{F69B8C23-BA15-8F88-FBAC-CE70CBD0B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842" y="5786134"/>
            <a:ext cx="971550" cy="376555"/>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442958A3-F26D-0CC9-E109-ECF7CC3CF6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753995" y="5131328"/>
            <a:ext cx="1451610" cy="271780"/>
          </a:xfrm>
          <a:prstGeom prst="rect">
            <a:avLst/>
          </a:prstGeom>
          <a:ln>
            <a:noFill/>
          </a:ln>
          <a:extLst>
            <a:ext uri="{53640926-AAD7-44D8-BBD7-CCE9431645EC}">
              <a14:shadowObscured xmlns:a14="http://schemas.microsoft.com/office/drawing/2010/main"/>
            </a:ext>
          </a:extLst>
        </p:spPr>
      </p:pic>
      <p:pic>
        <p:nvPicPr>
          <p:cNvPr id="8" name="Picture 7" descr="A pink and yellow logo&#10;&#10;AI-generated content may be incorrect.">
            <a:extLst>
              <a:ext uri="{FF2B5EF4-FFF2-40B4-BE49-F238E27FC236}">
                <a16:creationId xmlns:a16="http://schemas.microsoft.com/office/drawing/2014/main" id="{24E28C17-4450-6C4E-99AD-ACE813B57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823" y="5645164"/>
            <a:ext cx="886815" cy="734377"/>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38123AEF-9428-0D31-CD4D-41EA60483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2137" y="5105451"/>
            <a:ext cx="1872084" cy="315325"/>
          </a:xfrm>
          <a:prstGeom prst="rect">
            <a:avLst/>
          </a:prstGeom>
        </p:spPr>
      </p:pic>
      <p:pic>
        <p:nvPicPr>
          <p:cNvPr id="10" name="Picture 9" descr="A blue and black logo&#10;&#10;AI-generated content may be incorrect.">
            <a:extLst>
              <a:ext uri="{FF2B5EF4-FFF2-40B4-BE49-F238E27FC236}">
                <a16:creationId xmlns:a16="http://schemas.microsoft.com/office/drawing/2014/main" id="{FACC6DB8-BBA2-23C6-66A4-A168F04F26B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5288" y="5618214"/>
            <a:ext cx="1352891" cy="2894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0CE5F47B-F0BD-D362-FC52-10596D658B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90318" y="5083678"/>
            <a:ext cx="1656398" cy="358873"/>
          </a:xfrm>
          <a:prstGeom prst="rect">
            <a:avLst/>
          </a:prstGeom>
        </p:spPr>
      </p:pic>
      <p:pic>
        <p:nvPicPr>
          <p:cNvPr id="12" name="Picture 11" descr="Red text on a white background&#10;&#10;AI-generated content may be incorrect.">
            <a:extLst>
              <a:ext uri="{FF2B5EF4-FFF2-40B4-BE49-F238E27FC236}">
                <a16:creationId xmlns:a16="http://schemas.microsoft.com/office/drawing/2014/main" id="{4264674E-646E-7C5A-0FE8-730BD7887D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0593" y="6083409"/>
            <a:ext cx="1440572" cy="276594"/>
          </a:xfrm>
          <a:prstGeom prst="rect">
            <a:avLst/>
          </a:prstGeom>
        </p:spPr>
      </p:pic>
      <p:pic>
        <p:nvPicPr>
          <p:cNvPr id="13" name="Picture 12" descr="A yellow and red logo&#10;&#10;AI-generated content may be incorrect.">
            <a:extLst>
              <a:ext uri="{FF2B5EF4-FFF2-40B4-BE49-F238E27FC236}">
                <a16:creationId xmlns:a16="http://schemas.microsoft.com/office/drawing/2014/main" id="{5A427F06-9A02-B524-7A21-ECCA58F3BF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93262" y="5952826"/>
            <a:ext cx="1128694" cy="372749"/>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78384F-FC59-381B-B768-1212BCB9B4C5}"/>
              </a:ext>
            </a:extLst>
          </p:cNvPr>
          <p:cNvPicPr>
            <a:picLocks noChangeAspect="1"/>
          </p:cNvPicPr>
          <p:nvPr/>
        </p:nvPicPr>
        <p:blipFill>
          <a:blip r:embed="rId13" cstate="print">
            <a:extLst>
              <a:ext uri="{28A0092B-C50C-407E-A947-70E740481C1C}">
                <a14:useLocalDpi xmlns:a14="http://schemas.microsoft.com/office/drawing/2010/main"/>
              </a:ext>
            </a:extLst>
          </a:blip>
          <a:srcRect t="28709" b="28099"/>
          <a:stretch>
            <a:fillRect/>
          </a:stretch>
        </p:blipFill>
        <p:spPr>
          <a:xfrm>
            <a:off x="9173248" y="5114822"/>
            <a:ext cx="1495581" cy="358874"/>
          </a:xfrm>
          <a:prstGeom prst="rect">
            <a:avLst/>
          </a:prstGeom>
        </p:spPr>
      </p:pic>
      <p:pic>
        <p:nvPicPr>
          <p:cNvPr id="1026" name="Picture 2">
            <a:extLst>
              <a:ext uri="{FF2B5EF4-FFF2-40B4-BE49-F238E27FC236}">
                <a16:creationId xmlns:a16="http://schemas.microsoft.com/office/drawing/2014/main" id="{0817DECA-AE91-5080-80BB-DAAFF094F80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537143" y="5783540"/>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AI-generated content may be incorrect.">
            <a:extLst>
              <a:ext uri="{FF2B5EF4-FFF2-40B4-BE49-F238E27FC236}">
                <a16:creationId xmlns:a16="http://schemas.microsoft.com/office/drawing/2014/main" id="{937B5C4F-EECD-C305-920E-9D7D81E98AE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2134" y="5687184"/>
            <a:ext cx="1439802" cy="440961"/>
          </a:xfrm>
          <a:prstGeom prst="rect">
            <a:avLst/>
          </a:prstGeom>
        </p:spPr>
      </p:pic>
      <p:pic>
        <p:nvPicPr>
          <p:cNvPr id="17" name="Picture 16" descr="A black sign with brown letters&#10;&#10;AI-generated content may be incorrect.">
            <a:extLst>
              <a:ext uri="{FF2B5EF4-FFF2-40B4-BE49-F238E27FC236}">
                <a16:creationId xmlns:a16="http://schemas.microsoft.com/office/drawing/2014/main" id="{96B2484C-77DD-9918-0BE5-111265B65A6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5961" y="5139488"/>
            <a:ext cx="763440" cy="442795"/>
          </a:xfrm>
          <a:prstGeom prst="rect">
            <a:avLst/>
          </a:prstGeom>
        </p:spPr>
      </p:pic>
      <p:pic>
        <p:nvPicPr>
          <p:cNvPr id="19" name="Graphic 18">
            <a:extLst>
              <a:ext uri="{FF2B5EF4-FFF2-40B4-BE49-F238E27FC236}">
                <a16:creationId xmlns:a16="http://schemas.microsoft.com/office/drawing/2014/main" id="{C18AF230-C04E-EB35-D30D-07BE22BA55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72134" y="5745811"/>
            <a:ext cx="1181100" cy="457200"/>
          </a:xfrm>
          <a:prstGeom prst="rect">
            <a:avLst/>
          </a:prstGeom>
        </p:spPr>
      </p:pic>
    </p:spTree>
    <p:extLst>
      <p:ext uri="{BB962C8B-B14F-4D97-AF65-F5344CB8AC3E}">
        <p14:creationId xmlns:p14="http://schemas.microsoft.com/office/powerpoint/2010/main" val="13725697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831-CED9-C2AF-78D7-DD2FD2851B8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AA93749-0B78-464D-790C-A761456A6152}"/>
              </a:ext>
            </a:extLst>
          </p:cNvPr>
          <p:cNvSpPr txBox="1"/>
          <p:nvPr/>
        </p:nvSpPr>
        <p:spPr>
          <a:xfrm>
            <a:off x="31750" y="419192"/>
            <a:ext cx="11838258" cy="553998"/>
          </a:xfrm>
          <a:prstGeom prst="rect">
            <a:avLst/>
          </a:prstGeom>
          <a:noFill/>
        </p:spPr>
        <p:txBody>
          <a:bodyPr wrap="square">
            <a:spAutoFit/>
          </a:bodyPr>
          <a:lstStyle/>
          <a:p>
            <a:r>
              <a:rPr lang="en-GB" sz="3000" b="1" noProof="0" dirty="0">
                <a:latin typeface="+mj-lt"/>
              </a:rPr>
              <a:t>Book Structure</a:t>
            </a:r>
          </a:p>
        </p:txBody>
      </p:sp>
      <p:sp>
        <p:nvSpPr>
          <p:cNvPr id="2" name="Rounded Rectangle 1">
            <a:extLst>
              <a:ext uri="{FF2B5EF4-FFF2-40B4-BE49-F238E27FC236}">
                <a16:creationId xmlns:a16="http://schemas.microsoft.com/office/drawing/2014/main" id="{92F40200-21A2-6DF8-B699-1A3859D7E6F3}"/>
              </a:ext>
            </a:extLst>
          </p:cNvPr>
          <p:cNvSpPr/>
          <p:nvPr/>
        </p:nvSpPr>
        <p:spPr>
          <a:xfrm>
            <a:off x="669976"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1</a:t>
            </a:r>
          </a:p>
          <a:p>
            <a:pPr algn="ctr"/>
            <a:br>
              <a:rPr lang="en-GB" sz="500" noProof="0" dirty="0">
                <a:solidFill>
                  <a:schemeClr val="tx1"/>
                </a:solidFill>
              </a:rPr>
            </a:br>
            <a:r>
              <a:rPr lang="en-GB" sz="1600" b="1" noProof="0" dirty="0">
                <a:solidFill>
                  <a:schemeClr val="tx1"/>
                </a:solidFill>
              </a:rPr>
              <a:t>FOUNDATIONS </a:t>
            </a:r>
            <a:br>
              <a:rPr lang="en-GB" sz="1600" b="1" noProof="0" dirty="0">
                <a:solidFill>
                  <a:schemeClr val="tx1"/>
                </a:solidFill>
              </a:rPr>
            </a:br>
            <a:r>
              <a:rPr lang="en-GB" sz="1600" noProof="0" dirty="0">
                <a:solidFill>
                  <a:schemeClr val="tx1"/>
                </a:solidFill>
              </a:rPr>
              <a:t>OF DIGITAL</a:t>
            </a:r>
            <a:br>
              <a:rPr lang="en-GB" sz="1600" noProof="0" dirty="0">
                <a:solidFill>
                  <a:schemeClr val="tx1"/>
                </a:solidFill>
              </a:rPr>
            </a:br>
            <a:r>
              <a:rPr lang="en-GB" sz="1600" noProof="0" dirty="0">
                <a:solidFill>
                  <a:schemeClr val="tx1"/>
                </a:solidFill>
              </a:rPr>
              <a:t>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01: Strategic Digital Transformation: Background and Terminology</a:t>
            </a:r>
          </a:p>
          <a:p>
            <a:endParaRPr lang="en-GB" sz="500" noProof="0" dirty="0">
              <a:solidFill>
                <a:schemeClr val="tx1"/>
              </a:solidFill>
            </a:endParaRPr>
          </a:p>
          <a:p>
            <a:r>
              <a:rPr lang="en-GB" sz="1200" noProof="0" dirty="0">
                <a:solidFill>
                  <a:schemeClr val="tx1"/>
                </a:solidFill>
              </a:rPr>
              <a:t>Chapter 02: Business Strategy in the Digital Age</a:t>
            </a:r>
          </a:p>
          <a:p>
            <a:endParaRPr lang="en-GB" sz="500" noProof="0" dirty="0">
              <a:solidFill>
                <a:schemeClr val="tx1"/>
              </a:solidFill>
            </a:endParaRPr>
          </a:p>
          <a:p>
            <a:r>
              <a:rPr lang="en-GB" sz="1200" noProof="0" dirty="0">
                <a:solidFill>
                  <a:schemeClr val="tx1"/>
                </a:solidFill>
              </a:rPr>
              <a:t>Chapter 03: Digital Transformation </a:t>
            </a:r>
            <a:br>
              <a:rPr lang="en-GB" sz="1200" noProof="0" dirty="0">
                <a:solidFill>
                  <a:schemeClr val="tx1"/>
                </a:solidFill>
              </a:rPr>
            </a:br>
            <a:r>
              <a:rPr lang="en-GB" sz="1200" noProof="0" dirty="0">
                <a:solidFill>
                  <a:schemeClr val="tx1"/>
                </a:solidFill>
              </a:rPr>
              <a:t>in Context: Innovation </a:t>
            </a:r>
            <a:br>
              <a:rPr lang="en-GB" sz="1200" noProof="0" dirty="0">
                <a:solidFill>
                  <a:schemeClr val="tx1"/>
                </a:solidFill>
              </a:rPr>
            </a:br>
            <a:r>
              <a:rPr lang="en-GB" sz="1200" noProof="0" dirty="0">
                <a:solidFill>
                  <a:schemeClr val="tx1"/>
                </a:solidFill>
              </a:rPr>
              <a:t>and Sustainability</a:t>
            </a:r>
          </a:p>
          <a:p>
            <a:pPr marL="285750" indent="-285750">
              <a:buFont typeface="Arial" panose="020B0604020202020204" pitchFamily="34" charset="0"/>
              <a:buChar char="•"/>
            </a:pPr>
            <a:endParaRPr lang="en-GB" sz="1200" noProof="0" dirty="0">
              <a:solidFill>
                <a:schemeClr val="tx1"/>
              </a:solidFill>
            </a:endParaRPr>
          </a:p>
          <a:p>
            <a:pPr marL="171450" indent="-171450">
              <a:buFont typeface="Arial" panose="020B0604020202020204" pitchFamily="34" charset="0"/>
              <a:buChar char="•"/>
            </a:pPr>
            <a:endParaRPr lang="en-GB" sz="12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6" name="Rounded Rectangle 5">
            <a:extLst>
              <a:ext uri="{FF2B5EF4-FFF2-40B4-BE49-F238E27FC236}">
                <a16:creationId xmlns:a16="http://schemas.microsoft.com/office/drawing/2014/main" id="{FC6A05B6-7864-D066-3C82-A9D9500C3B55}"/>
              </a:ext>
            </a:extLst>
          </p:cNvPr>
          <p:cNvSpPr/>
          <p:nvPr/>
        </p:nvSpPr>
        <p:spPr>
          <a:xfrm>
            <a:off x="3061168" y="1610493"/>
            <a:ext cx="3501197"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2</a:t>
            </a:r>
          </a:p>
          <a:p>
            <a:pPr algn="ctr"/>
            <a:br>
              <a:rPr lang="en-GB" sz="500" noProof="0" dirty="0">
                <a:solidFill>
                  <a:schemeClr val="tx1"/>
                </a:solidFill>
              </a:rPr>
            </a:br>
            <a:r>
              <a:rPr lang="en-GB" sz="1600" b="1" noProof="0" dirty="0">
                <a:solidFill>
                  <a:schemeClr val="tx1"/>
                </a:solidFill>
              </a:rPr>
              <a:t>STRATEGIC ACTION FIELDS </a:t>
            </a:r>
            <a:r>
              <a:rPr lang="en-GB" sz="1600" noProof="0" dirty="0">
                <a:solidFill>
                  <a:schemeClr val="tx1"/>
                </a:solidFill>
              </a:rPr>
              <a:t>(SAF) OF </a:t>
            </a:r>
            <a:br>
              <a:rPr lang="en-GB" sz="1600" noProof="0" dirty="0">
                <a:solidFill>
                  <a:schemeClr val="tx1"/>
                </a:solidFill>
              </a:rPr>
            </a:br>
            <a:r>
              <a:rPr lang="en-GB" sz="1600" noProof="0" dirty="0">
                <a:solidFill>
                  <a:schemeClr val="tx1"/>
                </a:solidFill>
              </a:rPr>
              <a:t>DIGITAL 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b="1" noProof="0" dirty="0">
                <a:solidFill>
                  <a:schemeClr val="bg1"/>
                </a:solidFill>
                <a:highlight>
                  <a:srgbClr val="004474"/>
                </a:highlight>
              </a:rPr>
              <a:t>Chapter 04: SAF Customer Centricity</a:t>
            </a:r>
          </a:p>
          <a:p>
            <a:endParaRPr lang="en-GB" sz="500" noProof="0" dirty="0">
              <a:solidFill>
                <a:schemeClr val="tx1"/>
              </a:solidFill>
            </a:endParaRPr>
          </a:p>
          <a:p>
            <a:r>
              <a:rPr lang="en-GB" sz="1200" noProof="0" dirty="0">
                <a:solidFill>
                  <a:schemeClr val="tx1"/>
                </a:solidFill>
              </a:rPr>
              <a:t>Chapter 05: SAF New Digital Technologies</a:t>
            </a:r>
          </a:p>
          <a:p>
            <a:endParaRPr lang="en-GB" sz="500" noProof="0" dirty="0">
              <a:solidFill>
                <a:schemeClr val="tx1"/>
              </a:solidFill>
            </a:endParaRPr>
          </a:p>
          <a:p>
            <a:r>
              <a:rPr lang="en-GB" sz="1200" noProof="0" dirty="0">
                <a:solidFill>
                  <a:schemeClr val="tx1"/>
                </a:solidFill>
              </a:rPr>
              <a:t>Chapter 06: SAF Data and the Cloud</a:t>
            </a:r>
          </a:p>
          <a:p>
            <a:endParaRPr lang="en-GB" sz="500" noProof="0" dirty="0">
              <a:solidFill>
                <a:schemeClr val="tx1"/>
              </a:solidFill>
            </a:endParaRPr>
          </a:p>
          <a:p>
            <a:r>
              <a:rPr lang="en-GB" sz="1200" noProof="0" dirty="0">
                <a:solidFill>
                  <a:schemeClr val="tx1"/>
                </a:solidFill>
              </a:rPr>
              <a:t>Chapter 07: SAF New Strategies and Business Models</a:t>
            </a:r>
          </a:p>
          <a:p>
            <a:endParaRPr lang="en-GB" sz="500" noProof="0" dirty="0">
              <a:solidFill>
                <a:schemeClr val="tx1"/>
              </a:solidFill>
            </a:endParaRPr>
          </a:p>
          <a:p>
            <a:r>
              <a:rPr lang="en-GB" sz="1200" noProof="0" dirty="0">
                <a:solidFill>
                  <a:schemeClr val="tx1"/>
                </a:solidFill>
              </a:rPr>
              <a:t>Chapter 08: SAF Operational Excellence / Process Management</a:t>
            </a:r>
          </a:p>
          <a:p>
            <a:endParaRPr lang="en-GB" sz="500" noProof="0" dirty="0">
              <a:solidFill>
                <a:schemeClr val="tx1"/>
              </a:solidFill>
            </a:endParaRPr>
          </a:p>
          <a:p>
            <a:r>
              <a:rPr lang="en-GB" sz="1200" noProof="0" dirty="0">
                <a:solidFill>
                  <a:schemeClr val="tx1"/>
                </a:solidFill>
              </a:rPr>
              <a:t>Chapter 09: SAF Digital Leadership and Culture</a:t>
            </a:r>
          </a:p>
          <a:p>
            <a:endParaRPr lang="en-GB" sz="500" noProof="0" dirty="0">
              <a:solidFill>
                <a:schemeClr val="tx1"/>
              </a:solidFill>
            </a:endParaRPr>
          </a:p>
          <a:p>
            <a:r>
              <a:rPr lang="en-GB" sz="1200" noProof="0" dirty="0">
                <a:solidFill>
                  <a:schemeClr val="tx1"/>
                </a:solidFill>
              </a:rPr>
              <a:t>Chapter 10: SAF Digital Marketing</a:t>
            </a:r>
          </a:p>
          <a:p>
            <a:pPr algn="ctr"/>
            <a:endParaRPr lang="en-GB" sz="12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p:txBody>
      </p:sp>
      <p:sp>
        <p:nvSpPr>
          <p:cNvPr id="8" name="Rounded Rectangle 7">
            <a:extLst>
              <a:ext uri="{FF2B5EF4-FFF2-40B4-BE49-F238E27FC236}">
                <a16:creationId xmlns:a16="http://schemas.microsoft.com/office/drawing/2014/main" id="{0329401C-2559-57A5-1BE2-F6E9F74D4478}"/>
              </a:ext>
            </a:extLst>
          </p:cNvPr>
          <p:cNvSpPr/>
          <p:nvPr/>
        </p:nvSpPr>
        <p:spPr>
          <a:xfrm>
            <a:off x="6730375"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3</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IN PRACTICE</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11: Success Factors and Metrics for Digital Transformation Implementation</a:t>
            </a:r>
          </a:p>
          <a:p>
            <a:endParaRPr lang="en-GB" sz="500" noProof="0" dirty="0">
              <a:solidFill>
                <a:schemeClr val="tx1"/>
              </a:solidFill>
            </a:endParaRPr>
          </a:p>
          <a:p>
            <a:r>
              <a:rPr lang="en-GB" sz="1200" noProof="0" dirty="0">
                <a:solidFill>
                  <a:schemeClr val="tx1"/>
                </a:solidFill>
              </a:rPr>
              <a:t>Chapter 12: Transformation in Practice - Digital Transformation Toolkit</a:t>
            </a:r>
          </a:p>
          <a:p>
            <a:pPr algn="ct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pPr algn="ctr"/>
            <a:endParaRPr lang="en-GB" sz="16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9" name="Rounded Rectangle 8">
            <a:extLst>
              <a:ext uri="{FF2B5EF4-FFF2-40B4-BE49-F238E27FC236}">
                <a16:creationId xmlns:a16="http://schemas.microsoft.com/office/drawing/2014/main" id="{C2D16948-AD8C-0A7C-4902-76C5CA6F97F8}"/>
              </a:ext>
            </a:extLst>
          </p:cNvPr>
          <p:cNvSpPr/>
          <p:nvPr/>
        </p:nvSpPr>
        <p:spPr>
          <a:xfrm>
            <a:off x="9121567" y="1611764"/>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4</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CASE STUDIES</a:t>
            </a: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BRUGG Lifting</a:t>
            </a:r>
          </a:p>
          <a:p>
            <a:endParaRPr lang="en-GB" sz="500" noProof="0" dirty="0">
              <a:solidFill>
                <a:schemeClr val="tx1"/>
              </a:solidFill>
            </a:endParaRPr>
          </a:p>
          <a:p>
            <a:r>
              <a:rPr lang="en-GB" sz="1200" noProof="0" dirty="0">
                <a:solidFill>
                  <a:schemeClr val="tx1"/>
                </a:solidFill>
              </a:rPr>
              <a:t>City of Lucerne</a:t>
            </a:r>
          </a:p>
          <a:p>
            <a:endParaRPr lang="en-GB" sz="500" noProof="0" dirty="0">
              <a:solidFill>
                <a:schemeClr val="tx1"/>
              </a:solidFill>
            </a:endParaRPr>
          </a:p>
          <a:p>
            <a:r>
              <a:rPr lang="en-GB" sz="1200" noProof="0" dirty="0">
                <a:solidFill>
                  <a:schemeClr val="tx1"/>
                </a:solidFill>
              </a:rPr>
              <a:t>Switzerland Tourism</a:t>
            </a:r>
          </a:p>
          <a:p>
            <a:endParaRPr lang="en-GB" sz="500" noProof="0" dirty="0">
              <a:solidFill>
                <a:schemeClr val="tx1"/>
              </a:solidFill>
            </a:endParaRPr>
          </a:p>
          <a:p>
            <a:r>
              <a:rPr lang="en-GB" sz="1200" noProof="0" dirty="0" err="1">
                <a:solidFill>
                  <a:schemeClr val="tx1"/>
                </a:solidFill>
              </a:rPr>
              <a:t>Valuu</a:t>
            </a:r>
            <a:r>
              <a:rPr lang="en-GB" sz="1200" noProof="0" dirty="0">
                <a:solidFill>
                  <a:schemeClr val="tx1"/>
                </a:solidFill>
              </a:rPr>
              <a:t> (</a:t>
            </a:r>
            <a:r>
              <a:rPr lang="en-GB" sz="1200" noProof="0" dirty="0" err="1">
                <a:solidFill>
                  <a:schemeClr val="tx1"/>
                </a:solidFill>
              </a:rPr>
              <a:t>PostFinance</a:t>
            </a:r>
            <a:r>
              <a:rPr lang="en-GB" sz="1200" noProof="0" dirty="0">
                <a:solidFill>
                  <a:schemeClr val="tx1"/>
                </a:solidFill>
              </a:rPr>
              <a:t>)</a:t>
            </a:r>
          </a:p>
          <a:p>
            <a:endParaRPr lang="en-GB" sz="1200" noProof="0" dirty="0">
              <a:solidFill>
                <a:schemeClr val="tx1"/>
              </a:solidFill>
            </a:endParaRPr>
          </a:p>
          <a:p>
            <a:r>
              <a:rPr lang="en-GB" sz="1200" i="1" noProof="0" dirty="0">
                <a:solidFill>
                  <a:schemeClr val="tx1"/>
                </a:solidFill>
              </a:rPr>
              <a:t>With many other case studies (including videos and interviews) available online.</a:t>
            </a:r>
            <a:endParaRPr lang="en-GB" sz="1600" i="1" noProof="0" dirty="0">
              <a:solidFill>
                <a:schemeClr val="tx1"/>
              </a:solidFill>
            </a:endParaRPr>
          </a:p>
        </p:txBody>
      </p:sp>
      <p:cxnSp>
        <p:nvCxnSpPr>
          <p:cNvPr id="10" name="Straight Connector 9">
            <a:extLst>
              <a:ext uri="{FF2B5EF4-FFF2-40B4-BE49-F238E27FC236}">
                <a16:creationId xmlns:a16="http://schemas.microsoft.com/office/drawing/2014/main" id="{58149014-15E1-10A1-2B71-176BE25BEE30}"/>
              </a:ext>
            </a:extLst>
          </p:cNvPr>
          <p:cNvCxnSpPr/>
          <p:nvPr/>
        </p:nvCxnSpPr>
        <p:spPr>
          <a:xfrm>
            <a:off x="783084" y="2924543"/>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C17C192-DBCE-26B8-C5F7-D41BE96AF97A}"/>
              </a:ext>
            </a:extLst>
          </p:cNvPr>
          <p:cNvCxnSpPr>
            <a:cxnSpLocks/>
          </p:cNvCxnSpPr>
          <p:nvPr/>
        </p:nvCxnSpPr>
        <p:spPr>
          <a:xfrm flipV="1">
            <a:off x="3184698" y="2924543"/>
            <a:ext cx="3248574" cy="525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FD74F6-A5CB-321C-F97A-22EE4F2C6F03}"/>
              </a:ext>
            </a:extLst>
          </p:cNvPr>
          <p:cNvCxnSpPr/>
          <p:nvPr/>
        </p:nvCxnSpPr>
        <p:spPr>
          <a:xfrm>
            <a:off x="6843483" y="2919288"/>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38DC8A-9A8A-0113-2E1A-C6D7B7B878FA}"/>
              </a:ext>
            </a:extLst>
          </p:cNvPr>
          <p:cNvCxnSpPr/>
          <p:nvPr/>
        </p:nvCxnSpPr>
        <p:spPr>
          <a:xfrm>
            <a:off x="9234675" y="2932425"/>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27373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5CC5D73-3C89-687A-8A7E-3B9CBBF04EC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Learning Goals Chapter 04</a:t>
            </a:r>
            <a:endParaRPr lang="en-GB" sz="3000" b="1" noProof="0" dirty="0">
              <a:latin typeface="+mj-lt"/>
            </a:endParaRPr>
          </a:p>
        </p:txBody>
      </p:sp>
      <p:sp>
        <p:nvSpPr>
          <p:cNvPr id="5" name="TextBox 3">
            <a:extLst>
              <a:ext uri="{FF2B5EF4-FFF2-40B4-BE49-F238E27FC236}">
                <a16:creationId xmlns:a16="http://schemas.microsoft.com/office/drawing/2014/main" id="{90EC36CF-FF7F-EBEB-C0F4-F3AAD1861823}"/>
              </a:ext>
            </a:extLst>
          </p:cNvPr>
          <p:cNvSpPr txBox="1"/>
          <p:nvPr/>
        </p:nvSpPr>
        <p:spPr>
          <a:xfrm>
            <a:off x="1261685" y="1665008"/>
            <a:ext cx="9378387" cy="4154984"/>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Be able to explain the importance of customer centricity for firms in the digital age.</a:t>
            </a:r>
          </a:p>
          <a:p>
            <a:pPr marL="285750" indent="-285750">
              <a:buFont typeface="Arial" panose="020B0604020202020204" pitchFamily="34" charset="0"/>
              <a:buChar char="•"/>
            </a:pPr>
            <a:r>
              <a:rPr lang="en-GB" sz="2200" noProof="0" dirty="0">
                <a:latin typeface="+mj-lt"/>
              </a:rPr>
              <a:t>Be able to explain how digital technologies are uniquely suited to realising customer centricity.</a:t>
            </a:r>
          </a:p>
          <a:p>
            <a:pPr marL="285750" indent="-285750">
              <a:buFont typeface="Arial" panose="020B0604020202020204" pitchFamily="34" charset="0"/>
              <a:buChar char="•"/>
            </a:pPr>
            <a:r>
              <a:rPr lang="en-GB" sz="2200" noProof="0" dirty="0">
                <a:latin typeface="+mj-lt"/>
              </a:rPr>
              <a:t>Be able to critically evaluate both the opportunities and challenges of customer centric strategies for firms in the digital age.</a:t>
            </a:r>
          </a:p>
          <a:p>
            <a:pPr marL="285750" indent="-285750">
              <a:buFont typeface="Arial" panose="020B0604020202020204" pitchFamily="34" charset="0"/>
              <a:buChar char="•"/>
            </a:pPr>
            <a:r>
              <a:rPr lang="en-GB" sz="2200" noProof="0" dirty="0">
                <a:latin typeface="+mj-lt"/>
              </a:rPr>
              <a:t>Be able to critically evaluate the suitability of a customer centric value creation strategy for firms in the digital age.</a:t>
            </a:r>
          </a:p>
          <a:p>
            <a:pPr marL="285750" indent="-285750">
              <a:buFont typeface="Arial" panose="020B0604020202020204" pitchFamily="34" charset="0"/>
              <a:buChar char="•"/>
            </a:pPr>
            <a:r>
              <a:rPr lang="en-GB" sz="2200" noProof="0" dirty="0">
                <a:latin typeface="+mj-lt"/>
              </a:rPr>
              <a:t>Be able to critically evaluate how well a firm is leveraging digital technologies to realise a customer centric value creation strategy.</a:t>
            </a:r>
          </a:p>
          <a:p>
            <a:pPr marL="285750" indent="-285750">
              <a:buFont typeface="Arial" panose="020B0604020202020204" pitchFamily="34" charset="0"/>
              <a:buChar char="•"/>
            </a:pPr>
            <a:r>
              <a:rPr lang="en-GB" sz="2200" noProof="0" dirty="0">
                <a:latin typeface="+mj-lt"/>
              </a:rPr>
              <a:t>Be able to develop a digital technology enabled customer centric value creation strategy for firms in the digital age.</a:t>
            </a:r>
          </a:p>
        </p:txBody>
      </p:sp>
    </p:spTree>
    <p:extLst>
      <p:ext uri="{BB962C8B-B14F-4D97-AF65-F5344CB8AC3E}">
        <p14:creationId xmlns:p14="http://schemas.microsoft.com/office/powerpoint/2010/main" val="30484437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Diagramm, Plan, Entwurf, Text enthält.&#10;&#10;KI-generierte Inhalte können fehlerhaft sein.">
            <a:extLst>
              <a:ext uri="{FF2B5EF4-FFF2-40B4-BE49-F238E27FC236}">
                <a16:creationId xmlns:a16="http://schemas.microsoft.com/office/drawing/2014/main" id="{CE8763EC-B8E4-EDB9-885F-53B9C8530362}"/>
              </a:ext>
            </a:extLst>
          </p:cNvPr>
          <p:cNvPicPr>
            <a:picLocks noGrp="1" noChangeAspect="1"/>
          </p:cNvPicPr>
          <p:nvPr>
            <p:ph sz="quarter" idx="10"/>
          </p:nvPr>
        </p:nvPicPr>
        <p:blipFill>
          <a:blip r:embed="rId2"/>
          <a:stretch>
            <a:fillRect/>
          </a:stretch>
        </p:blipFill>
        <p:spPr>
          <a:xfrm>
            <a:off x="1542637" y="1308846"/>
            <a:ext cx="9106726" cy="4934978"/>
          </a:xfrm>
        </p:spPr>
      </p:pic>
      <p:sp>
        <p:nvSpPr>
          <p:cNvPr id="3" name="Inhaltsplatzhalter 2">
            <a:extLst>
              <a:ext uri="{FF2B5EF4-FFF2-40B4-BE49-F238E27FC236}">
                <a16:creationId xmlns:a16="http://schemas.microsoft.com/office/drawing/2014/main" id="{90035E4D-8DEC-178C-50FB-635EA1623CE7}"/>
              </a:ext>
            </a:extLst>
          </p:cNvPr>
          <p:cNvSpPr>
            <a:spLocks noGrp="1"/>
          </p:cNvSpPr>
          <p:nvPr>
            <p:ph sz="quarter" idx="11"/>
          </p:nvPr>
        </p:nvSpPr>
        <p:spPr/>
        <p:txBody>
          <a:bodyPr/>
          <a:lstStyle/>
          <a:p>
            <a:pPr marL="0" indent="0">
              <a:buNone/>
            </a:pPr>
            <a:r>
              <a:rPr lang="en-GB" noProof="0" dirty="0">
                <a:latin typeface="+mj-lt"/>
              </a:rPr>
              <a:t>Strategic Action Fields</a:t>
            </a:r>
          </a:p>
        </p:txBody>
      </p:sp>
    </p:spTree>
    <p:extLst>
      <p:ext uri="{BB962C8B-B14F-4D97-AF65-F5344CB8AC3E}">
        <p14:creationId xmlns:p14="http://schemas.microsoft.com/office/powerpoint/2010/main" val="22227418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52E60BB9-B6EE-AFA7-AD6F-0904251BA893}"/>
              </a:ext>
            </a:extLst>
          </p:cNvPr>
          <p:cNvSpPr txBox="1"/>
          <p:nvPr/>
        </p:nvSpPr>
        <p:spPr>
          <a:xfrm>
            <a:off x="31750" y="419192"/>
            <a:ext cx="11838258" cy="1015663"/>
          </a:xfrm>
          <a:prstGeom prst="rect">
            <a:avLst/>
          </a:prstGeom>
          <a:noFill/>
        </p:spPr>
        <p:txBody>
          <a:bodyPr wrap="square">
            <a:spAutoFit/>
          </a:bodyPr>
          <a:lstStyle/>
          <a:p>
            <a:r>
              <a:rPr lang="en-GB" sz="3000" noProof="0" dirty="0">
                <a:latin typeface="+mj-lt"/>
              </a:rPr>
              <a:t>Opening Case: General Electric’s Co-Creation Strategy </a:t>
            </a:r>
            <a:br>
              <a:rPr lang="en-GB" sz="3000" noProof="0" dirty="0">
                <a:latin typeface="+mj-lt"/>
              </a:rPr>
            </a:br>
            <a:r>
              <a:rPr lang="en-GB" sz="3000" noProof="0" dirty="0">
                <a:latin typeface="+mj-lt"/>
              </a:rPr>
              <a:t>for the Opal™ Nugget Ice Maker</a:t>
            </a:r>
          </a:p>
        </p:txBody>
      </p:sp>
      <p:pic>
        <p:nvPicPr>
          <p:cNvPr id="5" name="Grafik 4" descr="Ein Bild, das Entwurf, Zeichnung, Lineart, Kunst enthält.&#10;&#10;KI-generierte Inhalte können fehlerhaft sein.">
            <a:extLst>
              <a:ext uri="{FF2B5EF4-FFF2-40B4-BE49-F238E27FC236}">
                <a16:creationId xmlns:a16="http://schemas.microsoft.com/office/drawing/2014/main" id="{246BA8B6-5E10-1200-CDD0-7811C4D045DD}"/>
              </a:ext>
            </a:extLst>
          </p:cNvPr>
          <p:cNvPicPr>
            <a:picLocks noChangeAspect="1"/>
          </p:cNvPicPr>
          <p:nvPr/>
        </p:nvPicPr>
        <p:blipFill>
          <a:blip r:embed="rId2"/>
          <a:stretch>
            <a:fillRect/>
          </a:stretch>
        </p:blipFill>
        <p:spPr>
          <a:xfrm>
            <a:off x="2814655" y="1360427"/>
            <a:ext cx="6754076" cy="4843435"/>
          </a:xfrm>
          <a:prstGeom prst="rect">
            <a:avLst/>
          </a:prstGeom>
        </p:spPr>
      </p:pic>
    </p:spTree>
    <p:extLst>
      <p:ext uri="{BB962C8B-B14F-4D97-AF65-F5344CB8AC3E}">
        <p14:creationId xmlns:p14="http://schemas.microsoft.com/office/powerpoint/2010/main" val="941799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CAD14B08-0A13-EE33-3B89-95B2463F5778}"/>
              </a:ext>
            </a:extLst>
          </p:cNvPr>
          <p:cNvSpPr txBox="1"/>
          <p:nvPr/>
        </p:nvSpPr>
        <p:spPr>
          <a:xfrm>
            <a:off x="1263690" y="1614147"/>
            <a:ext cx="9664620" cy="4616648"/>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GE Appliances leveraged its FirstBuild</a:t>
            </a:r>
            <a:r>
              <a:rPr lang="en-GB" sz="2400" noProof="0" dirty="0"/>
              <a:t>™</a:t>
            </a:r>
            <a:r>
              <a:rPr lang="en-GB" sz="2200" noProof="0" dirty="0">
                <a:latin typeface="+mj-lt"/>
              </a:rPr>
              <a:t> (2024) co-creation community to design “a residential ice maker that would appeal to nugget ice enthusiasts”.</a:t>
            </a:r>
          </a:p>
          <a:p>
            <a:pPr marL="285750" indent="-285750">
              <a:buFont typeface="Arial" panose="020B0604020202020204" pitchFamily="34" charset="0"/>
              <a:buChar char="•"/>
            </a:pPr>
            <a:r>
              <a:rPr lang="en-GB" sz="2200" noProof="0" dirty="0">
                <a:latin typeface="+mj-lt"/>
              </a:rPr>
              <a:t>Customer surveys showed a strong preference for nugget ice.</a:t>
            </a:r>
          </a:p>
          <a:p>
            <a:pPr marL="285750" indent="-285750">
              <a:buFont typeface="Arial" panose="020B0604020202020204" pitchFamily="34" charset="0"/>
              <a:buChar char="•"/>
            </a:pPr>
            <a:r>
              <a:rPr lang="en-GB" sz="2200" noProof="0" dirty="0">
                <a:latin typeface="+mj-lt"/>
              </a:rPr>
              <a:t>Then FirstBuild</a:t>
            </a:r>
            <a:r>
              <a:rPr lang="en-GB" sz="2400" noProof="0" dirty="0"/>
              <a:t>™</a:t>
            </a:r>
            <a:r>
              <a:rPr lang="en-GB" sz="2200" noProof="0" dirty="0">
                <a:latin typeface="+mj-lt"/>
              </a:rPr>
              <a:t> </a:t>
            </a:r>
          </a:p>
          <a:p>
            <a:pPr marL="742950" lvl="1" indent="-285750">
              <a:buFont typeface="Arial" panose="020B0604020202020204" pitchFamily="34" charset="0"/>
              <a:buChar char="•"/>
            </a:pPr>
            <a:r>
              <a:rPr lang="en-GB" sz="2200" noProof="0" dirty="0">
                <a:latin typeface="+mj-lt"/>
              </a:rPr>
              <a:t>developed Opal to offer an affordable nugget ice maker in 2015.</a:t>
            </a:r>
          </a:p>
          <a:p>
            <a:pPr marL="742950" lvl="1" indent="-285750">
              <a:buFont typeface="Arial" panose="020B0604020202020204" pitchFamily="34" charset="0"/>
              <a:buChar char="•"/>
            </a:pPr>
            <a:r>
              <a:rPr lang="en-GB" sz="2200" noProof="0" dirty="0">
                <a:latin typeface="+mj-lt"/>
              </a:rPr>
              <a:t>made it available in 2016 on the crowdfunding platform Indiegogo to gauge market acceptance.</a:t>
            </a:r>
          </a:p>
          <a:p>
            <a:pPr marL="742950" lvl="1" indent="-285750">
              <a:buFont typeface="Arial" panose="020B0604020202020204" pitchFamily="34" charset="0"/>
              <a:buChar char="•"/>
            </a:pPr>
            <a:r>
              <a:rPr lang="en-GB" sz="2200" noProof="0" dirty="0">
                <a:latin typeface="+mj-lt"/>
              </a:rPr>
              <a:t>started with a first micro-factory on the University of Louisville campus and an online forum.</a:t>
            </a:r>
          </a:p>
          <a:p>
            <a:pPr marL="742950" lvl="1" indent="-285750">
              <a:buFont typeface="Arial" panose="020B0604020202020204" pitchFamily="34" charset="0"/>
              <a:buChar char="•"/>
            </a:pPr>
            <a:r>
              <a:rPr lang="en-GB" sz="2200" noProof="0" dirty="0">
                <a:latin typeface="+mj-lt"/>
              </a:rPr>
              <a:t>extended to centres of excellence in India, Kentucky and China by 2018.</a:t>
            </a:r>
          </a:p>
          <a:p>
            <a:pPr marL="742950" lvl="1" indent="-285750">
              <a:buFont typeface="Arial" panose="020B0604020202020204" pitchFamily="34" charset="0"/>
              <a:buChar char="•"/>
            </a:pPr>
            <a:r>
              <a:rPr lang="en-GB" sz="2200" noProof="0" dirty="0">
                <a:latin typeface="+mj-lt"/>
              </a:rPr>
              <a:t>is now “a global co-creation community backed by GE Appliances, a Haier company, [which] has already engaged thousands of makers in person and online to invent a new world of appliances.”</a:t>
            </a:r>
          </a:p>
        </p:txBody>
      </p:sp>
      <p:sp>
        <p:nvSpPr>
          <p:cNvPr id="2" name="TextBox 7">
            <a:extLst>
              <a:ext uri="{FF2B5EF4-FFF2-40B4-BE49-F238E27FC236}">
                <a16:creationId xmlns:a16="http://schemas.microsoft.com/office/drawing/2014/main" id="{11793AB8-B05C-5540-EC3A-9C45E8E393E3}"/>
              </a:ext>
            </a:extLst>
          </p:cNvPr>
          <p:cNvSpPr txBox="1"/>
          <p:nvPr/>
        </p:nvSpPr>
        <p:spPr>
          <a:xfrm>
            <a:off x="31750" y="419192"/>
            <a:ext cx="11838258" cy="1015663"/>
          </a:xfrm>
          <a:prstGeom prst="rect">
            <a:avLst/>
          </a:prstGeom>
          <a:noFill/>
        </p:spPr>
        <p:txBody>
          <a:bodyPr wrap="square">
            <a:spAutoFit/>
          </a:bodyPr>
          <a:lstStyle/>
          <a:p>
            <a:r>
              <a:rPr lang="en-GB" sz="3000" noProof="0" dirty="0">
                <a:latin typeface="+mj-lt"/>
              </a:rPr>
              <a:t>Opening Case: General Electric’s Co-Creation Strategy </a:t>
            </a:r>
            <a:br>
              <a:rPr lang="en-GB" sz="3000" noProof="0" dirty="0">
                <a:latin typeface="+mj-lt"/>
              </a:rPr>
            </a:br>
            <a:r>
              <a:rPr lang="en-GB" sz="3000" noProof="0" dirty="0">
                <a:latin typeface="+mj-lt"/>
              </a:rPr>
              <a:t>for the Opal™ Nugget Ice Maker</a:t>
            </a:r>
          </a:p>
        </p:txBody>
      </p:sp>
    </p:spTree>
    <p:extLst>
      <p:ext uri="{BB962C8B-B14F-4D97-AF65-F5344CB8AC3E}">
        <p14:creationId xmlns:p14="http://schemas.microsoft.com/office/powerpoint/2010/main" val="37652457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3DDE-2DCB-36BD-CDA6-98307CCE6EFB}"/>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F046CA86-356C-8BC6-0A2B-58098F1C52BB}"/>
              </a:ext>
            </a:extLst>
          </p:cNvPr>
          <p:cNvSpPr txBox="1"/>
          <p:nvPr/>
        </p:nvSpPr>
        <p:spPr>
          <a:xfrm>
            <a:off x="1263690" y="1816166"/>
            <a:ext cx="9664620" cy="2800767"/>
          </a:xfrm>
          <a:prstGeom prst="rect">
            <a:avLst/>
          </a:prstGeom>
          <a:noFill/>
        </p:spPr>
        <p:txBody>
          <a:bodyPr wrap="square">
            <a:spAutoFit/>
          </a:bodyPr>
          <a:lstStyle/>
          <a:p>
            <a:pPr marL="285750" indent="-285750">
              <a:buFont typeface="Arial" panose="020B0604020202020204" pitchFamily="34" charset="0"/>
              <a:buChar char="•"/>
            </a:pPr>
            <a:r>
              <a:rPr lang="en-US" sz="2200" noProof="0" dirty="0">
                <a:latin typeface="+mj-lt"/>
              </a:rPr>
              <a:t>Integration of customers into the design processes </a:t>
            </a:r>
          </a:p>
          <a:p>
            <a:pPr marL="742950" lvl="1" indent="-285750">
              <a:buFont typeface="Arial" panose="020B0604020202020204" pitchFamily="34" charset="0"/>
              <a:buChar char="•"/>
            </a:pPr>
            <a:r>
              <a:rPr lang="en-US" sz="2200" noProof="0" dirty="0">
                <a:latin typeface="+mj-lt"/>
              </a:rPr>
              <a:t>represents a unique approach to customer centricity.</a:t>
            </a:r>
          </a:p>
          <a:p>
            <a:pPr marL="742950" lvl="1" indent="-285750">
              <a:buFont typeface="Arial" panose="020B0604020202020204" pitchFamily="34" charset="0"/>
              <a:buChar char="•"/>
            </a:pPr>
            <a:r>
              <a:rPr lang="en-US" sz="2200" noProof="0" dirty="0">
                <a:latin typeface="+mj-lt"/>
              </a:rPr>
              <a:t>ensures that the preferences and jobs to be done of customers are designed into the product from the very start of product development and the associated value proposition.</a:t>
            </a:r>
          </a:p>
          <a:p>
            <a:pPr marL="285750" indent="-285750">
              <a:buFont typeface="Arial" panose="020B0604020202020204" pitchFamily="34" charset="0"/>
              <a:buChar char="•"/>
            </a:pPr>
            <a:r>
              <a:rPr lang="en-US" sz="2200" noProof="0" dirty="0">
                <a:latin typeface="+mj-lt"/>
              </a:rPr>
              <a:t>Active scanning of the market and relationship </a:t>
            </a:r>
            <a:br>
              <a:rPr lang="en-US" sz="2200" noProof="0" dirty="0">
                <a:latin typeface="+mj-lt"/>
              </a:rPr>
            </a:br>
            <a:r>
              <a:rPr lang="en-US" sz="2200" noProof="0" dirty="0">
                <a:latin typeface="+mj-lt"/>
              </a:rPr>
              <a:t>building with key customers allows firms </a:t>
            </a:r>
            <a:br>
              <a:rPr lang="en-US" sz="2200" noProof="0" dirty="0">
                <a:latin typeface="+mj-lt"/>
              </a:rPr>
            </a:br>
            <a:r>
              <a:rPr lang="en-US" sz="2200" noProof="0" dirty="0">
                <a:latin typeface="+mj-lt"/>
              </a:rPr>
              <a:t>to anticipate and respond to customer needs. </a:t>
            </a:r>
          </a:p>
        </p:txBody>
      </p:sp>
      <p:sp>
        <p:nvSpPr>
          <p:cNvPr id="2" name="TextBox 7">
            <a:extLst>
              <a:ext uri="{FF2B5EF4-FFF2-40B4-BE49-F238E27FC236}">
                <a16:creationId xmlns:a16="http://schemas.microsoft.com/office/drawing/2014/main" id="{408FE07E-D13B-47FF-3122-5E4387C48552}"/>
              </a:ext>
            </a:extLst>
          </p:cNvPr>
          <p:cNvSpPr txBox="1"/>
          <p:nvPr/>
        </p:nvSpPr>
        <p:spPr>
          <a:xfrm>
            <a:off x="31750" y="419192"/>
            <a:ext cx="11838258" cy="1015663"/>
          </a:xfrm>
          <a:prstGeom prst="rect">
            <a:avLst/>
          </a:prstGeom>
          <a:noFill/>
        </p:spPr>
        <p:txBody>
          <a:bodyPr wrap="square">
            <a:spAutoFit/>
          </a:bodyPr>
          <a:lstStyle/>
          <a:p>
            <a:r>
              <a:rPr lang="en-US" sz="3000" noProof="0" dirty="0">
                <a:latin typeface="+mj-lt"/>
              </a:rPr>
              <a:t>Opening Case: General Electric’s Co-Creation Strategy </a:t>
            </a:r>
            <a:br>
              <a:rPr lang="en-US" sz="3000" noProof="0" dirty="0">
                <a:latin typeface="+mj-lt"/>
              </a:rPr>
            </a:br>
            <a:r>
              <a:rPr lang="en-US" sz="3000" noProof="0" dirty="0">
                <a:latin typeface="+mj-lt"/>
              </a:rPr>
              <a:t>for the Opal™ Nugget Ice Maker</a:t>
            </a:r>
          </a:p>
        </p:txBody>
      </p:sp>
      <p:pic>
        <p:nvPicPr>
          <p:cNvPr id="3" name="Grafik 4" descr="Ein Bild, das Entwurf, Zeichnung, Lineart, Kunst enthält.&#10;&#10;KI-generierte Inhalte können fehlerhaft sein.">
            <a:extLst>
              <a:ext uri="{FF2B5EF4-FFF2-40B4-BE49-F238E27FC236}">
                <a16:creationId xmlns:a16="http://schemas.microsoft.com/office/drawing/2014/main" id="{5C88E04A-EB3E-E75E-BDB5-AF9CDB2B7E9C}"/>
              </a:ext>
            </a:extLst>
          </p:cNvPr>
          <p:cNvPicPr>
            <a:picLocks noChangeAspect="1"/>
          </p:cNvPicPr>
          <p:nvPr/>
        </p:nvPicPr>
        <p:blipFill>
          <a:blip r:embed="rId2"/>
          <a:stretch>
            <a:fillRect/>
          </a:stretch>
        </p:blipFill>
        <p:spPr>
          <a:xfrm>
            <a:off x="7556777" y="3540642"/>
            <a:ext cx="3774552" cy="2706780"/>
          </a:xfrm>
          <a:prstGeom prst="rect">
            <a:avLst/>
          </a:prstGeom>
        </p:spPr>
      </p:pic>
    </p:spTree>
    <p:extLst>
      <p:ext uri="{BB962C8B-B14F-4D97-AF65-F5344CB8AC3E}">
        <p14:creationId xmlns:p14="http://schemas.microsoft.com/office/powerpoint/2010/main" val="3296823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B973-4696-E1C1-8461-D61E542EBFA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C942288F-84FA-0FB2-45C4-156E38B2B0A3}"/>
              </a:ext>
            </a:extLst>
          </p:cNvPr>
          <p:cNvSpPr>
            <a:spLocks noGrp="1"/>
          </p:cNvSpPr>
          <p:nvPr>
            <p:ph sz="quarter" idx="10"/>
          </p:nvPr>
        </p:nvSpPr>
        <p:spPr>
          <a:xfrm>
            <a:off x="1238250" y="1355725"/>
            <a:ext cx="7819486" cy="4789488"/>
          </a:xfrm>
        </p:spPr>
        <p:txBody>
          <a:bodyPr>
            <a:noAutofit/>
          </a:bodyPr>
          <a:lstStyle/>
          <a:p>
            <a:r>
              <a:rPr lang="en-GB" sz="2200" noProof="0" dirty="0">
                <a:latin typeface="+mj-lt"/>
              </a:rPr>
              <a:t>New discoveries and inventions: electricity (refrigerators, electric motors, light bulbs) which </a:t>
            </a:r>
            <a:r>
              <a:rPr lang="en-GB" sz="2200" dirty="0">
                <a:latin typeface="+mj-lt"/>
              </a:rPr>
              <a:t>led to a boom in the growth infrastructure (cities, transport)</a:t>
            </a:r>
            <a:endParaRPr lang="en-GB" sz="2200" noProof="0" dirty="0">
              <a:latin typeface="+mj-lt"/>
            </a:endParaRPr>
          </a:p>
          <a:p>
            <a:r>
              <a:rPr lang="en-GB" sz="2200" noProof="0" dirty="0">
                <a:latin typeface="+mj-lt"/>
              </a:rPr>
              <a:t>In Europe, development focused on electrical engineering and the chemical industries</a:t>
            </a:r>
          </a:p>
          <a:p>
            <a:r>
              <a:rPr lang="en-GB" sz="2200" noProof="0" dirty="0">
                <a:latin typeface="+mj-lt"/>
              </a:rPr>
              <a:t>In the USA, car production experienced a boom due to the invention of assembly-line production (Henry Ford)</a:t>
            </a:r>
          </a:p>
          <a:p>
            <a:pPr lvl="1"/>
            <a:r>
              <a:rPr lang="en-GB" sz="2200" noProof="0" dirty="0">
                <a:latin typeface="+mj-lt"/>
              </a:rPr>
              <a:t>Previously: entire car was assembled at one station, Now: individual stations for each individual sub-step</a:t>
            </a:r>
          </a:p>
          <a:p>
            <a:pPr lvl="1"/>
            <a:r>
              <a:rPr lang="en-GB" sz="2200" noProof="0" dirty="0">
                <a:latin typeface="+mj-lt"/>
              </a:rPr>
              <a:t>Focus on efficiency and mass production</a:t>
            </a:r>
          </a:p>
          <a:p>
            <a:r>
              <a:rPr lang="en-GB" sz="2200" noProof="0" dirty="0">
                <a:latin typeface="+mj-lt"/>
              </a:rPr>
              <a:t>First step towards the globalisation of economic and societal activities (aviation, shipping, telecommunication)</a:t>
            </a:r>
          </a:p>
          <a:p>
            <a:r>
              <a:rPr lang="en-GB" sz="2200" noProof="0" dirty="0">
                <a:latin typeface="+mj-lt"/>
              </a:rPr>
              <a:t>Corresponding management principle is called Taylorism</a:t>
            </a:r>
          </a:p>
        </p:txBody>
      </p:sp>
      <p:sp>
        <p:nvSpPr>
          <p:cNvPr id="3" name="Inhaltsplatzhalter 2">
            <a:extLst>
              <a:ext uri="{FF2B5EF4-FFF2-40B4-BE49-F238E27FC236}">
                <a16:creationId xmlns:a16="http://schemas.microsoft.com/office/drawing/2014/main" id="{B01AE19C-C239-ACBC-6878-1310371D2B1F}"/>
              </a:ext>
            </a:extLst>
          </p:cNvPr>
          <p:cNvSpPr>
            <a:spLocks noGrp="1"/>
          </p:cNvSpPr>
          <p:nvPr>
            <p:ph sz="quarter" idx="11"/>
          </p:nvPr>
        </p:nvSpPr>
        <p:spPr/>
        <p:txBody>
          <a:bodyPr/>
          <a:lstStyle/>
          <a:p>
            <a:pPr marL="0" indent="0">
              <a:buNone/>
            </a:pPr>
            <a:r>
              <a:rPr lang="en-GB" sz="3000" noProof="0" dirty="0">
                <a:latin typeface="+mj-lt"/>
              </a:rPr>
              <a:t>1.1.2 Second Industrial Revolution: Mass Production </a:t>
            </a:r>
          </a:p>
          <a:p>
            <a:endParaRPr lang="en-GB" noProof="0" dirty="0"/>
          </a:p>
        </p:txBody>
      </p:sp>
      <p:pic>
        <p:nvPicPr>
          <p:cNvPr id="4" name="Grafik 3">
            <a:extLst>
              <a:ext uri="{FF2B5EF4-FFF2-40B4-BE49-F238E27FC236}">
                <a16:creationId xmlns:a16="http://schemas.microsoft.com/office/drawing/2014/main" id="{8CD70D0E-0C98-DAB9-8D3E-199F06DDD9FB}"/>
              </a:ext>
            </a:extLst>
          </p:cNvPr>
          <p:cNvPicPr>
            <a:picLocks noChangeAspect="1"/>
          </p:cNvPicPr>
          <p:nvPr/>
        </p:nvPicPr>
        <p:blipFill>
          <a:blip r:embed="rId2" cstate="print">
            <a:extLst>
              <a:ext uri="{28A0092B-C50C-407E-A947-70E740481C1C}">
                <a14:useLocalDpi xmlns:a14="http://schemas.microsoft.com/office/drawing/2010/main"/>
              </a:ext>
            </a:extLst>
          </a:blip>
          <a:srcRect r="-1"/>
          <a:stretch>
            <a:fillRect/>
          </a:stretch>
        </p:blipFill>
        <p:spPr>
          <a:xfrm>
            <a:off x="9256143" y="1624057"/>
            <a:ext cx="2255944" cy="4252823"/>
          </a:xfrm>
          <a:prstGeom prst="rect">
            <a:avLst/>
          </a:prstGeom>
        </p:spPr>
      </p:pic>
    </p:spTree>
    <p:extLst>
      <p:ext uri="{BB962C8B-B14F-4D97-AF65-F5344CB8AC3E}">
        <p14:creationId xmlns:p14="http://schemas.microsoft.com/office/powerpoint/2010/main" val="163770158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A9C8A8-5BD1-4101-8574-5D2189ECB36B}"/>
              </a:ext>
            </a:extLst>
          </p:cNvPr>
          <p:cNvSpPr>
            <a:spLocks noGrp="1"/>
          </p:cNvSpPr>
          <p:nvPr>
            <p:ph sz="quarter" idx="10"/>
          </p:nvPr>
        </p:nvSpPr>
        <p:spPr/>
        <p:txBody>
          <a:bodyPr/>
          <a:lstStyle/>
          <a:p>
            <a:r>
              <a:rPr lang="en-GB" noProof="0" dirty="0">
                <a:latin typeface="+mj-lt"/>
              </a:rPr>
              <a:t>Digital technologies and digital transformation have created new opportunities for engaging and understanding customers. </a:t>
            </a:r>
          </a:p>
          <a:p>
            <a:r>
              <a:rPr lang="en-GB" noProof="0" dirty="0">
                <a:latin typeface="+mj-lt"/>
              </a:rPr>
              <a:t>Adopting a customer centric approach with digital technologies creates value, allows improvements in customer experiences and for tailored products and services. </a:t>
            </a:r>
          </a:p>
          <a:p>
            <a:r>
              <a:rPr lang="en-GB" noProof="0" dirty="0">
                <a:latin typeface="+mj-lt"/>
              </a:rPr>
              <a:t>Customer centricity is a key strategic action in digital transformation.</a:t>
            </a:r>
          </a:p>
          <a:p>
            <a:r>
              <a:rPr lang="en-GB" noProof="0" dirty="0">
                <a:latin typeface="+mj-lt"/>
              </a:rPr>
              <a:t>Two different approaches to customer centricity which need digital technologies to be applied differently:</a:t>
            </a:r>
          </a:p>
          <a:p>
            <a:pPr lvl="1"/>
            <a:r>
              <a:rPr lang="en-GB" noProof="0" dirty="0">
                <a:latin typeface="+mj-lt"/>
              </a:rPr>
              <a:t>Customer intimacy  (Treacy and Wiersma, 1995): long-term personalised relationship building in niche customer segments</a:t>
            </a:r>
          </a:p>
          <a:p>
            <a:pPr lvl="1"/>
            <a:r>
              <a:rPr lang="en-GB" noProof="0" dirty="0">
                <a:latin typeface="+mj-lt"/>
              </a:rPr>
              <a:t>Differentiation strategy (Porter, 1985): brand-based customer relationship building for larger customer segments </a:t>
            </a:r>
          </a:p>
          <a:p>
            <a:pPr lvl="1"/>
            <a:endParaRPr lang="en-GB" noProof="0" dirty="0">
              <a:latin typeface="+mj-lt"/>
            </a:endParaRPr>
          </a:p>
          <a:p>
            <a:endParaRPr lang="en-GB" noProof="0" dirty="0">
              <a:latin typeface="+mj-lt"/>
            </a:endParaRPr>
          </a:p>
        </p:txBody>
      </p:sp>
      <p:sp>
        <p:nvSpPr>
          <p:cNvPr id="3" name="Inhaltsplatzhalter 2">
            <a:extLst>
              <a:ext uri="{FF2B5EF4-FFF2-40B4-BE49-F238E27FC236}">
                <a16:creationId xmlns:a16="http://schemas.microsoft.com/office/drawing/2014/main" id="{B7ECAB24-A731-9154-4429-54BBB503AC47}"/>
              </a:ext>
            </a:extLst>
          </p:cNvPr>
          <p:cNvSpPr>
            <a:spLocks noGrp="1"/>
          </p:cNvSpPr>
          <p:nvPr>
            <p:ph sz="quarter" idx="11"/>
          </p:nvPr>
        </p:nvSpPr>
        <p:spPr/>
        <p:txBody>
          <a:bodyPr/>
          <a:lstStyle/>
          <a:p>
            <a:pPr marL="0" indent="0">
              <a:buNone/>
            </a:pPr>
            <a:r>
              <a:rPr lang="en-GB" noProof="0" dirty="0">
                <a:latin typeface="+mj-lt"/>
              </a:rPr>
              <a:t>4.0 Introduction</a:t>
            </a:r>
          </a:p>
        </p:txBody>
      </p:sp>
    </p:spTree>
    <p:extLst>
      <p:ext uri="{BB962C8B-B14F-4D97-AF65-F5344CB8AC3E}">
        <p14:creationId xmlns:p14="http://schemas.microsoft.com/office/powerpoint/2010/main" val="38619772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0322B-2AB1-AC2B-E189-749E0DFEE74D}"/>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541B79D-E2AD-B542-3EFA-190976D183D4}"/>
              </a:ext>
            </a:extLst>
          </p:cNvPr>
          <p:cNvSpPr>
            <a:spLocks noGrp="1"/>
          </p:cNvSpPr>
          <p:nvPr>
            <p:ph sz="quarter" idx="10"/>
          </p:nvPr>
        </p:nvSpPr>
        <p:spPr>
          <a:xfrm>
            <a:off x="1238249" y="1313196"/>
            <a:ext cx="9830243" cy="4789488"/>
          </a:xfrm>
        </p:spPr>
        <p:txBody>
          <a:bodyPr>
            <a:noAutofit/>
          </a:bodyPr>
          <a:lstStyle/>
          <a:p>
            <a:r>
              <a:rPr lang="en-GB" sz="2200" noProof="0" dirty="0">
                <a:latin typeface="+mj-lt"/>
              </a:rPr>
              <a:t>A strategy that seeks to “fundamentally align a company’s products and services with the wants and needs of its most valuable customers”.</a:t>
            </a:r>
          </a:p>
          <a:p>
            <a:r>
              <a:rPr lang="en-GB" sz="2200" noProof="0" dirty="0">
                <a:latin typeface="+mj-lt"/>
              </a:rPr>
              <a:t>Goal: develop a long-term customer relationship, personalized or general </a:t>
            </a:r>
          </a:p>
          <a:p>
            <a:r>
              <a:rPr lang="en-GB" sz="2200" noProof="0" dirty="0">
                <a:latin typeface="+mj-lt"/>
              </a:rPr>
              <a:t>Digital transformation: potential by generating and using customer data</a:t>
            </a:r>
          </a:p>
          <a:p>
            <a:r>
              <a:rPr lang="en-GB" sz="2200" noProof="0" dirty="0">
                <a:latin typeface="+mj-lt"/>
              </a:rPr>
              <a:t>Critique: </a:t>
            </a:r>
          </a:p>
          <a:p>
            <a:pPr lvl="1"/>
            <a:r>
              <a:rPr lang="en-GB" sz="2200" noProof="0" dirty="0">
                <a:latin typeface="+mj-lt"/>
              </a:rPr>
              <a:t>Not a competitive advantage, but necessary to maintain parity with competitors</a:t>
            </a:r>
          </a:p>
          <a:p>
            <a:pPr lvl="1"/>
            <a:r>
              <a:rPr lang="en-GB" sz="2200" noProof="0" dirty="0">
                <a:latin typeface="+mj-lt"/>
              </a:rPr>
              <a:t>Questionable practicality and effectiveness, less performance indicators</a:t>
            </a:r>
          </a:p>
          <a:p>
            <a:pPr lvl="1"/>
            <a:r>
              <a:rPr lang="en-GB" sz="2200" noProof="0" dirty="0">
                <a:latin typeface="+mj-lt"/>
              </a:rPr>
              <a:t>Often not fully implemented due to expectation that a single stakeholder is the sole focus or multiple stakeholders with “balanced centricity”.</a:t>
            </a:r>
          </a:p>
          <a:p>
            <a:pPr lvl="1"/>
            <a:r>
              <a:rPr lang="en-GB" sz="2200" noProof="0" dirty="0">
                <a:latin typeface="+mj-lt"/>
              </a:rPr>
              <a:t>Complex customer needs and relationship price, quality, perceived value</a:t>
            </a:r>
          </a:p>
          <a:p>
            <a:pPr lvl="1"/>
            <a:r>
              <a:rPr lang="en-GB" sz="2200" noProof="0" dirty="0">
                <a:latin typeface="+mj-lt"/>
              </a:rPr>
              <a:t>Implementation of CRM required, capturing and analysis of customer data to make decisions and implement activities.</a:t>
            </a:r>
          </a:p>
          <a:p>
            <a:pPr lvl="1"/>
            <a:r>
              <a:rPr lang="en-GB" sz="2200" noProof="0" dirty="0">
                <a:latin typeface="+mj-lt"/>
              </a:rPr>
              <a:t>Regulatory control to protect customer and privacy difficult</a:t>
            </a:r>
          </a:p>
          <a:p>
            <a:endParaRPr lang="en-GB" sz="2200" noProof="0" dirty="0"/>
          </a:p>
          <a:p>
            <a:endParaRPr lang="en-GB" sz="2200" noProof="0" dirty="0"/>
          </a:p>
          <a:p>
            <a:endParaRPr lang="en-GB" sz="2200" noProof="0" dirty="0"/>
          </a:p>
          <a:p>
            <a:endParaRPr lang="en-GB" sz="2200" noProof="0" dirty="0"/>
          </a:p>
        </p:txBody>
      </p:sp>
      <p:sp>
        <p:nvSpPr>
          <p:cNvPr id="3" name="Inhaltsplatzhalter 2">
            <a:extLst>
              <a:ext uri="{FF2B5EF4-FFF2-40B4-BE49-F238E27FC236}">
                <a16:creationId xmlns:a16="http://schemas.microsoft.com/office/drawing/2014/main" id="{621F122C-3732-C86B-FB1D-46C82D8F5309}"/>
              </a:ext>
            </a:extLst>
          </p:cNvPr>
          <p:cNvSpPr>
            <a:spLocks noGrp="1"/>
          </p:cNvSpPr>
          <p:nvPr>
            <p:ph sz="quarter" idx="11"/>
          </p:nvPr>
        </p:nvSpPr>
        <p:spPr/>
        <p:txBody>
          <a:bodyPr/>
          <a:lstStyle/>
          <a:p>
            <a:pPr marL="0" indent="0">
              <a:buNone/>
            </a:pPr>
            <a:r>
              <a:rPr lang="en-GB" sz="3000" noProof="0" dirty="0">
                <a:latin typeface="+mj-lt"/>
              </a:rPr>
              <a:t>4.1 Customer Centricity (First SAF)</a:t>
            </a:r>
          </a:p>
          <a:p>
            <a:endParaRPr lang="en-GB" noProof="0" dirty="0"/>
          </a:p>
        </p:txBody>
      </p:sp>
    </p:spTree>
    <p:extLst>
      <p:ext uri="{BB962C8B-B14F-4D97-AF65-F5344CB8AC3E}">
        <p14:creationId xmlns:p14="http://schemas.microsoft.com/office/powerpoint/2010/main" val="32628474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CC7FBB-B72E-3EC0-0823-DD4B1CD02B7C}"/>
              </a:ext>
            </a:extLst>
          </p:cNvPr>
          <p:cNvSpPr>
            <a:spLocks noGrp="1"/>
          </p:cNvSpPr>
          <p:nvPr>
            <p:ph sz="quarter" idx="10"/>
          </p:nvPr>
        </p:nvSpPr>
        <p:spPr>
          <a:xfrm>
            <a:off x="1238250" y="1355725"/>
            <a:ext cx="9404350" cy="4789488"/>
          </a:xfrm>
        </p:spPr>
        <p:txBody>
          <a:bodyPr>
            <a:noAutofit/>
          </a:bodyPr>
          <a:lstStyle/>
          <a:p>
            <a:endParaRPr lang="en-GB" sz="2200" noProof="0" dirty="0"/>
          </a:p>
          <a:p>
            <a:endParaRPr lang="en-GB" sz="2200" noProof="0" dirty="0"/>
          </a:p>
          <a:p>
            <a:endParaRPr lang="en-GB" sz="2200" noProof="0" dirty="0"/>
          </a:p>
          <a:p>
            <a:endParaRPr lang="en-GB" sz="2200" noProof="0" dirty="0"/>
          </a:p>
        </p:txBody>
      </p:sp>
      <p:sp>
        <p:nvSpPr>
          <p:cNvPr id="3" name="Inhaltsplatzhalter 2">
            <a:extLst>
              <a:ext uri="{FF2B5EF4-FFF2-40B4-BE49-F238E27FC236}">
                <a16:creationId xmlns:a16="http://schemas.microsoft.com/office/drawing/2014/main" id="{585111C5-7EB4-36E5-1603-E7E36384276C}"/>
              </a:ext>
            </a:extLst>
          </p:cNvPr>
          <p:cNvSpPr>
            <a:spLocks noGrp="1"/>
          </p:cNvSpPr>
          <p:nvPr>
            <p:ph sz="quarter" idx="11"/>
          </p:nvPr>
        </p:nvSpPr>
        <p:spPr/>
        <p:txBody>
          <a:bodyPr/>
          <a:lstStyle/>
          <a:p>
            <a:pPr marL="0" indent="0">
              <a:buNone/>
            </a:pPr>
            <a:r>
              <a:rPr lang="en-GB" sz="3000" noProof="0" dirty="0">
                <a:latin typeface="+mj-lt"/>
              </a:rPr>
              <a:t>4.1 Customer Centricity</a:t>
            </a:r>
          </a:p>
          <a:p>
            <a:endParaRPr lang="en-GB" noProof="0" dirty="0"/>
          </a:p>
        </p:txBody>
      </p:sp>
      <p:pic>
        <p:nvPicPr>
          <p:cNvPr id="5" name="Grafik 4" descr="Ein Bild, das Text, Screenshot, Schrift, Zahl enthält.&#10;&#10;KI-generierte Inhalte können fehlerhaft sein.">
            <a:extLst>
              <a:ext uri="{FF2B5EF4-FFF2-40B4-BE49-F238E27FC236}">
                <a16:creationId xmlns:a16="http://schemas.microsoft.com/office/drawing/2014/main" id="{E88E433B-4BEF-C7F0-D112-2E475C4442FD}"/>
              </a:ext>
            </a:extLst>
          </p:cNvPr>
          <p:cNvPicPr>
            <a:picLocks noChangeAspect="1"/>
          </p:cNvPicPr>
          <p:nvPr/>
        </p:nvPicPr>
        <p:blipFill>
          <a:blip r:embed="rId2" cstate="print">
            <a:extLst>
              <a:ext uri="{28A0092B-C50C-407E-A947-70E740481C1C}">
                <a14:useLocalDpi xmlns:a14="http://schemas.microsoft.com/office/drawing/2010/main"/>
              </a:ext>
            </a:extLst>
          </a:blip>
          <a:srcRect l="1126" t="1703" r="1566"/>
          <a:stretch>
            <a:fillRect/>
          </a:stretch>
        </p:blipFill>
        <p:spPr>
          <a:xfrm>
            <a:off x="1251967" y="1355725"/>
            <a:ext cx="9701783" cy="4910588"/>
          </a:xfrm>
          <a:prstGeom prst="rect">
            <a:avLst/>
          </a:prstGeom>
        </p:spPr>
      </p:pic>
    </p:spTree>
    <p:extLst>
      <p:ext uri="{BB962C8B-B14F-4D97-AF65-F5344CB8AC3E}">
        <p14:creationId xmlns:p14="http://schemas.microsoft.com/office/powerpoint/2010/main" val="15109816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B973-4696-E1C1-8461-D61E542EBFA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01AE19C-C239-ACBC-6878-1310371D2B1F}"/>
              </a:ext>
            </a:extLst>
          </p:cNvPr>
          <p:cNvSpPr>
            <a:spLocks noGrp="1"/>
          </p:cNvSpPr>
          <p:nvPr>
            <p:ph sz="quarter" idx="11"/>
          </p:nvPr>
        </p:nvSpPr>
        <p:spPr/>
        <p:txBody>
          <a:bodyPr/>
          <a:lstStyle/>
          <a:p>
            <a:pPr marL="0" indent="0">
              <a:buNone/>
            </a:pPr>
            <a:r>
              <a:rPr lang="en-GB" sz="3000" noProof="0" dirty="0">
                <a:latin typeface="+mj-lt"/>
              </a:rPr>
              <a:t>4.2 Customer Centricity and Different Customer Types</a:t>
            </a:r>
          </a:p>
          <a:p>
            <a:endParaRPr lang="en-GB" noProof="0" dirty="0"/>
          </a:p>
        </p:txBody>
      </p:sp>
      <p:sp>
        <p:nvSpPr>
          <p:cNvPr id="5" name="Inhaltsplatzhalter 1">
            <a:extLst>
              <a:ext uri="{FF2B5EF4-FFF2-40B4-BE49-F238E27FC236}">
                <a16:creationId xmlns:a16="http://schemas.microsoft.com/office/drawing/2014/main" id="{FC97702C-6287-0C59-BF62-3CA5E4341AD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Appropriateness of customer centric firm strategy</a:t>
            </a:r>
          </a:p>
          <a:p>
            <a:pPr lvl="1"/>
            <a:r>
              <a:rPr lang="en-GB" sz="2200" noProof="0" dirty="0">
                <a:latin typeface="+mj-lt"/>
              </a:rPr>
              <a:t>Conditions under which customer centricity would lead to a competitive advantage in B2C and B2B markets for different products or services </a:t>
            </a:r>
          </a:p>
          <a:p>
            <a:pPr lvl="1"/>
            <a:r>
              <a:rPr lang="en-GB" sz="2200" noProof="0" dirty="0">
                <a:latin typeface="+mj-lt"/>
              </a:rPr>
              <a:t>Price, quality, value proposition and realisation</a:t>
            </a:r>
          </a:p>
          <a:p>
            <a:pPr lvl="1"/>
            <a:r>
              <a:rPr lang="en-GB" sz="2200" noProof="0" dirty="0">
                <a:latin typeface="+mj-lt"/>
              </a:rPr>
              <a:t>Possibility to realise a long-term relational approach to serving customers</a:t>
            </a:r>
          </a:p>
          <a:p>
            <a:r>
              <a:rPr lang="en-GB" sz="2200" noProof="0" dirty="0">
                <a:latin typeface="+mj-lt"/>
              </a:rPr>
              <a:t>Spontaneously: B2C luxury consumer goods have a customer centric approach, but they use a product-based approach driving the value proposition and realisation.</a:t>
            </a:r>
          </a:p>
          <a:p>
            <a:r>
              <a:rPr lang="en-GB" sz="2200" noProof="0" dirty="0">
                <a:latin typeface="+mj-lt"/>
              </a:rPr>
              <a:t>Instead: Large volume retail sector with loyalty schemes use data on purchasing patterns over time to help understand the needs, wants and preferences, allowing customer loyalty.</a:t>
            </a:r>
          </a:p>
          <a:p>
            <a:r>
              <a:rPr lang="en-GB" sz="2200" noProof="0" dirty="0">
                <a:latin typeface="+mj-lt"/>
              </a:rPr>
              <a:t>Difficult to make assumptions about implementation of customer centricity</a:t>
            </a:r>
          </a:p>
          <a:p>
            <a:r>
              <a:rPr lang="en-GB" sz="2200" noProof="0" dirty="0">
                <a:latin typeface="+mj-lt"/>
              </a:rPr>
              <a:t>Digital Transformation: potential for a more customer centric approach</a:t>
            </a:r>
          </a:p>
          <a:p>
            <a:endParaRPr lang="en-GB" sz="2200" noProof="0" dirty="0"/>
          </a:p>
        </p:txBody>
      </p:sp>
    </p:spTree>
    <p:extLst>
      <p:ext uri="{BB962C8B-B14F-4D97-AF65-F5344CB8AC3E}">
        <p14:creationId xmlns:p14="http://schemas.microsoft.com/office/powerpoint/2010/main" val="227738950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3535-F2D4-B656-AA55-2C929CC66D1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284A8BF-514F-B3DE-BE04-48F79182CFA7}"/>
              </a:ext>
            </a:extLst>
          </p:cNvPr>
          <p:cNvSpPr>
            <a:spLocks noGrp="1"/>
          </p:cNvSpPr>
          <p:nvPr>
            <p:ph sz="quarter" idx="11"/>
          </p:nvPr>
        </p:nvSpPr>
        <p:spPr/>
        <p:txBody>
          <a:bodyPr/>
          <a:lstStyle/>
          <a:p>
            <a:pPr marL="0" indent="0">
              <a:buNone/>
            </a:pPr>
            <a:r>
              <a:rPr lang="en-GB" sz="3000" noProof="0" dirty="0">
                <a:latin typeface="+mj-lt"/>
              </a:rPr>
              <a:t>4.3 Customer Centricity</a:t>
            </a:r>
            <a:r>
              <a:rPr lang="en-GB" noProof="0" dirty="0">
                <a:latin typeface="+mj-lt"/>
              </a:rPr>
              <a:t>, Digital Technologies, and the Data Economy</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6246E08A-9E4A-2AE3-AAEF-92F1C905981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Increasing digital transformation, increasing customer centricity as digital technologies facilitate capturing customer needs and preferences that were previously prohibitively complex and expensive.</a:t>
            </a:r>
          </a:p>
          <a:p>
            <a:r>
              <a:rPr lang="en-GB" sz="2200" noProof="0" dirty="0">
                <a:latin typeface="+mj-lt"/>
              </a:rPr>
              <a:t>Digital technologies are highly scalable from small group collaboration for innovation projects to large datasets about consumer behaviour.</a:t>
            </a:r>
          </a:p>
          <a:p>
            <a:r>
              <a:rPr lang="en-GB" sz="2200" noProof="0" dirty="0">
                <a:latin typeface="+mj-lt"/>
              </a:rPr>
              <a:t>Digital technologies enable needs and wants to be addressed, by offering products and services that more closely reflect customer preferences.</a:t>
            </a:r>
          </a:p>
          <a:p>
            <a:r>
              <a:rPr lang="en-GB" sz="2200" noProof="0" dirty="0">
                <a:latin typeface="+mj-lt"/>
              </a:rPr>
              <a:t>Growing data economy: “a global ecosystem where data is gathered, organized, and exchanged to create economic value”. </a:t>
            </a:r>
          </a:p>
          <a:p>
            <a:pPr lvl="1"/>
            <a:r>
              <a:rPr lang="en-GB" sz="2200" noProof="0" dirty="0">
                <a:latin typeface="+mj-lt"/>
              </a:rPr>
              <a:t>Change in economic value creation</a:t>
            </a:r>
          </a:p>
          <a:p>
            <a:pPr lvl="1"/>
            <a:r>
              <a:rPr lang="en-GB" sz="2200" noProof="0" dirty="0">
                <a:latin typeface="+mj-lt"/>
              </a:rPr>
              <a:t>Opens risks, opportunities and challenges, that need to be understood and responded to.</a:t>
            </a:r>
          </a:p>
          <a:p>
            <a:pPr lvl="1"/>
            <a:r>
              <a:rPr lang="en-GB" sz="2200" noProof="0" dirty="0">
                <a:latin typeface="+mj-lt"/>
              </a:rPr>
              <a:t>Key digital technologies: hyper-connectivity, capturing and storage of data, analytical techniques (IoT, Big Data, AI, Cloud Solutions)</a:t>
            </a:r>
          </a:p>
        </p:txBody>
      </p:sp>
    </p:spTree>
    <p:extLst>
      <p:ext uri="{BB962C8B-B14F-4D97-AF65-F5344CB8AC3E}">
        <p14:creationId xmlns:p14="http://schemas.microsoft.com/office/powerpoint/2010/main" val="38894704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5B8D-2298-56E0-74F8-F534C20984D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22C705D-AF93-FF1B-B9FA-93AFB94C281E}"/>
              </a:ext>
            </a:extLst>
          </p:cNvPr>
          <p:cNvSpPr>
            <a:spLocks noGrp="1"/>
          </p:cNvSpPr>
          <p:nvPr>
            <p:ph sz="quarter" idx="11"/>
          </p:nvPr>
        </p:nvSpPr>
        <p:spPr/>
        <p:txBody>
          <a:bodyPr/>
          <a:lstStyle/>
          <a:p>
            <a:pPr marL="0" indent="0">
              <a:buNone/>
            </a:pPr>
            <a:r>
              <a:rPr lang="en-GB" sz="3000" noProof="0" dirty="0">
                <a:latin typeface="+mj-lt"/>
              </a:rPr>
              <a:t>Artificial Intelligence and Customer Centricity</a:t>
            </a:r>
          </a:p>
          <a:p>
            <a:endParaRPr lang="en-GB" noProof="0" dirty="0"/>
          </a:p>
        </p:txBody>
      </p:sp>
      <p:sp>
        <p:nvSpPr>
          <p:cNvPr id="4" name="Inhaltsplatzhalter 1">
            <a:extLst>
              <a:ext uri="{FF2B5EF4-FFF2-40B4-BE49-F238E27FC236}">
                <a16:creationId xmlns:a16="http://schemas.microsoft.com/office/drawing/2014/main" id="{42512F4F-D716-ED31-C013-EFFC5D94D9A2}"/>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AI and data collection on wants, needs and preferences allow customer centricity in the retail industry.</a:t>
            </a:r>
          </a:p>
          <a:p>
            <a:r>
              <a:rPr lang="en-GB" sz="2200" noProof="0" dirty="0">
                <a:latin typeface="+mj-lt"/>
              </a:rPr>
              <a:t>The use of AI on large datasets allows to “customize their offerings, create personalized shopping experiences, and make the purchase process simpler and more convenient”.</a:t>
            </a:r>
          </a:p>
          <a:p>
            <a:r>
              <a:rPr lang="en-GB" sz="2200" noProof="0" dirty="0">
                <a:latin typeface="+mj-lt"/>
              </a:rPr>
              <a:t>Key opportunities of AI:</a:t>
            </a:r>
          </a:p>
        </p:txBody>
      </p:sp>
      <p:sp>
        <p:nvSpPr>
          <p:cNvPr id="5" name="Rechteck 4">
            <a:extLst>
              <a:ext uri="{FF2B5EF4-FFF2-40B4-BE49-F238E27FC236}">
                <a16:creationId xmlns:a16="http://schemas.microsoft.com/office/drawing/2014/main" id="{F2F00605-74DF-9B9B-3544-5AEF616434EA}"/>
              </a:ext>
            </a:extLst>
          </p:cNvPr>
          <p:cNvSpPr/>
          <p:nvPr/>
        </p:nvSpPr>
        <p:spPr>
          <a:xfrm>
            <a:off x="1320546" y="3750469"/>
            <a:ext cx="2538222" cy="1602359"/>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t>Better identification of customers</a:t>
            </a:r>
          </a:p>
        </p:txBody>
      </p:sp>
      <p:sp>
        <p:nvSpPr>
          <p:cNvPr id="6" name="Rechteck 5">
            <a:extLst>
              <a:ext uri="{FF2B5EF4-FFF2-40B4-BE49-F238E27FC236}">
                <a16:creationId xmlns:a16="http://schemas.microsoft.com/office/drawing/2014/main" id="{2EDFAA51-1019-1CBE-FDA5-9C6FCF793836}"/>
              </a:ext>
            </a:extLst>
          </p:cNvPr>
          <p:cNvSpPr/>
          <p:nvPr/>
        </p:nvSpPr>
        <p:spPr>
          <a:xfrm>
            <a:off x="4712462" y="3741672"/>
            <a:ext cx="2538222" cy="1602359"/>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t>Individualised product recommendations</a:t>
            </a:r>
          </a:p>
        </p:txBody>
      </p:sp>
      <p:sp>
        <p:nvSpPr>
          <p:cNvPr id="7" name="Rechteck 6">
            <a:extLst>
              <a:ext uri="{FF2B5EF4-FFF2-40B4-BE49-F238E27FC236}">
                <a16:creationId xmlns:a16="http://schemas.microsoft.com/office/drawing/2014/main" id="{274281CB-80D6-582F-796D-4BA178BECCAA}"/>
              </a:ext>
            </a:extLst>
          </p:cNvPr>
          <p:cNvSpPr/>
          <p:nvPr/>
        </p:nvSpPr>
        <p:spPr>
          <a:xfrm>
            <a:off x="8104378" y="3741673"/>
            <a:ext cx="2538222" cy="1602359"/>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t>More seamless shopping experience</a:t>
            </a:r>
          </a:p>
        </p:txBody>
      </p:sp>
    </p:spTree>
    <p:extLst>
      <p:ext uri="{BB962C8B-B14F-4D97-AF65-F5344CB8AC3E}">
        <p14:creationId xmlns:p14="http://schemas.microsoft.com/office/powerpoint/2010/main" val="23185057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18E2F-EDF5-E8E4-D8B6-78706277FC7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D83CDEE-6901-D2EA-A07E-B540140389C0}"/>
              </a:ext>
            </a:extLst>
          </p:cNvPr>
          <p:cNvSpPr>
            <a:spLocks noGrp="1"/>
          </p:cNvSpPr>
          <p:nvPr>
            <p:ph sz="quarter" idx="11"/>
          </p:nvPr>
        </p:nvSpPr>
        <p:spPr/>
        <p:txBody>
          <a:bodyPr/>
          <a:lstStyle/>
          <a:p>
            <a:pPr marL="0" indent="0">
              <a:buNone/>
            </a:pPr>
            <a:r>
              <a:rPr lang="en-GB" sz="3000" noProof="0" dirty="0">
                <a:latin typeface="+mj-lt"/>
              </a:rPr>
              <a:t>The Central Role of Information Systems in Tesco’s Customer Loyalty</a:t>
            </a:r>
          </a:p>
          <a:p>
            <a:endParaRPr lang="en-GB" noProof="0" dirty="0"/>
          </a:p>
        </p:txBody>
      </p:sp>
      <p:sp>
        <p:nvSpPr>
          <p:cNvPr id="4" name="Inhaltsplatzhalter 1">
            <a:extLst>
              <a:ext uri="{FF2B5EF4-FFF2-40B4-BE49-F238E27FC236}">
                <a16:creationId xmlns:a16="http://schemas.microsoft.com/office/drawing/2014/main" id="{B2B5F820-A6E1-B653-FCA5-9DF1C6A5AA37}"/>
              </a:ext>
            </a:extLst>
          </p:cNvPr>
          <p:cNvSpPr txBox="1">
            <a:spLocks/>
          </p:cNvSpPr>
          <p:nvPr/>
        </p:nvSpPr>
        <p:spPr>
          <a:xfrm>
            <a:off x="1238250" y="1355725"/>
            <a:ext cx="8282822"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Loyalty scheme Tesco Clubcard by Tesco, major UK-based retailer</a:t>
            </a:r>
          </a:p>
          <a:p>
            <a:pPr lvl="1"/>
            <a:r>
              <a:rPr lang="en-GB" sz="2200" noProof="0" dirty="0">
                <a:latin typeface="+mj-lt"/>
              </a:rPr>
              <a:t>Customers get points for scanning card when purchasing, allowing customer purchases to be associated with specific customers over time</a:t>
            </a:r>
          </a:p>
          <a:p>
            <a:pPr lvl="1"/>
            <a:r>
              <a:rPr lang="en-GB" sz="2200" noProof="0" dirty="0">
                <a:latin typeface="+mj-lt"/>
              </a:rPr>
              <a:t>Customers are offered rewards for staying loyal</a:t>
            </a:r>
          </a:p>
          <a:p>
            <a:r>
              <a:rPr lang="en-GB" sz="2200" noProof="0" dirty="0">
                <a:latin typeface="+mj-lt"/>
              </a:rPr>
              <a:t>Loyalty scheme as customer centric approach how “business in partnership with, and with the consent of their customers [, can] be loyal to their customers, by continually enhancing the value that they offer to those customers”.</a:t>
            </a:r>
          </a:p>
          <a:p>
            <a:r>
              <a:rPr lang="en-GB" sz="2200" noProof="0" dirty="0">
                <a:latin typeface="+mj-lt"/>
              </a:rPr>
              <a:t>Marketing research focuses on types of loyalty realised, design of rewards for participation by customers</a:t>
            </a:r>
          </a:p>
          <a:p>
            <a:r>
              <a:rPr lang="en-GB" sz="2200" noProof="0" dirty="0">
                <a:latin typeface="+mj-lt"/>
              </a:rPr>
              <a:t>Practically greatest value: exploitation of resulting data and integration of insights into CRM strategy (business development, promotions, recruitment, new services, channel migration strategies, relationship building)</a:t>
            </a:r>
          </a:p>
        </p:txBody>
      </p:sp>
      <p:pic>
        <p:nvPicPr>
          <p:cNvPr id="1026" name="Picture 2" descr="Tesco Clubcard Plus | Tesco Clubcard">
            <a:extLst>
              <a:ext uri="{FF2B5EF4-FFF2-40B4-BE49-F238E27FC236}">
                <a16:creationId xmlns:a16="http://schemas.microsoft.com/office/drawing/2014/main" id="{164EA5D9-B81C-5134-0EFB-A1F0751615F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a:fillRect/>
          </a:stretch>
        </p:blipFill>
        <p:spPr bwMode="auto">
          <a:xfrm>
            <a:off x="9521072" y="3110845"/>
            <a:ext cx="2488857" cy="24781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600EA533-B2F8-D86B-280E-0F237C16C4CE}"/>
              </a:ext>
            </a:extLst>
          </p:cNvPr>
          <p:cNvSpPr txBox="1"/>
          <p:nvPr/>
        </p:nvSpPr>
        <p:spPr>
          <a:xfrm>
            <a:off x="9602869" y="5589031"/>
            <a:ext cx="3010195" cy="507831"/>
          </a:xfrm>
          <a:prstGeom prst="rect">
            <a:avLst/>
          </a:prstGeom>
          <a:noFill/>
        </p:spPr>
        <p:txBody>
          <a:bodyPr wrap="square">
            <a:spAutoFit/>
          </a:bodyPr>
          <a:lstStyle/>
          <a:p>
            <a:r>
              <a:rPr lang="de-CH" sz="900">
                <a:latin typeface="+mj-lt"/>
              </a:rPr>
              <a:t>https://www.tesco.com/clubcard/clubcard-plus?srsltid=AfmBOorTEJH7f37XQPeiY-ctqrcYKi7riX69dlKNb61hkEgm-tXB72P7</a:t>
            </a:r>
            <a:endParaRPr lang="de-CH" sz="900" dirty="0">
              <a:latin typeface="+mj-lt"/>
            </a:endParaRPr>
          </a:p>
        </p:txBody>
      </p:sp>
    </p:spTree>
    <p:extLst>
      <p:ext uri="{BB962C8B-B14F-4D97-AF65-F5344CB8AC3E}">
        <p14:creationId xmlns:p14="http://schemas.microsoft.com/office/powerpoint/2010/main" val="24237979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39C55-E272-75CF-15D8-7B65D5FB813F}"/>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91E2DB9-6F38-DACB-31B5-2711DFEDC814}"/>
              </a:ext>
            </a:extLst>
          </p:cNvPr>
          <p:cNvSpPr>
            <a:spLocks noGrp="1"/>
          </p:cNvSpPr>
          <p:nvPr>
            <p:ph sz="quarter" idx="11"/>
          </p:nvPr>
        </p:nvSpPr>
        <p:spPr/>
        <p:txBody>
          <a:bodyPr/>
          <a:lstStyle/>
          <a:p>
            <a:pPr marL="0" indent="0">
              <a:buNone/>
            </a:pPr>
            <a:r>
              <a:rPr lang="en-GB" sz="3000" noProof="0" dirty="0">
                <a:latin typeface="+mj-lt"/>
              </a:rPr>
              <a:t>4.3 Customer Centricity</a:t>
            </a:r>
            <a:r>
              <a:rPr lang="en-GB" noProof="0" dirty="0">
                <a:latin typeface="+mj-lt"/>
              </a:rPr>
              <a:t>, Digital Technologies, and the Data Economy</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8E0EC527-5286-5DBF-33D5-286612C848D1}"/>
              </a:ext>
            </a:extLst>
          </p:cNvPr>
          <p:cNvSpPr txBox="1">
            <a:spLocks/>
          </p:cNvSpPr>
          <p:nvPr/>
        </p:nvSpPr>
        <p:spPr>
          <a:xfrm>
            <a:off x="1238250" y="1355725"/>
            <a:ext cx="7472117"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Firms that adopt a firm level customer centric approach follow a four-phase process, with the phases building on each other and following in order</a:t>
            </a:r>
          </a:p>
          <a:p>
            <a:pPr marL="457200" indent="-457200">
              <a:buFont typeface="+mj-lt"/>
              <a:buAutoNum type="arabicPeriod"/>
            </a:pPr>
            <a:r>
              <a:rPr lang="en-GB" sz="2200" noProof="0" dirty="0">
                <a:latin typeface="+mj-lt"/>
              </a:rPr>
              <a:t>Communal collaboration: shared central repository of all gathered, standardized and organized customer data from all touchpoints under the control of a neutral entity (like IT).</a:t>
            </a:r>
          </a:p>
          <a:p>
            <a:pPr marL="457200" indent="-457200">
              <a:buFont typeface="+mj-lt"/>
              <a:buAutoNum type="arabicPeriod"/>
            </a:pPr>
            <a:r>
              <a:rPr lang="en-GB" sz="2200" noProof="0" dirty="0">
                <a:latin typeface="+mj-lt"/>
              </a:rPr>
              <a:t>Serial coordination: how data analytics and diverse analytical activities are organised and coordinated, may require a reorganisation and staff development </a:t>
            </a:r>
          </a:p>
          <a:p>
            <a:pPr marL="457200" indent="-457200">
              <a:buFont typeface="+mj-lt"/>
              <a:buAutoNum type="arabicPeriod"/>
            </a:pPr>
            <a:r>
              <a:rPr lang="en-GB" sz="2200" noProof="0" dirty="0">
                <a:latin typeface="+mj-lt"/>
              </a:rPr>
              <a:t>Symbiotic coordination: understand past behaviours for making decisions and realise predictive analytics (models to predict customer behaviour and experiment with interventions to influence customer behaviour)</a:t>
            </a:r>
          </a:p>
          <a:p>
            <a:pPr marL="457200" indent="-457200">
              <a:buFont typeface="+mj-lt"/>
              <a:buAutoNum type="arabicPeriod"/>
            </a:pPr>
            <a:r>
              <a:rPr lang="en-GB" sz="2200" noProof="0" dirty="0">
                <a:latin typeface="+mj-lt"/>
              </a:rPr>
              <a:t>Integral coordination: bringing the customer understanding into the day-to-day operations</a:t>
            </a:r>
          </a:p>
          <a:p>
            <a:pPr marL="457200" indent="-457200">
              <a:buFont typeface="+mj-lt"/>
              <a:buAutoNum type="arabicPeriod"/>
            </a:pPr>
            <a:endParaRPr lang="en-GB" sz="2200" noProof="0" dirty="0"/>
          </a:p>
        </p:txBody>
      </p:sp>
      <p:pic>
        <p:nvPicPr>
          <p:cNvPr id="4" name="Grafik 3" descr="Ein Bild, das Text, Screenshot, Schrift, Reihe enthält.&#10;&#10;KI-generierte Inhalte können fehlerhaft sein.">
            <a:extLst>
              <a:ext uri="{FF2B5EF4-FFF2-40B4-BE49-F238E27FC236}">
                <a16:creationId xmlns:a16="http://schemas.microsoft.com/office/drawing/2014/main" id="{38A1D052-A47A-2A72-7B73-387C0F64AF21}"/>
              </a:ext>
            </a:extLst>
          </p:cNvPr>
          <p:cNvPicPr>
            <a:picLocks noChangeAspect="1"/>
          </p:cNvPicPr>
          <p:nvPr/>
        </p:nvPicPr>
        <p:blipFill>
          <a:blip r:embed="rId2"/>
          <a:stretch>
            <a:fillRect/>
          </a:stretch>
        </p:blipFill>
        <p:spPr>
          <a:xfrm>
            <a:off x="8710367" y="2102801"/>
            <a:ext cx="3331390" cy="3295336"/>
          </a:xfrm>
          <a:prstGeom prst="rect">
            <a:avLst/>
          </a:prstGeom>
        </p:spPr>
      </p:pic>
    </p:spTree>
    <p:extLst>
      <p:ext uri="{BB962C8B-B14F-4D97-AF65-F5344CB8AC3E}">
        <p14:creationId xmlns:p14="http://schemas.microsoft.com/office/powerpoint/2010/main" val="37631509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6FDAB-FA20-3AEF-C094-F7242B773FF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47B24E73-DE1D-BB01-B62D-2ABED3ED2C2D}"/>
              </a:ext>
            </a:extLst>
          </p:cNvPr>
          <p:cNvSpPr>
            <a:spLocks noGrp="1"/>
          </p:cNvSpPr>
          <p:nvPr>
            <p:ph sz="quarter" idx="11"/>
          </p:nvPr>
        </p:nvSpPr>
        <p:spPr/>
        <p:txBody>
          <a:bodyPr/>
          <a:lstStyle/>
          <a:p>
            <a:pPr marL="0" indent="0">
              <a:buNone/>
            </a:pPr>
            <a:r>
              <a:rPr lang="en-GB" sz="3000" noProof="0" dirty="0">
                <a:latin typeface="+mj-lt"/>
              </a:rPr>
              <a:t>4.3 Customer Centricity</a:t>
            </a:r>
            <a:r>
              <a:rPr lang="en-GB" noProof="0" dirty="0">
                <a:latin typeface="+mj-lt"/>
              </a:rPr>
              <a:t>, Digital Technologies, and the Data Economy</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83EC6C24-C590-CBDC-1EBB-3E1A3CA047E3}"/>
              </a:ext>
            </a:extLst>
          </p:cNvPr>
          <p:cNvSpPr txBox="1">
            <a:spLocks/>
          </p:cNvSpPr>
          <p:nvPr/>
        </p:nvSpPr>
        <p:spPr>
          <a:xfrm>
            <a:off x="1238250" y="1355725"/>
            <a:ext cx="9277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Increasing data intensity, increases concerns about data security, privacy concerns and implications for society</a:t>
            </a:r>
          </a:p>
          <a:p>
            <a:r>
              <a:rPr lang="en-GB" sz="2200" noProof="0" dirty="0">
                <a:latin typeface="+mj-lt"/>
              </a:rPr>
              <a:t>Firms need to comply with the appropriate national and regional legal frameworks for collecting, sharing and exploiting consumers data </a:t>
            </a:r>
          </a:p>
          <a:p>
            <a:pPr lvl="1"/>
            <a:r>
              <a:rPr lang="en-GB" sz="2200" noProof="0" dirty="0">
                <a:latin typeface="+mj-lt"/>
              </a:rPr>
              <a:t>Secure storage required for personal and sensitive data to ensure confidentiality of the data and protection from cyber attacks</a:t>
            </a:r>
          </a:p>
          <a:p>
            <a:pPr lvl="1"/>
            <a:r>
              <a:rPr lang="en-GB" sz="2200" noProof="0" dirty="0">
                <a:latin typeface="+mj-lt"/>
              </a:rPr>
              <a:t>Access needs to be well managed, so unauthorised access by staff and external cybercriminals is prevented </a:t>
            </a:r>
          </a:p>
          <a:p>
            <a:pPr lvl="1"/>
            <a:r>
              <a:rPr lang="en-GB" sz="2200" noProof="0" dirty="0">
                <a:latin typeface="+mj-lt"/>
              </a:rPr>
              <a:t>E.g. Article 8 of the EU Charter of Fundamental Rights for a digital society, the General Data Protection Regulation (GDPR)</a:t>
            </a:r>
          </a:p>
          <a:p>
            <a:r>
              <a:rPr lang="en-GB" sz="2200" noProof="0" dirty="0">
                <a:latin typeface="+mj-lt"/>
              </a:rPr>
              <a:t>Firms need to understand how participation in data economy may infringe on individuals’ right to privacy and autonomy</a:t>
            </a:r>
            <a:endParaRPr lang="en-GB" sz="2200" noProof="0" dirty="0"/>
          </a:p>
        </p:txBody>
      </p:sp>
    </p:spTree>
    <p:extLst>
      <p:ext uri="{BB962C8B-B14F-4D97-AF65-F5344CB8AC3E}">
        <p14:creationId xmlns:p14="http://schemas.microsoft.com/office/powerpoint/2010/main" val="5501868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D110-6827-31B9-CE7F-4B8897809DF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23A442-81DB-833D-769C-9ED025896D41}"/>
              </a:ext>
            </a:extLst>
          </p:cNvPr>
          <p:cNvSpPr>
            <a:spLocks noGrp="1"/>
          </p:cNvSpPr>
          <p:nvPr>
            <p:ph sz="quarter" idx="11"/>
          </p:nvPr>
        </p:nvSpPr>
        <p:spPr/>
        <p:txBody>
          <a:bodyPr/>
          <a:lstStyle/>
          <a:p>
            <a:pPr marL="0" indent="0">
              <a:buNone/>
            </a:pPr>
            <a:r>
              <a:rPr lang="en-GB" sz="3000" noProof="0" dirty="0">
                <a:latin typeface="+mj-lt"/>
              </a:rPr>
              <a:t>4.4 Customer Centricity</a:t>
            </a:r>
            <a:r>
              <a:rPr lang="en-GB" noProof="0" dirty="0">
                <a:latin typeface="+mj-lt"/>
              </a:rPr>
              <a:t> and the Customer Journey</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1311CF6E-C4D9-82C6-745D-D5D4AB5933AE}"/>
              </a:ext>
            </a:extLst>
          </p:cNvPr>
          <p:cNvSpPr txBox="1">
            <a:spLocks/>
          </p:cNvSpPr>
          <p:nvPr/>
        </p:nvSpPr>
        <p:spPr>
          <a:xfrm>
            <a:off x="1238249" y="1355725"/>
            <a:ext cx="10064159"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technologies shift customer journey to first multi-channel and increasingly to omni-channel strategies </a:t>
            </a:r>
          </a:p>
          <a:p>
            <a:pPr lvl="1"/>
            <a:r>
              <a:rPr lang="en-GB" sz="2200" noProof="0" dirty="0">
                <a:latin typeface="+mj-lt"/>
              </a:rPr>
              <a:t>Expanded channels through which customers can interact with a firm</a:t>
            </a:r>
          </a:p>
          <a:p>
            <a:pPr lvl="1"/>
            <a:r>
              <a:rPr lang="en-GB" sz="2200" noProof="0" dirty="0">
                <a:latin typeface="+mj-lt"/>
              </a:rPr>
              <a:t>Further degree of complexity </a:t>
            </a:r>
          </a:p>
          <a:p>
            <a:pPr lvl="1"/>
            <a:r>
              <a:rPr lang="en-GB" sz="2200" noProof="0" dirty="0">
                <a:latin typeface="+mj-lt"/>
              </a:rPr>
              <a:t>Channels become interchangeable and seamlessly available</a:t>
            </a:r>
          </a:p>
          <a:p>
            <a:pPr lvl="1"/>
            <a:r>
              <a:rPr lang="en-GB" sz="2200" noProof="0" dirty="0">
                <a:latin typeface="+mj-lt"/>
              </a:rPr>
              <a:t>Require firms to develop new data resources like a shared data pool</a:t>
            </a:r>
          </a:p>
          <a:p>
            <a:pPr lvl="1"/>
            <a:r>
              <a:rPr lang="en-GB" sz="2200" noProof="0" dirty="0">
                <a:latin typeface="+mj-lt"/>
              </a:rPr>
              <a:t>Increasing loss of control through firm embeddedness in value creating ecosystem with not-owned touchpoints</a:t>
            </a:r>
          </a:p>
          <a:p>
            <a:pPr lvl="1"/>
            <a:r>
              <a:rPr lang="en-GB" sz="2200" noProof="0" dirty="0">
                <a:latin typeface="+mj-lt"/>
              </a:rPr>
              <a:t>Increased customer experience, customer loyalty and satisfaction</a:t>
            </a:r>
          </a:p>
          <a:p>
            <a:r>
              <a:rPr lang="en-GB" sz="2200" noProof="0" dirty="0">
                <a:latin typeface="+mj-lt"/>
              </a:rPr>
              <a:t>Customer centricity is the design and management of the customer experience along the customer journey, including sensory (sense), affective (feel), cognitive (think), physical (behavioural), and social-identity (relational) customer experiences</a:t>
            </a:r>
          </a:p>
          <a:p>
            <a:r>
              <a:rPr lang="en-GB" sz="2200" noProof="0" dirty="0">
                <a:latin typeface="+mj-lt"/>
              </a:rPr>
              <a:t>Achievable if firms proceed through four phases for developing a data centric approach </a:t>
            </a:r>
          </a:p>
          <a:p>
            <a:endParaRPr lang="en-GB" sz="2200" noProof="0" dirty="0"/>
          </a:p>
          <a:p>
            <a:endParaRPr lang="en-GB" sz="2200" noProof="0" dirty="0"/>
          </a:p>
        </p:txBody>
      </p:sp>
    </p:spTree>
    <p:extLst>
      <p:ext uri="{BB962C8B-B14F-4D97-AF65-F5344CB8AC3E}">
        <p14:creationId xmlns:p14="http://schemas.microsoft.com/office/powerpoint/2010/main" val="3708268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C0B5B-5964-748B-3B50-1A89E9947B0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1FD8A90-1DBB-E3DC-339E-5A31BFC5C3C3}"/>
              </a:ext>
            </a:extLst>
          </p:cNvPr>
          <p:cNvSpPr>
            <a:spLocks noGrp="1"/>
          </p:cNvSpPr>
          <p:nvPr>
            <p:ph sz="quarter" idx="10"/>
          </p:nvPr>
        </p:nvSpPr>
        <p:spPr>
          <a:xfrm>
            <a:off x="1238250" y="1355725"/>
            <a:ext cx="8440588" cy="4789488"/>
          </a:xfrm>
        </p:spPr>
        <p:txBody>
          <a:bodyPr>
            <a:noAutofit/>
          </a:bodyPr>
          <a:lstStyle/>
          <a:p>
            <a:r>
              <a:rPr lang="en-GB" sz="2200" noProof="0" dirty="0">
                <a:latin typeface="+mj-lt"/>
              </a:rPr>
              <a:t>is a management theory that emphasises efficiency and productivity through systematic study and optimisation of work processes</a:t>
            </a:r>
          </a:p>
          <a:p>
            <a:r>
              <a:rPr lang="en-GB" sz="2200" noProof="0" dirty="0">
                <a:latin typeface="+mj-lt"/>
              </a:rPr>
              <a:t>Key principles:</a:t>
            </a:r>
          </a:p>
          <a:p>
            <a:pPr lvl="1"/>
            <a:r>
              <a:rPr lang="en-GB" sz="2200" noProof="0" dirty="0">
                <a:latin typeface="+mj-lt"/>
              </a:rPr>
              <a:t>Standardisation: ensure consistency and efficiency</a:t>
            </a:r>
          </a:p>
          <a:p>
            <a:pPr lvl="1"/>
            <a:r>
              <a:rPr lang="en-GB" sz="2200" noProof="0" dirty="0">
                <a:latin typeface="+mj-lt"/>
              </a:rPr>
              <a:t>Time and Motion Studies: analysing time and movements to eliminate unnecessary actions</a:t>
            </a:r>
          </a:p>
          <a:p>
            <a:pPr lvl="1"/>
            <a:r>
              <a:rPr lang="en-GB" sz="2200" noProof="0" dirty="0">
                <a:latin typeface="+mj-lt"/>
              </a:rPr>
              <a:t>Specialisation: assigning workers specific tasks based on skills</a:t>
            </a:r>
          </a:p>
          <a:p>
            <a:pPr lvl="1"/>
            <a:r>
              <a:rPr lang="en-GB" sz="2200" noProof="0" dirty="0">
                <a:latin typeface="+mj-lt"/>
              </a:rPr>
              <a:t>Incentives: performance-based incentives to increase motivation</a:t>
            </a:r>
          </a:p>
          <a:p>
            <a:pPr lvl="1"/>
            <a:r>
              <a:rPr lang="en-GB" sz="2200" noProof="0" dirty="0">
                <a:latin typeface="+mj-lt"/>
              </a:rPr>
              <a:t>Management Control: planning, organizing, supervising work</a:t>
            </a:r>
          </a:p>
          <a:p>
            <a:r>
              <a:rPr lang="en-GB" sz="2200" noProof="0" dirty="0">
                <a:latin typeface="+mj-lt"/>
              </a:rPr>
              <a:t>Critique: Workers were treated as a “resource”, neglecting their social and psychological needs</a:t>
            </a:r>
          </a:p>
          <a:p>
            <a:r>
              <a:rPr lang="en-GB" sz="2200" noProof="0" dirty="0">
                <a:latin typeface="+mj-lt"/>
              </a:rPr>
              <a:t>Grönroos (1994) argues that this approach is becoming obsolete in the face of increasing service competition and changing customer expectations</a:t>
            </a:r>
            <a:endParaRPr lang="en-GB" sz="2200" noProof="0" dirty="0"/>
          </a:p>
        </p:txBody>
      </p:sp>
      <p:sp>
        <p:nvSpPr>
          <p:cNvPr id="3" name="Inhaltsplatzhalter 2">
            <a:extLst>
              <a:ext uri="{FF2B5EF4-FFF2-40B4-BE49-F238E27FC236}">
                <a16:creationId xmlns:a16="http://schemas.microsoft.com/office/drawing/2014/main" id="{57DAD94B-2260-684D-DD72-75EEABB18D08}"/>
              </a:ext>
            </a:extLst>
          </p:cNvPr>
          <p:cNvSpPr>
            <a:spLocks noGrp="1"/>
          </p:cNvSpPr>
          <p:nvPr>
            <p:ph sz="quarter" idx="11"/>
          </p:nvPr>
        </p:nvSpPr>
        <p:spPr/>
        <p:txBody>
          <a:bodyPr/>
          <a:lstStyle/>
          <a:p>
            <a:pPr marL="0" indent="0">
              <a:buNone/>
            </a:pPr>
            <a:r>
              <a:rPr lang="en-GB" sz="3000" noProof="0" dirty="0">
                <a:latin typeface="+mj-lt"/>
              </a:rPr>
              <a:t>Frederick Taylor’s scientific management (developed in the early 20</a:t>
            </a:r>
            <a:r>
              <a:rPr lang="en-GB" sz="3000" baseline="30000" noProof="0" dirty="0">
                <a:latin typeface="+mj-lt"/>
              </a:rPr>
              <a:t>th</a:t>
            </a:r>
            <a:r>
              <a:rPr lang="en-GB" sz="3000" noProof="0" dirty="0">
                <a:latin typeface="+mj-lt"/>
              </a:rPr>
              <a:t> century)</a:t>
            </a:r>
          </a:p>
        </p:txBody>
      </p:sp>
      <p:pic>
        <p:nvPicPr>
          <p:cNvPr id="3074" name="Picture 2">
            <a:extLst>
              <a:ext uri="{FF2B5EF4-FFF2-40B4-BE49-F238E27FC236}">
                <a16:creationId xmlns:a16="http://schemas.microsoft.com/office/drawing/2014/main" id="{A7CD1184-007F-BFB2-886D-06ED4E3FE8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78838" y="1423102"/>
            <a:ext cx="2122343" cy="3172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26645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38EF6-9E03-1C3A-9214-3E6C7EA05E5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D32EC6E7-D1F0-82CC-994D-451A17B26CE9}"/>
              </a:ext>
            </a:extLst>
          </p:cNvPr>
          <p:cNvSpPr>
            <a:spLocks noGrp="1"/>
          </p:cNvSpPr>
          <p:nvPr>
            <p:ph sz="quarter" idx="11"/>
          </p:nvPr>
        </p:nvSpPr>
        <p:spPr/>
        <p:txBody>
          <a:bodyPr/>
          <a:lstStyle/>
          <a:p>
            <a:pPr marL="0" indent="0">
              <a:buNone/>
            </a:pPr>
            <a:r>
              <a:rPr lang="en-GB" sz="3000" noProof="0" dirty="0">
                <a:latin typeface="+mj-lt"/>
              </a:rPr>
              <a:t>Customer Personas</a:t>
            </a:r>
          </a:p>
          <a:p>
            <a:endParaRPr lang="en-GB" noProof="0" dirty="0"/>
          </a:p>
        </p:txBody>
      </p:sp>
      <p:sp>
        <p:nvSpPr>
          <p:cNvPr id="4" name="Inhaltsplatzhalter 1">
            <a:extLst>
              <a:ext uri="{FF2B5EF4-FFF2-40B4-BE49-F238E27FC236}">
                <a16:creationId xmlns:a16="http://schemas.microsoft.com/office/drawing/2014/main" id="{0922F861-75BD-D446-448C-81348A99983C}"/>
              </a:ext>
            </a:extLst>
          </p:cNvPr>
          <p:cNvSpPr txBox="1">
            <a:spLocks/>
          </p:cNvSpPr>
          <p:nvPr/>
        </p:nvSpPr>
        <p:spPr>
          <a:xfrm>
            <a:off x="1238250" y="1355725"/>
            <a:ext cx="529971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 semi-fictional representation of [an] ideal customer based on market research and real data about […] existing customers”</a:t>
            </a:r>
          </a:p>
          <a:p>
            <a:r>
              <a:rPr lang="en-GB" sz="2200" dirty="0">
                <a:latin typeface="+mj-lt"/>
              </a:rPr>
              <a:t>a</a:t>
            </a:r>
            <a:r>
              <a:rPr lang="en-GB" sz="2200" noProof="0" dirty="0" err="1">
                <a:latin typeface="+mj-lt"/>
              </a:rPr>
              <a:t>llow</a:t>
            </a:r>
            <a:r>
              <a:rPr lang="en-GB" sz="2200" noProof="0" dirty="0">
                <a:latin typeface="+mj-lt"/>
              </a:rPr>
              <a:t> focus on specific customer segments in terms of needs, wants and preferences</a:t>
            </a:r>
          </a:p>
          <a:p>
            <a:r>
              <a:rPr lang="en-GB" sz="2200" noProof="0" dirty="0">
                <a:latin typeface="+mj-lt"/>
              </a:rPr>
              <a:t>Value of customer personas lies in the ability of a firm to empathise with, understand the lives of customers and understand die customer journey from their perspective</a:t>
            </a:r>
          </a:p>
          <a:p>
            <a:r>
              <a:rPr lang="en-GB" sz="2200" noProof="0" dirty="0">
                <a:latin typeface="+mj-lt"/>
              </a:rPr>
              <a:t>With many different types of customers, it makes sense to develop a number of personas.</a:t>
            </a:r>
          </a:p>
          <a:p>
            <a:endParaRPr lang="en-GB" sz="2200" noProof="0" dirty="0">
              <a:latin typeface="+mj-lt"/>
            </a:endParaRPr>
          </a:p>
          <a:p>
            <a:endParaRPr lang="en-GB" sz="2200" noProof="0" dirty="0"/>
          </a:p>
        </p:txBody>
      </p:sp>
      <p:pic>
        <p:nvPicPr>
          <p:cNvPr id="7" name="Grafik 6" descr="Ein Bild, das Entwurf, Text, Zeichnung, Lineart enthält.&#10;&#10;KI-generierte Inhalte können fehlerhaft sein.">
            <a:extLst>
              <a:ext uri="{FF2B5EF4-FFF2-40B4-BE49-F238E27FC236}">
                <a16:creationId xmlns:a16="http://schemas.microsoft.com/office/drawing/2014/main" id="{AB12654F-2912-F4DE-C17A-52185363F206}"/>
              </a:ext>
            </a:extLst>
          </p:cNvPr>
          <p:cNvPicPr>
            <a:picLocks noChangeAspect="1"/>
          </p:cNvPicPr>
          <p:nvPr/>
        </p:nvPicPr>
        <p:blipFill>
          <a:blip r:embed="rId2"/>
          <a:stretch>
            <a:fillRect/>
          </a:stretch>
        </p:blipFill>
        <p:spPr>
          <a:xfrm>
            <a:off x="6537960" y="1746881"/>
            <a:ext cx="4964169" cy="3579207"/>
          </a:xfrm>
          <a:prstGeom prst="rect">
            <a:avLst/>
          </a:prstGeom>
        </p:spPr>
      </p:pic>
    </p:spTree>
    <p:extLst>
      <p:ext uri="{BB962C8B-B14F-4D97-AF65-F5344CB8AC3E}">
        <p14:creationId xmlns:p14="http://schemas.microsoft.com/office/powerpoint/2010/main" val="24232584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393EB-839E-9E85-A325-B720830B9FB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0E11E1CD-3DF3-41E1-F905-3509AC9F3045}"/>
              </a:ext>
            </a:extLst>
          </p:cNvPr>
          <p:cNvSpPr>
            <a:spLocks noGrp="1"/>
          </p:cNvSpPr>
          <p:nvPr>
            <p:ph sz="quarter" idx="11"/>
          </p:nvPr>
        </p:nvSpPr>
        <p:spPr/>
        <p:txBody>
          <a:bodyPr/>
          <a:lstStyle/>
          <a:p>
            <a:pPr marL="0" indent="0">
              <a:buNone/>
            </a:pPr>
            <a:r>
              <a:rPr lang="en-GB" sz="3000" noProof="0" dirty="0">
                <a:latin typeface="+mj-lt"/>
              </a:rPr>
              <a:t>4.4.1 Omni-channel Customer Centricity Along the Customer Journey</a:t>
            </a:r>
          </a:p>
          <a:p>
            <a:endParaRPr lang="en-GB" noProof="0" dirty="0"/>
          </a:p>
        </p:txBody>
      </p:sp>
      <p:sp>
        <p:nvSpPr>
          <p:cNvPr id="5" name="Inhaltsplatzhalter 1">
            <a:extLst>
              <a:ext uri="{FF2B5EF4-FFF2-40B4-BE49-F238E27FC236}">
                <a16:creationId xmlns:a16="http://schemas.microsoft.com/office/drawing/2014/main" id="{7B03A34C-3B44-0853-CD58-7DFA4C6CCBC1}"/>
              </a:ext>
            </a:extLst>
          </p:cNvPr>
          <p:cNvSpPr txBox="1">
            <a:spLocks/>
          </p:cNvSpPr>
          <p:nvPr/>
        </p:nvSpPr>
        <p:spPr>
          <a:xfrm>
            <a:off x="1238249" y="3497344"/>
            <a:ext cx="10121049" cy="2647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Customer Journey is divided in three different phases.</a:t>
            </a:r>
          </a:p>
          <a:p>
            <a:r>
              <a:rPr lang="en-GB" sz="2200" noProof="0" dirty="0">
                <a:latin typeface="+mj-lt"/>
              </a:rPr>
              <a:t>Each completion of the customer journey contributes to the experience and the next purchasing process.</a:t>
            </a:r>
          </a:p>
          <a:p>
            <a:r>
              <a:rPr lang="en-GB" sz="2200" noProof="0" dirty="0">
                <a:latin typeface="+mj-lt"/>
              </a:rPr>
              <a:t>Management of touchpoints (omni-channel management) becomes crucial.</a:t>
            </a:r>
          </a:p>
          <a:p>
            <a:r>
              <a:rPr lang="en-GB" sz="2200" noProof="0" dirty="0">
                <a:latin typeface="+mj-lt"/>
              </a:rPr>
              <a:t>“Omni-channel management </a:t>
            </a:r>
            <a:r>
              <a:rPr lang="en-GB" sz="2200" noProof="0" dirty="0">
                <a:latin typeface="+mj-lt"/>
                <a:sym typeface="Symbol" panose="05050102010706020507" pitchFamily="18" charset="2"/>
              </a:rPr>
              <a:t>[</a:t>
            </a:r>
            <a:r>
              <a:rPr lang="en-GB" sz="2200" noProof="0" dirty="0">
                <a:latin typeface="+mj-lt"/>
              </a:rPr>
              <a:t>can then be defined</a:t>
            </a:r>
            <a:r>
              <a:rPr lang="en-GB" sz="2200" noProof="0" dirty="0">
                <a:latin typeface="+mj-lt"/>
                <a:sym typeface="Symbol" panose="05050102010706020507" pitchFamily="18" charset="2"/>
              </a:rPr>
              <a:t>]</a:t>
            </a:r>
            <a:r>
              <a:rPr lang="en-GB" sz="2200" noProof="0" dirty="0">
                <a:latin typeface="+mj-lt"/>
              </a:rPr>
              <a:t> as the synergistic management of numerous available channels and customer touchpoints, in such a way that the customer experience across channels and the performance over channels is optimized.” </a:t>
            </a:r>
          </a:p>
        </p:txBody>
      </p:sp>
      <p:pic>
        <p:nvPicPr>
          <p:cNvPr id="2" name="Picture 1">
            <a:extLst>
              <a:ext uri="{FF2B5EF4-FFF2-40B4-BE49-F238E27FC236}">
                <a16:creationId xmlns:a16="http://schemas.microsoft.com/office/drawing/2014/main" id="{F572E1EC-24F1-7F50-F31E-B45C199A5210}"/>
              </a:ext>
            </a:extLst>
          </p:cNvPr>
          <p:cNvPicPr>
            <a:picLocks noChangeAspect="1"/>
          </p:cNvPicPr>
          <p:nvPr/>
        </p:nvPicPr>
        <p:blipFill>
          <a:blip r:embed="rId2"/>
          <a:stretch>
            <a:fillRect/>
          </a:stretch>
        </p:blipFill>
        <p:spPr>
          <a:xfrm>
            <a:off x="2082210" y="1068787"/>
            <a:ext cx="7136218" cy="2351186"/>
          </a:xfrm>
          <a:prstGeom prst="rect">
            <a:avLst/>
          </a:prstGeom>
        </p:spPr>
      </p:pic>
    </p:spTree>
    <p:extLst>
      <p:ext uri="{BB962C8B-B14F-4D97-AF65-F5344CB8AC3E}">
        <p14:creationId xmlns:p14="http://schemas.microsoft.com/office/powerpoint/2010/main" val="24891327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3F8B1-752B-481B-9CEB-3B72BA511D7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8E2F815-0A3F-0163-7B8A-B42765AF3A72}"/>
              </a:ext>
            </a:extLst>
          </p:cNvPr>
          <p:cNvSpPr>
            <a:spLocks noGrp="1"/>
          </p:cNvSpPr>
          <p:nvPr>
            <p:ph sz="quarter" idx="11"/>
          </p:nvPr>
        </p:nvSpPr>
        <p:spPr/>
        <p:txBody>
          <a:bodyPr/>
          <a:lstStyle/>
          <a:p>
            <a:pPr marL="0" indent="0">
              <a:buNone/>
            </a:pPr>
            <a:r>
              <a:rPr lang="en-GB" sz="3000" noProof="0" dirty="0">
                <a:latin typeface="+mj-lt"/>
              </a:rPr>
              <a:t>4.4.2 Prepurchase Phase of Customer Journey</a:t>
            </a:r>
          </a:p>
          <a:p>
            <a:endParaRPr lang="en-GB" noProof="0" dirty="0"/>
          </a:p>
        </p:txBody>
      </p:sp>
      <p:sp>
        <p:nvSpPr>
          <p:cNvPr id="5" name="Inhaltsplatzhalter 1">
            <a:extLst>
              <a:ext uri="{FF2B5EF4-FFF2-40B4-BE49-F238E27FC236}">
                <a16:creationId xmlns:a16="http://schemas.microsoft.com/office/drawing/2014/main" id="{8AB56795-6A3F-3743-8494-111A250662F8}"/>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Activities are likely to take place over a mix of analogue and digital channels in an omni-channel approach. </a:t>
            </a:r>
          </a:p>
        </p:txBody>
      </p:sp>
      <p:graphicFrame>
        <p:nvGraphicFramePr>
          <p:cNvPr id="2" name="Diagramm 1">
            <a:extLst>
              <a:ext uri="{FF2B5EF4-FFF2-40B4-BE49-F238E27FC236}">
                <a16:creationId xmlns:a16="http://schemas.microsoft.com/office/drawing/2014/main" id="{64652591-F570-D25D-AFAA-D9678DD9421F}"/>
              </a:ext>
            </a:extLst>
          </p:cNvPr>
          <p:cNvGraphicFramePr/>
          <p:nvPr/>
        </p:nvGraphicFramePr>
        <p:xfrm>
          <a:off x="550164" y="1536266"/>
          <a:ext cx="11091672" cy="4428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848888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A0E94-DDDA-EDDF-BB61-A32F18BE3D6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4A602F9-BC7C-1EE4-CCE1-375652C3E9C7}"/>
              </a:ext>
            </a:extLst>
          </p:cNvPr>
          <p:cNvSpPr>
            <a:spLocks noGrp="1"/>
          </p:cNvSpPr>
          <p:nvPr>
            <p:ph sz="quarter" idx="11"/>
          </p:nvPr>
        </p:nvSpPr>
        <p:spPr/>
        <p:txBody>
          <a:bodyPr/>
          <a:lstStyle/>
          <a:p>
            <a:pPr marL="0" indent="0">
              <a:buNone/>
            </a:pPr>
            <a:r>
              <a:rPr lang="en-GB" sz="3000" noProof="0" dirty="0">
                <a:latin typeface="+mj-lt"/>
              </a:rPr>
              <a:t>Open Innovation and Co-creation with Customers</a:t>
            </a:r>
          </a:p>
          <a:p>
            <a:endParaRPr lang="en-GB" noProof="0" dirty="0"/>
          </a:p>
        </p:txBody>
      </p:sp>
      <p:sp>
        <p:nvSpPr>
          <p:cNvPr id="4" name="Inhaltsplatzhalter 1">
            <a:extLst>
              <a:ext uri="{FF2B5EF4-FFF2-40B4-BE49-F238E27FC236}">
                <a16:creationId xmlns:a16="http://schemas.microsoft.com/office/drawing/2014/main" id="{94D2D1EB-914F-59F3-5A1D-9FCB9B7203C7}"/>
              </a:ext>
            </a:extLst>
          </p:cNvPr>
          <p:cNvSpPr txBox="1">
            <a:spLocks/>
          </p:cNvSpPr>
          <p:nvPr/>
        </p:nvSpPr>
        <p:spPr>
          <a:xfrm>
            <a:off x="1238250" y="1355725"/>
            <a:ext cx="5435927"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technologies allow a more open approach to product or service innovation processes where customers and other stakeholders can be integrated or even co-create. </a:t>
            </a:r>
          </a:p>
          <a:p>
            <a:r>
              <a:rPr lang="en-GB" sz="2200" noProof="0" dirty="0">
                <a:latin typeface="+mj-lt"/>
              </a:rPr>
              <a:t>Through a dialogue with customers, firms understand their needs, wants and preferences better, which allows for a more effective and efficient product development process. </a:t>
            </a:r>
          </a:p>
          <a:p>
            <a:r>
              <a:rPr lang="en-GB" sz="2200" noProof="0" dirty="0">
                <a:latin typeface="+mj-lt"/>
              </a:rPr>
              <a:t>Critical to these processes is an open dialogue and mutual respect</a:t>
            </a:r>
          </a:p>
          <a:p>
            <a:r>
              <a:rPr lang="en-GB" sz="2200" noProof="0" dirty="0">
                <a:latin typeface="+mj-lt"/>
              </a:rPr>
              <a:t>Opening case of this chapter showed such a co-creation process</a:t>
            </a:r>
            <a:endParaRPr lang="en-GB" sz="2200" noProof="0" dirty="0"/>
          </a:p>
        </p:txBody>
      </p:sp>
      <p:pic>
        <p:nvPicPr>
          <p:cNvPr id="2" name="Picture 1">
            <a:extLst>
              <a:ext uri="{FF2B5EF4-FFF2-40B4-BE49-F238E27FC236}">
                <a16:creationId xmlns:a16="http://schemas.microsoft.com/office/drawing/2014/main" id="{C79EDA84-791B-03BA-9EFB-E46051D380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91135" y="2393549"/>
            <a:ext cx="5211726" cy="2713840"/>
          </a:xfrm>
          <a:prstGeom prst="rect">
            <a:avLst/>
          </a:prstGeom>
        </p:spPr>
      </p:pic>
    </p:spTree>
    <p:extLst>
      <p:ext uri="{BB962C8B-B14F-4D97-AF65-F5344CB8AC3E}">
        <p14:creationId xmlns:p14="http://schemas.microsoft.com/office/powerpoint/2010/main" val="13628359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CBCD9-1C21-2C66-25E2-48F7707C916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4B89FB97-7A12-FA98-D4B4-E24B73DF7DB5}"/>
              </a:ext>
            </a:extLst>
          </p:cNvPr>
          <p:cNvSpPr>
            <a:spLocks noGrp="1"/>
          </p:cNvSpPr>
          <p:nvPr>
            <p:ph sz="quarter" idx="11"/>
          </p:nvPr>
        </p:nvSpPr>
        <p:spPr/>
        <p:txBody>
          <a:bodyPr/>
          <a:lstStyle/>
          <a:p>
            <a:pPr marL="0" indent="0">
              <a:buNone/>
            </a:pPr>
            <a:r>
              <a:rPr lang="en-GB" sz="3000" noProof="0" dirty="0">
                <a:latin typeface="+mj-lt"/>
              </a:rPr>
              <a:t>4.4.</a:t>
            </a:r>
            <a:r>
              <a:rPr lang="en-GB" noProof="0" dirty="0">
                <a:latin typeface="+mj-lt"/>
              </a:rPr>
              <a:t>3</a:t>
            </a:r>
            <a:r>
              <a:rPr lang="en-GB" sz="3000" noProof="0" dirty="0">
                <a:latin typeface="+mj-lt"/>
              </a:rPr>
              <a:t> Purchase Phase of Customer Journey</a:t>
            </a:r>
          </a:p>
          <a:p>
            <a:endParaRPr lang="en-GB" noProof="0" dirty="0"/>
          </a:p>
        </p:txBody>
      </p:sp>
      <p:sp>
        <p:nvSpPr>
          <p:cNvPr id="5" name="Inhaltsplatzhalter 1">
            <a:extLst>
              <a:ext uri="{FF2B5EF4-FFF2-40B4-BE49-F238E27FC236}">
                <a16:creationId xmlns:a16="http://schemas.microsoft.com/office/drawing/2014/main" id="{3283D782-7951-D579-F386-3A6C857CA791}"/>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noProof="0" dirty="0"/>
          </a:p>
        </p:txBody>
      </p:sp>
      <p:graphicFrame>
        <p:nvGraphicFramePr>
          <p:cNvPr id="2" name="Diagramm 1">
            <a:extLst>
              <a:ext uri="{FF2B5EF4-FFF2-40B4-BE49-F238E27FC236}">
                <a16:creationId xmlns:a16="http://schemas.microsoft.com/office/drawing/2014/main" id="{5E6517F0-C26B-8688-33C7-3CC3B14BC3BC}"/>
              </a:ext>
            </a:extLst>
          </p:cNvPr>
          <p:cNvGraphicFramePr/>
          <p:nvPr/>
        </p:nvGraphicFramePr>
        <p:xfrm>
          <a:off x="550164" y="1214797"/>
          <a:ext cx="11091672" cy="4428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297958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5B17-FC25-EB3C-FA1D-3E9816154DF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CC30C6A-B6BA-6CE9-478B-566F0494FE27}"/>
              </a:ext>
            </a:extLst>
          </p:cNvPr>
          <p:cNvSpPr>
            <a:spLocks noGrp="1"/>
          </p:cNvSpPr>
          <p:nvPr>
            <p:ph sz="quarter" idx="11"/>
          </p:nvPr>
        </p:nvSpPr>
        <p:spPr/>
        <p:txBody>
          <a:bodyPr/>
          <a:lstStyle/>
          <a:p>
            <a:pPr marL="0" indent="0">
              <a:buNone/>
            </a:pPr>
            <a:r>
              <a:rPr lang="en-GB" sz="3000" noProof="0" dirty="0">
                <a:latin typeface="+mj-lt"/>
              </a:rPr>
              <a:t>Social Media and Online Monitoring of / Listening to Customer Engagement</a:t>
            </a:r>
          </a:p>
          <a:p>
            <a:endParaRPr lang="en-GB" noProof="0" dirty="0"/>
          </a:p>
        </p:txBody>
      </p:sp>
      <p:sp>
        <p:nvSpPr>
          <p:cNvPr id="4" name="Inhaltsplatzhalter 1">
            <a:extLst>
              <a:ext uri="{FF2B5EF4-FFF2-40B4-BE49-F238E27FC236}">
                <a16:creationId xmlns:a16="http://schemas.microsoft.com/office/drawing/2014/main" id="{A1F6DC4C-CF54-5D02-1B76-5D809086B867}"/>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Social media as important source of insights (reviews, comments) about products and services for customers in the prepurchase phase</a:t>
            </a:r>
          </a:p>
          <a:p>
            <a:r>
              <a:rPr lang="en-GB" sz="2200" noProof="0" dirty="0">
                <a:latin typeface="+mj-lt"/>
              </a:rPr>
              <a:t>Firms can monitor social media platforms inhouse or purchase data from specialised firms</a:t>
            </a:r>
          </a:p>
          <a:p>
            <a:pPr lvl="1"/>
            <a:r>
              <a:rPr lang="en-GB" sz="2200" noProof="0" dirty="0">
                <a:latin typeface="+mj-lt"/>
              </a:rPr>
              <a:t>provide a sense of the ratio of positive, neutral and negative sentiments</a:t>
            </a:r>
          </a:p>
          <a:p>
            <a:pPr lvl="1"/>
            <a:r>
              <a:rPr lang="en-GB" sz="2200" noProof="0" dirty="0">
                <a:latin typeface="+mj-lt"/>
              </a:rPr>
              <a:t>see, where stakeholders are active on social media</a:t>
            </a:r>
          </a:p>
          <a:p>
            <a:pPr lvl="1"/>
            <a:r>
              <a:rPr lang="en-GB" sz="2200" noProof="0" dirty="0">
                <a:latin typeface="+mj-lt"/>
              </a:rPr>
              <a:t>Monitor comments to improve customer experience</a:t>
            </a:r>
          </a:p>
          <a:p>
            <a:r>
              <a:rPr lang="en-GB" sz="2200" noProof="0" dirty="0">
                <a:latin typeface="+mj-lt"/>
              </a:rPr>
              <a:t>Each platform has unique characteristics which allow unique insights in social media monitoring/ listening</a:t>
            </a:r>
          </a:p>
          <a:p>
            <a:r>
              <a:rPr lang="en-GB" sz="2200" noProof="0" dirty="0">
                <a:latin typeface="+mj-lt"/>
              </a:rPr>
              <a:t>Similar to the analysis with the Net Promoter Score (Slide 28)</a:t>
            </a:r>
          </a:p>
        </p:txBody>
      </p:sp>
    </p:spTree>
    <p:extLst>
      <p:ext uri="{BB962C8B-B14F-4D97-AF65-F5344CB8AC3E}">
        <p14:creationId xmlns:p14="http://schemas.microsoft.com/office/powerpoint/2010/main" val="326208063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960E3-D819-B7BB-1073-1F58BB28383F}"/>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70771EF-0F78-379B-5816-CD9B4A1AE20E}"/>
              </a:ext>
            </a:extLst>
          </p:cNvPr>
          <p:cNvSpPr>
            <a:spLocks noGrp="1"/>
          </p:cNvSpPr>
          <p:nvPr>
            <p:ph sz="quarter" idx="11"/>
          </p:nvPr>
        </p:nvSpPr>
        <p:spPr/>
        <p:txBody>
          <a:bodyPr/>
          <a:lstStyle/>
          <a:p>
            <a:pPr marL="0" indent="0">
              <a:buNone/>
            </a:pPr>
            <a:r>
              <a:rPr lang="en-GB" sz="3000" noProof="0" dirty="0">
                <a:latin typeface="+mj-lt"/>
              </a:rPr>
              <a:t>4.4.4 Post-purchase Phase of Customer Journey</a:t>
            </a:r>
          </a:p>
          <a:p>
            <a:endParaRPr lang="en-GB" noProof="0" dirty="0"/>
          </a:p>
        </p:txBody>
      </p:sp>
      <p:graphicFrame>
        <p:nvGraphicFramePr>
          <p:cNvPr id="2" name="Diagramm 1">
            <a:extLst>
              <a:ext uri="{FF2B5EF4-FFF2-40B4-BE49-F238E27FC236}">
                <a16:creationId xmlns:a16="http://schemas.microsoft.com/office/drawing/2014/main" id="{40989BA4-6783-97BF-0A7A-9B4DB3812C41}"/>
              </a:ext>
            </a:extLst>
          </p:cNvPr>
          <p:cNvGraphicFramePr/>
          <p:nvPr/>
        </p:nvGraphicFramePr>
        <p:xfrm>
          <a:off x="550164" y="1214797"/>
          <a:ext cx="11091672" cy="4428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453092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23F0D-1E6C-12B8-4E97-B55B9565CC5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9CC7BA5-FCA3-992C-76E7-9E47327E8143}"/>
              </a:ext>
            </a:extLst>
          </p:cNvPr>
          <p:cNvSpPr>
            <a:spLocks noGrp="1"/>
          </p:cNvSpPr>
          <p:nvPr>
            <p:ph sz="quarter" idx="11"/>
          </p:nvPr>
        </p:nvSpPr>
        <p:spPr/>
        <p:txBody>
          <a:bodyPr/>
          <a:lstStyle/>
          <a:p>
            <a:pPr marL="0" indent="0">
              <a:buNone/>
            </a:pPr>
            <a:r>
              <a:rPr lang="en-GB" noProof="0" dirty="0">
                <a:latin typeface="+mj-lt"/>
              </a:rPr>
              <a:t>Net Promoter Score (NPS)</a:t>
            </a:r>
            <a:endParaRPr lang="en-GB" noProof="0" dirty="0"/>
          </a:p>
        </p:txBody>
      </p:sp>
      <p:pic>
        <p:nvPicPr>
          <p:cNvPr id="6" name="Picture 5">
            <a:extLst>
              <a:ext uri="{FF2B5EF4-FFF2-40B4-BE49-F238E27FC236}">
                <a16:creationId xmlns:a16="http://schemas.microsoft.com/office/drawing/2014/main" id="{B1350B10-0876-287B-B3BC-EEA7EC5977C8}"/>
              </a:ext>
            </a:extLst>
          </p:cNvPr>
          <p:cNvPicPr>
            <a:picLocks noChangeAspect="1"/>
          </p:cNvPicPr>
          <p:nvPr/>
        </p:nvPicPr>
        <p:blipFill>
          <a:blip r:embed="rId2"/>
          <a:stretch>
            <a:fillRect/>
          </a:stretch>
        </p:blipFill>
        <p:spPr>
          <a:xfrm>
            <a:off x="6921498" y="1051743"/>
            <a:ext cx="5270500" cy="5372100"/>
          </a:xfrm>
          <a:prstGeom prst="rect">
            <a:avLst/>
          </a:prstGeom>
        </p:spPr>
      </p:pic>
      <p:pic>
        <p:nvPicPr>
          <p:cNvPr id="9" name="Picture 8">
            <a:extLst>
              <a:ext uri="{FF2B5EF4-FFF2-40B4-BE49-F238E27FC236}">
                <a16:creationId xmlns:a16="http://schemas.microsoft.com/office/drawing/2014/main" id="{409DD811-4BB7-989E-218A-EAB6620F3ABA}"/>
              </a:ext>
            </a:extLst>
          </p:cNvPr>
          <p:cNvPicPr>
            <a:picLocks noChangeAspect="1"/>
          </p:cNvPicPr>
          <p:nvPr/>
        </p:nvPicPr>
        <p:blipFill>
          <a:blip r:embed="rId3"/>
          <a:stretch>
            <a:fillRect/>
          </a:stretch>
        </p:blipFill>
        <p:spPr>
          <a:xfrm>
            <a:off x="499185" y="1828800"/>
            <a:ext cx="6968414" cy="1681722"/>
          </a:xfrm>
          <a:prstGeom prst="rect">
            <a:avLst/>
          </a:prstGeom>
        </p:spPr>
      </p:pic>
    </p:spTree>
    <p:extLst>
      <p:ext uri="{BB962C8B-B14F-4D97-AF65-F5344CB8AC3E}">
        <p14:creationId xmlns:p14="http://schemas.microsoft.com/office/powerpoint/2010/main" val="21428609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E68FC-AE74-558F-2460-CEB35D9E4DD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A67C265-EF5A-13AE-3064-130560D3EBE7}"/>
              </a:ext>
            </a:extLst>
          </p:cNvPr>
          <p:cNvSpPr>
            <a:spLocks noGrp="1"/>
          </p:cNvSpPr>
          <p:nvPr>
            <p:ph sz="quarter" idx="11"/>
          </p:nvPr>
        </p:nvSpPr>
        <p:spPr/>
        <p:txBody>
          <a:bodyPr/>
          <a:lstStyle/>
          <a:p>
            <a:pPr marL="0" indent="0">
              <a:buNone/>
            </a:pPr>
            <a:r>
              <a:rPr lang="en-GB" noProof="0" dirty="0">
                <a:latin typeface="+mj-lt"/>
              </a:rPr>
              <a:t>Net Promoter Score (NPS)</a:t>
            </a:r>
            <a:endParaRPr lang="en-GB" noProof="0" dirty="0"/>
          </a:p>
        </p:txBody>
      </p:sp>
      <p:sp>
        <p:nvSpPr>
          <p:cNvPr id="4" name="Inhaltsplatzhalter 1">
            <a:extLst>
              <a:ext uri="{FF2B5EF4-FFF2-40B4-BE49-F238E27FC236}">
                <a16:creationId xmlns:a16="http://schemas.microsoft.com/office/drawing/2014/main" id="{CDB33DFF-9421-39E6-C36D-5A3D10882D75}"/>
              </a:ext>
            </a:extLst>
          </p:cNvPr>
          <p:cNvSpPr txBox="1">
            <a:spLocks/>
          </p:cNvSpPr>
          <p:nvPr/>
        </p:nvSpPr>
        <p:spPr>
          <a:xfrm>
            <a:off x="1238250" y="1488302"/>
            <a:ext cx="10168601" cy="17752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Aim: establish the satisfaction/ loyalty of customer to brand after the purchase</a:t>
            </a:r>
          </a:p>
          <a:p>
            <a:r>
              <a:rPr lang="en-GB" sz="2200" noProof="0" dirty="0">
                <a:latin typeface="+mj-lt"/>
              </a:rPr>
              <a:t>How: One rating question with a 10-point Likert scale (0 = not at all likely / 10 = extremely likely to recommend), often followed by open question received via email</a:t>
            </a:r>
            <a:endParaRPr lang="en-GB" sz="2200" noProof="0" dirty="0"/>
          </a:p>
        </p:txBody>
      </p:sp>
      <p:sp>
        <p:nvSpPr>
          <p:cNvPr id="2" name="Inhaltsplatzhalter 1">
            <a:extLst>
              <a:ext uri="{FF2B5EF4-FFF2-40B4-BE49-F238E27FC236}">
                <a16:creationId xmlns:a16="http://schemas.microsoft.com/office/drawing/2014/main" id="{7D209764-3B4A-B368-E49C-3E8AFC568BED}"/>
              </a:ext>
            </a:extLst>
          </p:cNvPr>
          <p:cNvSpPr txBox="1">
            <a:spLocks/>
          </p:cNvSpPr>
          <p:nvPr/>
        </p:nvSpPr>
        <p:spPr>
          <a:xfrm>
            <a:off x="1234390" y="2626923"/>
            <a:ext cx="10168601" cy="3016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Evaluation in 3 categories:</a:t>
            </a:r>
          </a:p>
          <a:p>
            <a:pPr lvl="1"/>
            <a:r>
              <a:rPr lang="en-GB" sz="2200" noProof="0" dirty="0">
                <a:latin typeface="+mj-lt"/>
              </a:rPr>
              <a:t>0-6 Points Detractors: bad customer experience, stop purchasing, risk for bad reviews, deeper insights into reasons to improve customer experience</a:t>
            </a:r>
          </a:p>
          <a:p>
            <a:pPr lvl="1"/>
            <a:r>
              <a:rPr lang="en-GB" sz="2200" noProof="0" dirty="0">
                <a:latin typeface="+mj-lt"/>
              </a:rPr>
              <a:t>7-8 Points Indifferent Customers: satisfied with experience, will not necessarily recommend the firm, receive less attention from firms</a:t>
            </a:r>
          </a:p>
          <a:p>
            <a:pPr lvl="1"/>
            <a:r>
              <a:rPr lang="en-GB" sz="2200" noProof="0" dirty="0">
                <a:latin typeface="+mj-lt"/>
              </a:rPr>
              <a:t>9-10 Points Promoters: excellent customer experience, highly likely to recommend firm</a:t>
            </a:r>
          </a:p>
          <a:p>
            <a:r>
              <a:rPr lang="en-GB" sz="2200" noProof="0" dirty="0">
                <a:latin typeface="+mj-lt"/>
              </a:rPr>
              <a:t>NPS = % of promoters - % of detractors</a:t>
            </a:r>
          </a:p>
          <a:p>
            <a:r>
              <a:rPr lang="en-GB" sz="2200" noProof="0" dirty="0">
                <a:latin typeface="+mj-lt"/>
              </a:rPr>
              <a:t>Critique: simplicity, risk to be biased by cultural influences to give higher ratings</a:t>
            </a:r>
          </a:p>
          <a:p>
            <a:endParaRPr lang="en-GB" sz="2200" noProof="0" dirty="0"/>
          </a:p>
        </p:txBody>
      </p:sp>
    </p:spTree>
    <p:extLst>
      <p:ext uri="{BB962C8B-B14F-4D97-AF65-F5344CB8AC3E}">
        <p14:creationId xmlns:p14="http://schemas.microsoft.com/office/powerpoint/2010/main" val="9776503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4011A-30F7-F8B3-D400-724951F73F0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ED69B18-426D-FCF1-D3EB-D85737193D45}"/>
              </a:ext>
            </a:extLst>
          </p:cNvPr>
          <p:cNvSpPr>
            <a:spLocks noGrp="1"/>
          </p:cNvSpPr>
          <p:nvPr>
            <p:ph sz="quarter" idx="11"/>
          </p:nvPr>
        </p:nvSpPr>
        <p:spPr/>
        <p:txBody>
          <a:bodyPr/>
          <a:lstStyle/>
          <a:p>
            <a:pPr marL="0" indent="0">
              <a:buNone/>
            </a:pPr>
            <a:r>
              <a:rPr lang="en-GB" sz="3000" noProof="0" dirty="0">
                <a:latin typeface="+mj-lt"/>
              </a:rPr>
              <a:t>4.5 Enablers and Challenges for Customer Centricity Organisations</a:t>
            </a:r>
          </a:p>
          <a:p>
            <a:endParaRPr lang="en-GB" noProof="0" dirty="0"/>
          </a:p>
        </p:txBody>
      </p:sp>
      <p:sp>
        <p:nvSpPr>
          <p:cNvPr id="5" name="Inhaltsplatzhalter 1">
            <a:extLst>
              <a:ext uri="{FF2B5EF4-FFF2-40B4-BE49-F238E27FC236}">
                <a16:creationId xmlns:a16="http://schemas.microsoft.com/office/drawing/2014/main" id="{68674475-8438-9A65-DF17-8DBDD133C61B}"/>
              </a:ext>
            </a:extLst>
          </p:cNvPr>
          <p:cNvSpPr txBox="1">
            <a:spLocks/>
          </p:cNvSpPr>
          <p:nvPr/>
        </p:nvSpPr>
        <p:spPr>
          <a:xfrm>
            <a:off x="1238249" y="1355725"/>
            <a:ext cx="9850297"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Organisational agility: accept risk and adopt a learning approach, requires flexibility and a timely responsiveness</a:t>
            </a:r>
          </a:p>
          <a:p>
            <a:r>
              <a:rPr lang="en-GB" sz="2200" dirty="0">
                <a:latin typeface="+mj-lt"/>
              </a:rPr>
              <a:t>Direct, two-way communication with customers: to not lose touch with customers </a:t>
            </a:r>
          </a:p>
          <a:p>
            <a:r>
              <a:rPr lang="en-GB" sz="2200" noProof="0" dirty="0">
                <a:latin typeface="+mj-lt"/>
              </a:rPr>
              <a:t>Integration</a:t>
            </a:r>
            <a:r>
              <a:rPr lang="en-GB" sz="2200" dirty="0">
                <a:latin typeface="+mj-lt"/>
              </a:rPr>
              <a:t> of customers in the value creation processes: monitor customer trends and developments</a:t>
            </a:r>
          </a:p>
          <a:p>
            <a:r>
              <a:rPr lang="en-GB" sz="2200" dirty="0">
                <a:latin typeface="+mj-lt"/>
              </a:rPr>
              <a:t>Organisational culture focused on serving the customers: </a:t>
            </a:r>
            <a:r>
              <a:rPr lang="en-GB" sz="2200" noProof="0" dirty="0">
                <a:latin typeface="+mj-lt"/>
              </a:rPr>
              <a:t>Breakdown pyramid structures, hire for fit with this culture, make customers a shared responsibility in all functions through incentive systems</a:t>
            </a:r>
          </a:p>
          <a:p>
            <a:r>
              <a:rPr lang="en-GB" sz="2200" dirty="0">
                <a:latin typeface="+mj-lt"/>
              </a:rPr>
              <a:t>Organisational traps to overcome with digital tools for insights and leadership for culture: </a:t>
            </a:r>
          </a:p>
          <a:p>
            <a:pPr lvl="1"/>
            <a:r>
              <a:rPr lang="en-GB" sz="2200" noProof="0" dirty="0">
                <a:latin typeface="+mj-lt"/>
              </a:rPr>
              <a:t>Product focalisation, r</a:t>
            </a:r>
            <a:r>
              <a:rPr lang="en-GB" sz="2200" dirty="0" err="1">
                <a:latin typeface="+mj-lt"/>
              </a:rPr>
              <a:t>igid</a:t>
            </a:r>
            <a:r>
              <a:rPr lang="en-GB" sz="2200" dirty="0">
                <a:latin typeface="+mj-lt"/>
              </a:rPr>
              <a:t> organisational boundaries, “fixed-pie” mindset </a:t>
            </a:r>
          </a:p>
          <a:p>
            <a:pPr lvl="1"/>
            <a:r>
              <a:rPr lang="en-GB" sz="2200" noProof="0" dirty="0">
                <a:latin typeface="+mj-lt"/>
              </a:rPr>
              <a:t>Cultures of fear and judgement</a:t>
            </a:r>
          </a:p>
          <a:p>
            <a:pPr lvl="1"/>
            <a:r>
              <a:rPr lang="en-GB" sz="2200" dirty="0">
                <a:latin typeface="+mj-lt"/>
              </a:rPr>
              <a:t>Overwhelming customers with offerings</a:t>
            </a:r>
          </a:p>
          <a:p>
            <a:pPr lvl="1"/>
            <a:r>
              <a:rPr lang="en-GB" sz="2200" noProof="0" dirty="0">
                <a:latin typeface="+mj-lt"/>
              </a:rPr>
              <a:t>Short-run performance measurement, instead of a long-term strategy</a:t>
            </a:r>
          </a:p>
          <a:p>
            <a:endParaRPr lang="en-GB" sz="2200" noProof="0" dirty="0"/>
          </a:p>
        </p:txBody>
      </p:sp>
    </p:spTree>
    <p:extLst>
      <p:ext uri="{BB962C8B-B14F-4D97-AF65-F5344CB8AC3E}">
        <p14:creationId xmlns:p14="http://schemas.microsoft.com/office/powerpoint/2010/main" val="1812810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3535-F2D4-B656-AA55-2C929CC66D1B}"/>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077E7872-C83E-370E-09B9-9677ADAB1ACA}"/>
              </a:ext>
            </a:extLst>
          </p:cNvPr>
          <p:cNvSpPr>
            <a:spLocks noGrp="1"/>
          </p:cNvSpPr>
          <p:nvPr>
            <p:ph sz="quarter" idx="10"/>
          </p:nvPr>
        </p:nvSpPr>
        <p:spPr>
          <a:xfrm>
            <a:off x="1238250" y="1355725"/>
            <a:ext cx="7724595" cy="4789488"/>
          </a:xfrm>
        </p:spPr>
        <p:txBody>
          <a:bodyPr>
            <a:normAutofit/>
          </a:bodyPr>
          <a:lstStyle/>
          <a:p>
            <a:r>
              <a:rPr lang="en-GB" sz="2200" noProof="0" dirty="0">
                <a:latin typeface="+mj-lt"/>
              </a:rPr>
              <a:t>began in the 1970s</a:t>
            </a:r>
          </a:p>
          <a:p>
            <a:r>
              <a:rPr lang="en-GB" sz="2200" noProof="0" dirty="0">
                <a:latin typeface="+mj-lt"/>
              </a:rPr>
              <a:t>Major developments: big calculating machines, programmable logic controllers and (personal) computers</a:t>
            </a:r>
          </a:p>
          <a:p>
            <a:r>
              <a:rPr lang="en-GB" sz="2200" noProof="0" dirty="0">
                <a:latin typeface="+mj-lt"/>
              </a:rPr>
              <a:t>made partial automation and digitisation possible</a:t>
            </a:r>
          </a:p>
          <a:p>
            <a:r>
              <a:rPr lang="en-GB" sz="2200" noProof="0" dirty="0">
                <a:latin typeface="+mj-lt"/>
              </a:rPr>
              <a:t>First large IT organisations were incorporated</a:t>
            </a:r>
          </a:p>
          <a:p>
            <a:r>
              <a:rPr lang="en-GB" sz="2200" noProof="0" dirty="0">
                <a:latin typeface="+mj-lt"/>
              </a:rPr>
              <a:t>For the first time, digital data was being collected and stored</a:t>
            </a:r>
          </a:p>
          <a:p>
            <a:r>
              <a:rPr lang="en-GB" sz="2200" noProof="0" dirty="0">
                <a:latin typeface="+mj-lt"/>
              </a:rPr>
              <a:t>Specific areas of work were taken over by computers or robots</a:t>
            </a:r>
          </a:p>
          <a:p>
            <a:r>
              <a:rPr lang="en-GB" sz="2200" noProof="0" dirty="0">
                <a:latin typeface="+mj-lt"/>
              </a:rPr>
              <a:t>In later decades, shift away from sellers’ markets to buyers’ markets due to an oversupply of products</a:t>
            </a:r>
          </a:p>
          <a:p>
            <a:r>
              <a:rPr lang="en-GB" sz="2200" noProof="0" dirty="0">
                <a:latin typeface="+mj-lt"/>
              </a:rPr>
              <a:t>Organisations with technological innovations achieved a competitive advantage over other firms</a:t>
            </a:r>
          </a:p>
          <a:p>
            <a:endParaRPr lang="en-GB" noProof="0" dirty="0"/>
          </a:p>
        </p:txBody>
      </p:sp>
      <p:sp>
        <p:nvSpPr>
          <p:cNvPr id="3" name="Inhaltsplatzhalter 2">
            <a:extLst>
              <a:ext uri="{FF2B5EF4-FFF2-40B4-BE49-F238E27FC236}">
                <a16:creationId xmlns:a16="http://schemas.microsoft.com/office/drawing/2014/main" id="{7284A8BF-514F-B3DE-BE04-48F79182CFA7}"/>
              </a:ext>
            </a:extLst>
          </p:cNvPr>
          <p:cNvSpPr>
            <a:spLocks noGrp="1"/>
          </p:cNvSpPr>
          <p:nvPr>
            <p:ph sz="quarter" idx="11"/>
          </p:nvPr>
        </p:nvSpPr>
        <p:spPr/>
        <p:txBody>
          <a:bodyPr/>
          <a:lstStyle/>
          <a:p>
            <a:pPr marL="0" indent="0">
              <a:buNone/>
            </a:pPr>
            <a:r>
              <a:rPr lang="en-GB" sz="3000" noProof="0" dirty="0">
                <a:latin typeface="+mj-lt"/>
              </a:rPr>
              <a:t>1.1.3 Third Industrial Revolution: Automation</a:t>
            </a:r>
          </a:p>
          <a:p>
            <a:endParaRPr lang="en-GB" noProof="0" dirty="0"/>
          </a:p>
        </p:txBody>
      </p:sp>
      <p:pic>
        <p:nvPicPr>
          <p:cNvPr id="4" name="Grafik 3">
            <a:extLst>
              <a:ext uri="{FF2B5EF4-FFF2-40B4-BE49-F238E27FC236}">
                <a16:creationId xmlns:a16="http://schemas.microsoft.com/office/drawing/2014/main" id="{E9B1BED0-53E6-02C0-AFB0-CFDD7CD72D9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9299275" y="1632080"/>
            <a:ext cx="2212812" cy="4236777"/>
          </a:xfrm>
          <a:prstGeom prst="rect">
            <a:avLst/>
          </a:prstGeom>
        </p:spPr>
      </p:pic>
    </p:spTree>
    <p:extLst>
      <p:ext uri="{BB962C8B-B14F-4D97-AF65-F5344CB8AC3E}">
        <p14:creationId xmlns:p14="http://schemas.microsoft.com/office/powerpoint/2010/main" val="225228371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A9682-6146-0C91-5DA8-8334F4FF80A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D7A20525-304D-979E-49A9-E05765562221}"/>
              </a:ext>
            </a:extLst>
          </p:cNvPr>
          <p:cNvSpPr>
            <a:spLocks noGrp="1"/>
          </p:cNvSpPr>
          <p:nvPr>
            <p:ph sz="quarter" idx="11"/>
          </p:nvPr>
        </p:nvSpPr>
        <p:spPr/>
        <p:txBody>
          <a:bodyPr/>
          <a:lstStyle/>
          <a:p>
            <a:pPr marL="0" indent="0">
              <a:buNone/>
            </a:pPr>
            <a:r>
              <a:rPr lang="en-GB" sz="3000" noProof="0" dirty="0">
                <a:latin typeface="+mj-lt"/>
              </a:rPr>
              <a:t>4.6 Customer Centricity and Competitive Advantage</a:t>
            </a:r>
          </a:p>
          <a:p>
            <a:endParaRPr lang="en-GB" noProof="0" dirty="0"/>
          </a:p>
        </p:txBody>
      </p:sp>
      <p:sp>
        <p:nvSpPr>
          <p:cNvPr id="5" name="Inhaltsplatzhalter 1">
            <a:extLst>
              <a:ext uri="{FF2B5EF4-FFF2-40B4-BE49-F238E27FC236}">
                <a16:creationId xmlns:a16="http://schemas.microsoft.com/office/drawing/2014/main" id="{4E617990-2FC1-AAFC-D9E7-0B101B0ADA39}"/>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Customer Centricity = source of sustained competitive advantage leading to improved firm performance by creating long-term value for customers, allowing firm to capture value through improved financial performance</a:t>
            </a:r>
          </a:p>
          <a:p>
            <a:r>
              <a:rPr lang="en-GB" sz="2200" noProof="0" dirty="0">
                <a:latin typeface="+mj-lt"/>
              </a:rPr>
              <a:t>Fun</a:t>
            </a:r>
            <a:r>
              <a:rPr lang="en-GB" sz="2200" dirty="0" err="1">
                <a:latin typeface="+mj-lt"/>
              </a:rPr>
              <a:t>damental</a:t>
            </a:r>
            <a:r>
              <a:rPr lang="en-GB" sz="2200" dirty="0">
                <a:latin typeface="+mj-lt"/>
              </a:rPr>
              <a:t> transformation enabled by digital technologies needed to reflect dynamic capabilities, capabilities and resource-based views for customer centricity</a:t>
            </a:r>
          </a:p>
          <a:p>
            <a:r>
              <a:rPr lang="en-GB" sz="2200" noProof="0" dirty="0">
                <a:latin typeface="+mj-lt"/>
              </a:rPr>
              <a:t>Result: entirely new </a:t>
            </a:r>
            <a:r>
              <a:rPr lang="en-GB" sz="2200" dirty="0">
                <a:latin typeface="+mj-lt"/>
              </a:rPr>
              <a:t>ways of operating and decision-making, customer experience in the centre of value creation</a:t>
            </a:r>
          </a:p>
          <a:p>
            <a:r>
              <a:rPr lang="en-GB" sz="2200" noProof="0" dirty="0">
                <a:latin typeface="+mj-lt"/>
              </a:rPr>
              <a:t>Customer centricity might be the full realisation of Treacy and </a:t>
            </a:r>
            <a:r>
              <a:rPr lang="en-GB" sz="2200" noProof="0" dirty="0" err="1">
                <a:latin typeface="+mj-lt"/>
              </a:rPr>
              <a:t>Wiersemas’s</a:t>
            </a:r>
            <a:r>
              <a:rPr lang="en-GB" sz="2200" noProof="0" dirty="0">
                <a:latin typeface="+mj-lt"/>
              </a:rPr>
              <a:t> (1993) cu</a:t>
            </a:r>
            <a:r>
              <a:rPr lang="en-GB" sz="2200" dirty="0" err="1">
                <a:latin typeface="+mj-lt"/>
              </a:rPr>
              <a:t>stomer</a:t>
            </a:r>
            <a:r>
              <a:rPr lang="en-GB" sz="2200" dirty="0">
                <a:latin typeface="+mj-lt"/>
              </a:rPr>
              <a:t> intimacy strategic discipline for competing</a:t>
            </a:r>
          </a:p>
          <a:p>
            <a:r>
              <a:rPr lang="en-GB" sz="2200" noProof="0" dirty="0">
                <a:latin typeface="+mj-lt"/>
              </a:rPr>
              <a:t>Positional strategic approach: Customer Centricity </a:t>
            </a:r>
            <a:r>
              <a:rPr lang="en-GB" sz="2200" dirty="0">
                <a:latin typeface="+mj-lt"/>
              </a:rPr>
              <a:t>is choosing most profitable customer segments to serve by developing new products or existing offerings</a:t>
            </a:r>
            <a:endParaRPr lang="en-GB" sz="2200" noProof="0" dirty="0"/>
          </a:p>
        </p:txBody>
      </p:sp>
    </p:spTree>
    <p:extLst>
      <p:ext uri="{BB962C8B-B14F-4D97-AF65-F5344CB8AC3E}">
        <p14:creationId xmlns:p14="http://schemas.microsoft.com/office/powerpoint/2010/main" val="409272317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C6AE-8DD8-7B16-0149-4E63EF27354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A2BC29-713E-85DE-D83A-B2E5E9B972E8}"/>
              </a:ext>
            </a:extLst>
          </p:cNvPr>
          <p:cNvSpPr>
            <a:spLocks noGrp="1"/>
          </p:cNvSpPr>
          <p:nvPr>
            <p:ph sz="quarter" idx="11"/>
          </p:nvPr>
        </p:nvSpPr>
        <p:spPr/>
        <p:txBody>
          <a:bodyPr/>
          <a:lstStyle/>
          <a:p>
            <a:pPr marL="0" indent="0">
              <a:buNone/>
            </a:pPr>
            <a:r>
              <a:rPr lang="en-GB" sz="3000" noProof="0" dirty="0">
                <a:latin typeface="+mj-lt"/>
              </a:rPr>
              <a:t>4.7 Customer Centricity and Sustainability</a:t>
            </a:r>
          </a:p>
          <a:p>
            <a:endParaRPr lang="en-GB" noProof="0" dirty="0"/>
          </a:p>
        </p:txBody>
      </p:sp>
      <p:sp>
        <p:nvSpPr>
          <p:cNvPr id="5" name="Inhaltsplatzhalter 1">
            <a:extLst>
              <a:ext uri="{FF2B5EF4-FFF2-40B4-BE49-F238E27FC236}">
                <a16:creationId xmlns:a16="http://schemas.microsoft.com/office/drawing/2014/main" id="{93B3ADFF-9B3C-1D2D-AA51-3F000C0A0C42}"/>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Digitally enabled customer centricity contributes to realising a more sustainable future by responding to customer consumption behaviour more effectively</a:t>
            </a:r>
          </a:p>
          <a:p>
            <a:pPr lvl="1"/>
            <a:r>
              <a:rPr lang="en-GB" sz="2200" dirty="0">
                <a:latin typeface="+mj-lt"/>
              </a:rPr>
              <a:t>Thinking about consumption of goods and services and how this affects economic, environmental and social sustainability </a:t>
            </a:r>
          </a:p>
          <a:p>
            <a:pPr lvl="1"/>
            <a:r>
              <a:rPr lang="en-GB" sz="2200" noProof="0" dirty="0">
                <a:latin typeface="+mj-lt"/>
              </a:rPr>
              <a:t>Act of consuming is affected by and effects the consumptive behaviour of customers due to the importance of individual and collective customer attitudes, values and expectations</a:t>
            </a:r>
          </a:p>
          <a:p>
            <a:pPr lvl="1"/>
            <a:r>
              <a:rPr lang="en-GB" sz="2200" noProof="0" dirty="0">
                <a:latin typeface="+mj-lt"/>
              </a:rPr>
              <a:t>Digital technologies allow</a:t>
            </a:r>
            <a:r>
              <a:rPr lang="en-GB" sz="2200" dirty="0">
                <a:latin typeface="+mj-lt"/>
              </a:rPr>
              <a:t> different consumption by digitising elements or whole product and by offering innovative products with respect to sustainability concerns</a:t>
            </a:r>
          </a:p>
          <a:p>
            <a:pPr lvl="1"/>
            <a:r>
              <a:rPr lang="en-GB" sz="2200" dirty="0">
                <a:latin typeface="+mj-lt"/>
              </a:rPr>
              <a:t>Digital technologies enable effective communication of product-market fit with preferences </a:t>
            </a:r>
          </a:p>
        </p:txBody>
      </p:sp>
    </p:spTree>
    <p:extLst>
      <p:ext uri="{BB962C8B-B14F-4D97-AF65-F5344CB8AC3E}">
        <p14:creationId xmlns:p14="http://schemas.microsoft.com/office/powerpoint/2010/main" val="138943277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5589-C6F5-6F6A-105E-46965651CBD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96D705-66AA-8F2B-5CEA-69C07A878873}"/>
              </a:ext>
            </a:extLst>
          </p:cNvPr>
          <p:cNvSpPr>
            <a:spLocks noGrp="1"/>
          </p:cNvSpPr>
          <p:nvPr>
            <p:ph sz="quarter" idx="11"/>
          </p:nvPr>
        </p:nvSpPr>
        <p:spPr/>
        <p:txBody>
          <a:bodyPr/>
          <a:lstStyle/>
          <a:p>
            <a:pPr marL="0" indent="0">
              <a:buNone/>
            </a:pPr>
            <a:r>
              <a:rPr lang="en-GB" sz="3000" noProof="0" dirty="0">
                <a:latin typeface="+mj-lt"/>
              </a:rPr>
              <a:t>4.8 Conclusion</a:t>
            </a:r>
          </a:p>
          <a:p>
            <a:endParaRPr lang="en-GB" noProof="0" dirty="0"/>
          </a:p>
        </p:txBody>
      </p:sp>
      <p:sp>
        <p:nvSpPr>
          <p:cNvPr id="5" name="Inhaltsplatzhalter 1">
            <a:extLst>
              <a:ext uri="{FF2B5EF4-FFF2-40B4-BE49-F238E27FC236}">
                <a16:creationId xmlns:a16="http://schemas.microsoft.com/office/drawing/2014/main" id="{E55D14A0-37B0-A8DE-8545-7AE1FBC40E9A}"/>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Customer centricity</a:t>
            </a:r>
            <a:r>
              <a:rPr lang="en-GB" sz="2200" dirty="0">
                <a:latin typeface="+mj-lt"/>
              </a:rPr>
              <a:t> allows for more effective relationship-building with customers</a:t>
            </a:r>
          </a:p>
          <a:p>
            <a:r>
              <a:rPr lang="en-GB" sz="2200" noProof="0" dirty="0">
                <a:latin typeface="+mj-lt"/>
              </a:rPr>
              <a:t>Customer centricity and co-creation are two methods to drive digital innovation</a:t>
            </a:r>
          </a:p>
          <a:p>
            <a:r>
              <a:rPr lang="en-GB" sz="2200" dirty="0">
                <a:latin typeface="+mj-lt"/>
              </a:rPr>
              <a:t>Need for firms to understand and meet customer needs and expectations in the fourth/ fifth industrial revolutions</a:t>
            </a:r>
          </a:p>
          <a:p>
            <a:r>
              <a:rPr lang="en-GB" sz="2200" noProof="0" dirty="0">
                <a:latin typeface="+mj-lt"/>
              </a:rPr>
              <a:t>Digital transformation enables to gather and analyse customer data</a:t>
            </a:r>
            <a:r>
              <a:rPr lang="en-GB" sz="2200" dirty="0">
                <a:latin typeface="+mj-lt"/>
              </a:rPr>
              <a:t>, meanwhile associated with privacy and security concerns</a:t>
            </a:r>
          </a:p>
          <a:p>
            <a:r>
              <a:rPr lang="en-GB" sz="2200" noProof="0" dirty="0">
                <a:latin typeface="+mj-lt"/>
              </a:rPr>
              <a:t>Trend</a:t>
            </a:r>
            <a:r>
              <a:rPr lang="en-GB" sz="2200" dirty="0">
                <a:latin typeface="+mj-lt"/>
              </a:rPr>
              <a:t> for an ever-greater digital transformation of customer journey to an omni-channel journey and a customer centric approach</a:t>
            </a:r>
          </a:p>
          <a:p>
            <a:r>
              <a:rPr lang="en-GB" sz="2200" noProof="0" dirty="0">
                <a:latin typeface="+mj-lt"/>
              </a:rPr>
              <a:t>Enabler</a:t>
            </a:r>
            <a:r>
              <a:rPr lang="en-GB" sz="2200" dirty="0">
                <a:latin typeface="+mj-lt"/>
              </a:rPr>
              <a:t>s and challenges for customer centric strategies: organisational agility, employee empowerment, customer-focused culture</a:t>
            </a:r>
          </a:p>
          <a:p>
            <a:r>
              <a:rPr lang="en-GB" sz="2200" dirty="0">
                <a:latin typeface="+mj-lt"/>
              </a:rPr>
              <a:t>First SAF is a source for potential competitive advantage with the use of customer data in strategic and operational systems and processes </a:t>
            </a:r>
          </a:p>
        </p:txBody>
      </p:sp>
    </p:spTree>
    <p:extLst>
      <p:ext uri="{BB962C8B-B14F-4D97-AF65-F5344CB8AC3E}">
        <p14:creationId xmlns:p14="http://schemas.microsoft.com/office/powerpoint/2010/main" val="16071020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48704" y="1273428"/>
            <a:ext cx="9404350" cy="550227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noProof="0" dirty="0">
                <a:latin typeface="Calibri Light" panose="020F0302020204030204" pitchFamily="34" charset="0"/>
                <a:ea typeface="Calibri Light" panose="020F0302020204030204" pitchFamily="34" charset="0"/>
                <a:cs typeface="Calibri Light" panose="020F0302020204030204" pitchFamily="34" charset="0"/>
              </a:rPr>
              <a:t>Step 1: Selection of a case organization</a:t>
            </a:r>
          </a:p>
          <a:p>
            <a:pPr marL="0" indent="0">
              <a:buNone/>
            </a:pPr>
            <a:r>
              <a:rPr lang="en-GB" sz="2400" noProof="0" dirty="0">
                <a:latin typeface="+mj-lt"/>
              </a:rPr>
              <a:t>Students can complete the following tasks either based on the focal case study, or work on the recommended case study for this chapter (Switzerland Tourism – cross-media campaign "The ride of a lifetime") and answer below questions.</a:t>
            </a:r>
            <a:endParaRPr kumimoji="0" lang="en-GB" sz="2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Light" panose="020F0302020204030204"/>
                <a:ea typeface="+mn-ea"/>
                <a:cs typeface="+mn-cs"/>
              </a:rPr>
              <a:t>Step 2: Case questions linked to this chapter</a:t>
            </a:r>
            <a:endParaRPr lang="en-GB" sz="2400" noProof="0" dirty="0">
              <a:latin typeface="+mj-lt"/>
            </a:endParaRPr>
          </a:p>
          <a:p>
            <a:pPr marL="457200" indent="-457200">
              <a:buFont typeface="+mj-lt"/>
              <a:buAutoNum type="arabicPeriod"/>
            </a:pPr>
            <a:r>
              <a:rPr lang="en-GB" sz="2400" noProof="0" dirty="0">
                <a:latin typeface="+mj-lt"/>
              </a:rPr>
              <a:t>How well does the marketing strategy of Switzerland Tourism reflect a customer-centric approach?</a:t>
            </a:r>
          </a:p>
          <a:p>
            <a:pPr marL="457200" indent="-457200">
              <a:buFont typeface="+mj-lt"/>
              <a:buAutoNum type="arabicPeriod"/>
            </a:pPr>
            <a:r>
              <a:rPr lang="en-GB" sz="2400" noProof="0" dirty="0">
                <a:latin typeface="+mj-lt"/>
              </a:rPr>
              <a:t>Develop a customer persona (see Box 4.3) based on a summarised persona description of a typical segment which would/might visit Switzerland. </a:t>
            </a:r>
          </a:p>
          <a:p>
            <a:pPr marL="457200" indent="-457200">
              <a:buFont typeface="+mj-lt"/>
              <a:buAutoNum type="arabicPeriod"/>
            </a:pPr>
            <a:r>
              <a:rPr lang="en-GB" sz="2400" noProof="0" dirty="0">
                <a:latin typeface="+mj-lt"/>
              </a:rPr>
              <a:t>Develop the customer journey (see Chapter 4.4) for the campaign until a tourist would visit Switzerland: what steps will the tourist take, and what channels will be used to obtain information, and communicate with businesses (e.g., travel agency, airport, train)?</a:t>
            </a:r>
          </a:p>
          <a:p>
            <a:pPr marL="457200" indent="-457200">
              <a:buFont typeface="+mj-lt"/>
              <a:buAutoNum type="arabicPeriod"/>
            </a:pPr>
            <a:r>
              <a:rPr lang="en-GB" sz="2400" noProof="0" dirty="0">
                <a:latin typeface="+mj-lt"/>
              </a:rPr>
              <a:t>How is the digitally enabled customer journey reflected in the multi-channel marketing campaign (see also Chapter 4.4.1)?</a:t>
            </a:r>
          </a:p>
          <a:p>
            <a:pPr marL="0" indent="0">
              <a:buNone/>
            </a:pPr>
            <a:endParaRPr lang="en-GB" noProof="0" dirty="0">
              <a:latin typeface="+mj-lt"/>
            </a:endParaRP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7142534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38250" y="135572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5"/>
            </a:pPr>
            <a:r>
              <a:rPr lang="en-GB" sz="2200" noProof="0" dirty="0">
                <a:latin typeface="+mj-lt"/>
              </a:rPr>
              <a:t>Evaluate the choice to integrate world-famous personalities Roger Federer and Trevor Noah into the campaign: in your opinion does this speak to a customer-centric mindset at Switzerland Tourism?</a:t>
            </a:r>
          </a:p>
          <a:p>
            <a:pPr marL="457200" indent="-457200">
              <a:buFont typeface="+mj-lt"/>
              <a:buAutoNum type="arabicPeriod" startAt="5"/>
            </a:pPr>
            <a:r>
              <a:rPr lang="en-GB" sz="2200" noProof="0" dirty="0">
                <a:latin typeface="+mj-lt"/>
              </a:rPr>
              <a:t>How do you think digitally enabled customer centricity could be further enhanced in the customer experience of tourists that become aware of Switzerland as a destination after watching the campaign?</a:t>
            </a:r>
          </a:p>
          <a:p>
            <a:pPr marL="0" indent="0">
              <a:buNone/>
            </a:pPr>
            <a:endParaRPr lang="en-GB" sz="2200" noProof="0" dirty="0">
              <a:latin typeface="+mj-lt"/>
            </a:endParaRPr>
          </a:p>
          <a:p>
            <a:pPr marL="0" indent="0">
              <a:buNone/>
            </a:pPr>
            <a:r>
              <a:rPr lang="en-GB" sz="2200" noProof="0" dirty="0">
                <a:latin typeface="+mj-lt"/>
              </a:rPr>
              <a:t>Additional cases with student questions for the strategic digital action field of Customer Centricity are covered in:</a:t>
            </a:r>
          </a:p>
          <a:p>
            <a:pPr marL="0" indent="0" defTabSz="539750">
              <a:buNone/>
              <a:tabLst>
                <a:tab pos="447675" algn="l"/>
              </a:tabLst>
            </a:pPr>
            <a:r>
              <a:rPr lang="en-GB" sz="2200" noProof="0" dirty="0">
                <a:latin typeface="+mj-lt"/>
              </a:rPr>
              <a:t>•	Autodesk Asia-Pacific – customer lifecycle management </a:t>
            </a:r>
            <a:br>
              <a:rPr lang="en-GB" sz="2200" noProof="0" dirty="0">
                <a:latin typeface="+mj-lt"/>
              </a:rPr>
            </a:br>
            <a:r>
              <a:rPr lang="en-GB" sz="2200" noProof="0" dirty="0">
                <a:latin typeface="+mj-lt"/>
              </a:rPr>
              <a:t>	and marketing automation (available online).</a:t>
            </a:r>
          </a:p>
          <a:p>
            <a:pPr marL="0" indent="0" defTabSz="539750">
              <a:buNone/>
              <a:tabLst>
                <a:tab pos="447675" algn="l"/>
              </a:tabLst>
            </a:pPr>
            <a:r>
              <a:rPr lang="en-GB" sz="2200" noProof="0" dirty="0">
                <a:latin typeface="+mj-lt"/>
              </a:rPr>
              <a:t>•	Action fields of digital transformation at Synchrony Financial (USA) </a:t>
            </a:r>
            <a:br>
              <a:rPr lang="en-GB" sz="2200" noProof="0" dirty="0">
                <a:latin typeface="+mj-lt"/>
              </a:rPr>
            </a:br>
            <a:r>
              <a:rPr lang="en-GB" sz="2200" noProof="0" dirty="0">
                <a:latin typeface="+mj-lt"/>
              </a:rPr>
              <a:t>	(available online).</a:t>
            </a:r>
          </a:p>
          <a:p>
            <a:pPr marL="0" indent="0">
              <a:buNone/>
            </a:pPr>
            <a:endParaRPr lang="en-GB" sz="2200" noProof="0" dirty="0">
              <a:latin typeface="+mj-lt"/>
            </a:endParaRPr>
          </a:p>
          <a:p>
            <a:endParaRPr lang="en-GB" sz="2200" noProof="0" dirty="0">
              <a:latin typeface="+mj-lt"/>
            </a:endParaRP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163693700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38250" y="1355725"/>
            <a:ext cx="9404350" cy="478948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noProof="0" dirty="0">
                <a:latin typeface="+mj-lt"/>
              </a:rPr>
              <a:t>Step 1: Selection of a case organization</a:t>
            </a:r>
          </a:p>
          <a:p>
            <a:pPr marL="514350" indent="-514350">
              <a:buFont typeface="+mj-lt"/>
              <a:buAutoNum type="arabicPeriod"/>
            </a:pPr>
            <a:r>
              <a:rPr lang="en-GB" noProof="0" dirty="0">
                <a:latin typeface="+mj-lt"/>
              </a:rPr>
              <a:t>Read the Swiss retail bank case “</a:t>
            </a:r>
            <a:r>
              <a:rPr lang="en-GB" noProof="0" dirty="0" err="1">
                <a:latin typeface="+mj-lt"/>
              </a:rPr>
              <a:t>Valuu</a:t>
            </a:r>
            <a:r>
              <a:rPr lang="en-GB" noProof="0" dirty="0">
                <a:latin typeface="+mj-lt"/>
              </a:rPr>
              <a:t>: a corporate start-up for digital business model innovation” (sections ‘Background’ and ‘The launch’), or</a:t>
            </a:r>
          </a:p>
          <a:p>
            <a:pPr marL="514350" indent="-514350">
              <a:buFont typeface="+mj-lt"/>
              <a:buAutoNum type="arabicPeriod"/>
            </a:pPr>
            <a:r>
              <a:rPr lang="en-GB" noProof="0" dirty="0">
                <a:latin typeface="+mj-lt"/>
              </a:rPr>
              <a:t>Select any other major retail bank in your country, or</a:t>
            </a:r>
          </a:p>
          <a:p>
            <a:pPr marL="514350" indent="-514350">
              <a:buFont typeface="+mj-lt"/>
              <a:buAutoNum type="arabicPeriod"/>
            </a:pPr>
            <a:r>
              <a:rPr lang="en-GB" noProof="0" dirty="0">
                <a:latin typeface="+mj-lt"/>
              </a:rPr>
              <a:t>Identify any other organisation in your country which is well documented (e.g., has a website and social media presence), and which can form the basis for future course work in Chapters 02 to 12 based on the Digital Transformation Toolkit present in Chapter 12. </a:t>
            </a:r>
          </a:p>
          <a:p>
            <a:pPr marL="0" indent="0">
              <a:buNone/>
            </a:pPr>
            <a:r>
              <a:rPr lang="en-GB" noProof="0" dirty="0">
                <a:latin typeface="+mj-lt"/>
              </a:rPr>
              <a:t>For options 2 and 3 (if you chose to select another case organisation than </a:t>
            </a:r>
            <a:r>
              <a:rPr lang="en-GB" noProof="0" dirty="0" err="1">
                <a:latin typeface="+mj-lt"/>
              </a:rPr>
              <a:t>Valuu</a:t>
            </a:r>
            <a:r>
              <a:rPr lang="en-GB" noProof="0" dirty="0">
                <a:latin typeface="+mj-lt"/>
              </a:rPr>
              <a:t>), you should document the following:</a:t>
            </a:r>
          </a:p>
          <a:p>
            <a:r>
              <a:rPr lang="en-GB" noProof="0" dirty="0">
                <a:latin typeface="+mj-lt"/>
              </a:rPr>
              <a:t>Name of the organisation including information about their website and social media profiles.</a:t>
            </a:r>
          </a:p>
          <a:p>
            <a:r>
              <a:rPr lang="en-GB" noProof="0" dirty="0">
                <a:latin typeface="+mj-lt"/>
              </a:rPr>
              <a:t>Organisational facts and figures (e.g., financial metrics, number of employees, products and services, geographical reach; as well as its office, production and distribution locations).</a:t>
            </a:r>
          </a:p>
          <a:p>
            <a:r>
              <a:rPr lang="en-GB" noProof="0" dirty="0">
                <a:latin typeface="+mj-lt"/>
              </a:rPr>
              <a:t>Industry information with challenges and opportunities. </a:t>
            </a:r>
          </a:p>
          <a:p>
            <a:endParaRPr lang="en-GB" noProof="0" dirty="0">
              <a:latin typeface="+mj-lt"/>
            </a:endParaRP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284351636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38250" y="135572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noProof="0" dirty="0">
                <a:latin typeface="+mj-lt"/>
              </a:rPr>
              <a:t>Step 2: Case questions linked to this chapter</a:t>
            </a:r>
          </a:p>
          <a:p>
            <a:pPr marL="514350" indent="-514350">
              <a:buFont typeface="+mj-lt"/>
              <a:buAutoNum type="arabicPeriod"/>
            </a:pPr>
            <a:r>
              <a:rPr lang="en-GB" sz="2200" noProof="0" dirty="0">
                <a:latin typeface="+mj-lt"/>
              </a:rPr>
              <a:t>Describe how each industrial revolution has transformed the business and identify the technology that was the trigger point which led to the need for a new strategy, new skills and new resources (see Chapter 1.0 and Figure 1.2).</a:t>
            </a:r>
          </a:p>
          <a:p>
            <a:pPr marL="514350" indent="-514350">
              <a:buFont typeface="+mj-lt"/>
              <a:buAutoNum type="arabicPeriod"/>
            </a:pPr>
            <a:r>
              <a:rPr lang="en-GB" sz="2200" noProof="0" dirty="0">
                <a:latin typeface="+mj-lt"/>
              </a:rPr>
              <a:t>Select a new digital technology (e.g., the cloud, sensors as part of the Internet of Things, or AI) and describe the opportunities and challenges of this technology for the business (see also Box 1.4).</a:t>
            </a:r>
          </a:p>
          <a:p>
            <a:pPr marL="514350" indent="-514350">
              <a:buFont typeface="+mj-lt"/>
              <a:buAutoNum type="arabicPeriod"/>
            </a:pPr>
            <a:r>
              <a:rPr lang="en-GB" sz="2200" noProof="0" dirty="0">
                <a:latin typeface="+mj-lt"/>
              </a:rPr>
              <a:t>Describe how the organisation could utilise technology for 1) digitisation, 2) digitalisation and 3) strategic digital transformation (see Chapter 1.3 and Figure 1.5).</a:t>
            </a:r>
          </a:p>
          <a:p>
            <a:pPr marL="514350" indent="-514350">
              <a:buFont typeface="+mj-lt"/>
              <a:buAutoNum type="arabicPeriod"/>
            </a:pPr>
            <a:r>
              <a:rPr lang="en-GB" sz="2200" noProof="0" dirty="0">
                <a:latin typeface="+mj-lt"/>
              </a:rPr>
              <a:t>Describe why this organisation would require a holistic, strategic digital transformation, and define the internal and external areas/functions (e.g., processes, marketing, new products and services) in which the organisation should pursue digital transformation.</a:t>
            </a:r>
          </a:p>
          <a:p>
            <a:endParaRPr lang="en-GB" sz="2200" noProof="0" dirty="0">
              <a:latin typeface="+mj-lt"/>
            </a:endParaRP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164997484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2D57C22-30F6-593C-7A4E-5B0EF70F466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7FF7D2DC-8363-D0F2-5139-B7AE31B9BC8D}"/>
              </a:ext>
            </a:extLst>
          </p:cNvPr>
          <p:cNvSpPr txBox="1"/>
          <p:nvPr/>
        </p:nvSpPr>
        <p:spPr>
          <a:xfrm>
            <a:off x="1261685" y="1236773"/>
            <a:ext cx="9378387" cy="5016758"/>
          </a:xfrm>
          <a:prstGeom prst="rect">
            <a:avLst/>
          </a:prstGeom>
          <a:noFill/>
        </p:spPr>
        <p:txBody>
          <a:bodyPr wrap="square">
            <a:spAutoFit/>
          </a:bodyPr>
          <a:lstStyle/>
          <a:p>
            <a:r>
              <a:rPr lang="en-GB" sz="2000" noProof="0" dirty="0">
                <a:latin typeface="+mj-lt"/>
              </a:rPr>
              <a:t>Discuss the following questions in your class, in your group or assignment:</a:t>
            </a:r>
          </a:p>
          <a:p>
            <a:pPr marL="457200" indent="-457200">
              <a:buAutoNum type="arabicPeriod"/>
            </a:pPr>
            <a:r>
              <a:rPr lang="en-GB" sz="2000" noProof="0" dirty="0">
                <a:latin typeface="+mj-lt"/>
              </a:rPr>
              <a:t>Review the opening case (General Electric’s Opal Nugget Ice Maker) in light of a product vs. customer centric approach (see Table 4.1): how would General Electric's approach be different under each strategy?</a:t>
            </a:r>
          </a:p>
          <a:p>
            <a:pPr marL="457200" indent="-457200">
              <a:buAutoNum type="arabicPeriod"/>
            </a:pPr>
            <a:r>
              <a:rPr lang="en-GB" sz="2000" noProof="0" dirty="0">
                <a:latin typeface="+mj-lt"/>
              </a:rPr>
              <a:t>Select a small or medium-sized firm of your choice (its recommended that it has a narrow product focus for this exercise) and analyse the potential of the firm to leverage digital technologies to implement a more customer-centric approach to value creation.</a:t>
            </a:r>
          </a:p>
          <a:p>
            <a:pPr marL="457200" indent="-457200">
              <a:buAutoNum type="arabicPeriod"/>
            </a:pPr>
            <a:r>
              <a:rPr lang="en-GB" sz="2000" noProof="0" dirty="0">
                <a:latin typeface="+mj-lt"/>
              </a:rPr>
              <a:t>Forming two small groups (2-4 students in each group), assign a pro and contra position to each group and debate the degree to which product vs. customer centric approaches (see Table 4.1) are more successful.</a:t>
            </a:r>
          </a:p>
          <a:p>
            <a:pPr marL="457200" indent="-457200">
              <a:buAutoNum type="arabicPeriod"/>
            </a:pPr>
            <a:r>
              <a:rPr lang="en-GB" sz="2000" noProof="0" dirty="0">
                <a:latin typeface="+mj-lt"/>
              </a:rPr>
              <a:t>Analyse and discuss how data needs to be managed (see Figure 4.4) in order for a firm to benefit from data for customer-centric strategies (select a concrete industry / business to discuss your points)).</a:t>
            </a:r>
          </a:p>
          <a:p>
            <a:pPr marL="457200" indent="-457200">
              <a:buAutoNum type="arabicPeriod"/>
            </a:pPr>
            <a:r>
              <a:rPr lang="en-GB" sz="2000" noProof="0" dirty="0">
                <a:latin typeface="+mj-lt"/>
              </a:rPr>
              <a:t>Based on above industry/business in exercise 4, elaborate the implications and risks towards data security, privacy concerns and implications for society.</a:t>
            </a:r>
          </a:p>
        </p:txBody>
      </p:sp>
    </p:spTree>
    <p:extLst>
      <p:ext uri="{BB962C8B-B14F-4D97-AF65-F5344CB8AC3E}">
        <p14:creationId xmlns:p14="http://schemas.microsoft.com/office/powerpoint/2010/main" val="26648398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F91E-44A2-6DEF-6A7E-50155D240B7B}"/>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850BE00-D69D-C516-65CA-61382030E73C}"/>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3ADF7423-2B13-85CA-E596-EE4B4DE7B848}"/>
              </a:ext>
            </a:extLst>
          </p:cNvPr>
          <p:cNvSpPr txBox="1"/>
          <p:nvPr/>
        </p:nvSpPr>
        <p:spPr>
          <a:xfrm>
            <a:off x="1261685" y="1236773"/>
            <a:ext cx="9378387" cy="1631216"/>
          </a:xfrm>
          <a:prstGeom prst="rect">
            <a:avLst/>
          </a:prstGeom>
          <a:noFill/>
        </p:spPr>
        <p:txBody>
          <a:bodyPr wrap="square">
            <a:spAutoFit/>
          </a:bodyPr>
          <a:lstStyle/>
          <a:p>
            <a:pPr marL="457200" indent="-457200">
              <a:buFont typeface="+mj-lt"/>
              <a:buAutoNum type="arabicPeriod" startAt="6"/>
            </a:pPr>
            <a:r>
              <a:rPr lang="en-GB" sz="2000" noProof="0" dirty="0">
                <a:latin typeface="+mj-lt"/>
              </a:rPr>
              <a:t>For the selected industry/business in exercise 4, map the customer journey and align it to customer touchpoint to identify all channels that should be managed (omni channel management).</a:t>
            </a:r>
          </a:p>
          <a:p>
            <a:pPr marL="457200" indent="-457200">
              <a:buFont typeface="+mj-lt"/>
              <a:buAutoNum type="arabicPeriod" startAt="6"/>
            </a:pPr>
            <a:r>
              <a:rPr lang="en-GB" sz="2000" noProof="0" dirty="0">
                <a:latin typeface="+mj-lt"/>
              </a:rPr>
              <a:t>Explain why customer centricity and competitive advantages for firms are linked. Provide at least 3 concrete examples.</a:t>
            </a:r>
          </a:p>
        </p:txBody>
      </p:sp>
    </p:spTree>
    <p:extLst>
      <p:ext uri="{BB962C8B-B14F-4D97-AF65-F5344CB8AC3E}">
        <p14:creationId xmlns:p14="http://schemas.microsoft.com/office/powerpoint/2010/main" val="37734563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E1B3CE9C-8DFF-78FC-6B48-D89445F93BD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Further Reading List </a:t>
            </a:r>
          </a:p>
        </p:txBody>
      </p:sp>
      <p:sp>
        <p:nvSpPr>
          <p:cNvPr id="5" name="TextBox 3">
            <a:extLst>
              <a:ext uri="{FF2B5EF4-FFF2-40B4-BE49-F238E27FC236}">
                <a16:creationId xmlns:a16="http://schemas.microsoft.com/office/drawing/2014/main" id="{4C3FF1DA-5CCC-0647-6711-8B257C15D4E8}"/>
              </a:ext>
            </a:extLst>
          </p:cNvPr>
          <p:cNvSpPr txBox="1"/>
          <p:nvPr/>
        </p:nvSpPr>
        <p:spPr>
          <a:xfrm>
            <a:off x="1261685" y="1368447"/>
            <a:ext cx="9378387" cy="5016758"/>
          </a:xfrm>
          <a:prstGeom prst="rect">
            <a:avLst/>
          </a:prstGeom>
          <a:noFill/>
        </p:spPr>
        <p:txBody>
          <a:bodyPr wrap="square">
            <a:spAutoFit/>
          </a:bodyPr>
          <a:lstStyle/>
          <a:p>
            <a:pPr marL="285750" indent="-285750">
              <a:buFont typeface="Arial" panose="020B0604020202020204" pitchFamily="34" charset="0"/>
              <a:buChar char="•"/>
            </a:pPr>
            <a:r>
              <a:rPr lang="en-GB" sz="2000" noProof="0" dirty="0">
                <a:latin typeface="+mj-lt"/>
              </a:rPr>
              <a:t>Boston Consulting Group (2022). Delivering Government Services Like a Digital Native, https://www.bcg.com/publications/2022/delivering-customer-centric-digital-government-services</a:t>
            </a:r>
          </a:p>
          <a:p>
            <a:pPr marL="285750" indent="-285750">
              <a:buFont typeface="Arial" panose="020B0604020202020204" pitchFamily="34" charset="0"/>
              <a:buChar char="•"/>
            </a:pPr>
            <a:r>
              <a:rPr lang="en-GB" sz="2000" noProof="0" dirty="0">
                <a:latin typeface="+mj-lt"/>
              </a:rPr>
              <a:t>Boston Consulting Group (2023). Building Customer Experience for the Future https://www.bcg.com/publications/2023/building-customer-experience-for-the-future</a:t>
            </a:r>
          </a:p>
          <a:p>
            <a:pPr marL="285750" indent="-285750">
              <a:buFont typeface="Arial" panose="020B0604020202020204" pitchFamily="34" charset="0"/>
              <a:buChar char="•"/>
            </a:pPr>
            <a:r>
              <a:rPr lang="en-GB" sz="2000" noProof="0" dirty="0">
                <a:latin typeface="+mj-lt"/>
              </a:rPr>
              <a:t>Gummesson, E. (2008). Customer centricity: reality or a wild goose chase? European Business Review, 20(4), 315-330.</a:t>
            </a:r>
          </a:p>
          <a:p>
            <a:pPr marL="285750" indent="-285750">
              <a:buFont typeface="Arial" panose="020B0604020202020204" pitchFamily="34" charset="0"/>
              <a:buChar char="•"/>
            </a:pPr>
            <a:r>
              <a:rPr lang="en-GB" sz="2000" noProof="0" dirty="0" err="1">
                <a:latin typeface="+mj-lt"/>
              </a:rPr>
              <a:t>Latinovic</a:t>
            </a:r>
            <a:r>
              <a:rPr lang="en-GB" sz="2000" noProof="0" dirty="0">
                <a:latin typeface="+mj-lt"/>
              </a:rPr>
              <a:t>, Z., &amp; Chatterjee, S. C. (2019). Customer centricity in the digital age. Sloan Management Review, 60(4), 0_1-0_2.</a:t>
            </a:r>
          </a:p>
          <a:p>
            <a:pPr marL="285750" indent="-285750">
              <a:buFont typeface="Arial" panose="020B0604020202020204" pitchFamily="34" charset="0"/>
              <a:buChar char="•"/>
            </a:pPr>
            <a:r>
              <a:rPr lang="en-GB" sz="2000" noProof="0" dirty="0" err="1">
                <a:latin typeface="+mj-lt"/>
              </a:rPr>
              <a:t>Läubli</a:t>
            </a:r>
            <a:r>
              <a:rPr lang="en-GB" sz="2000" noProof="0" dirty="0">
                <a:latin typeface="+mj-lt"/>
              </a:rPr>
              <a:t>, D. &amp; </a:t>
            </a:r>
            <a:r>
              <a:rPr lang="en-GB" sz="2000" noProof="0" dirty="0" err="1">
                <a:latin typeface="+mj-lt"/>
              </a:rPr>
              <a:t>Sänger</a:t>
            </a:r>
            <a:r>
              <a:rPr lang="en-GB" sz="2000" noProof="0" dirty="0">
                <a:latin typeface="+mj-lt"/>
              </a:rPr>
              <a:t>, F. (2024). Building the future: Focusing on digitalization and sustainability, https://www.mckinsey.com/industries/retail/our-insights/building-the-future-focusing-on-digitalization-and-sustainability</a:t>
            </a:r>
          </a:p>
          <a:p>
            <a:pPr marL="285750" indent="-285750">
              <a:buFont typeface="Arial" panose="020B0604020202020204" pitchFamily="34" charset="0"/>
              <a:buChar char="•"/>
            </a:pPr>
            <a:r>
              <a:rPr lang="en-GB" sz="2000" noProof="0" dirty="0" err="1">
                <a:latin typeface="+mj-lt"/>
              </a:rPr>
              <a:t>Sankur</a:t>
            </a:r>
            <a:r>
              <a:rPr lang="en-GB" sz="2000" noProof="0" dirty="0">
                <a:latin typeface="+mj-lt"/>
              </a:rPr>
              <a:t>, A., Duncan, E., Cilento, G., &amp; Fuchs, S. (2024). True customer-centricity: An operating model for competitive advantage, https://www.mckinsey.com/industries/industrials-and-electronics/our-insights/true-customer-centricity-an-operating-model-for-competitive-advantage</a:t>
            </a:r>
          </a:p>
        </p:txBody>
      </p:sp>
    </p:spTree>
    <p:extLst>
      <p:ext uri="{BB962C8B-B14F-4D97-AF65-F5344CB8AC3E}">
        <p14:creationId xmlns:p14="http://schemas.microsoft.com/office/powerpoint/2010/main" val="497319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5B8D-2298-56E0-74F8-F534C20984D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3DB40D46-C910-6C69-3C71-BFA424A46743}"/>
              </a:ext>
            </a:extLst>
          </p:cNvPr>
          <p:cNvSpPr>
            <a:spLocks noGrp="1"/>
          </p:cNvSpPr>
          <p:nvPr>
            <p:ph sz="quarter" idx="10"/>
          </p:nvPr>
        </p:nvSpPr>
        <p:spPr>
          <a:xfrm>
            <a:off x="1238250" y="1355725"/>
            <a:ext cx="7172505" cy="5068118"/>
          </a:xfrm>
        </p:spPr>
        <p:txBody>
          <a:bodyPr>
            <a:noAutofit/>
          </a:bodyPr>
          <a:lstStyle/>
          <a:p>
            <a:pPr>
              <a:lnSpc>
                <a:spcPct val="110000"/>
              </a:lnSpc>
            </a:pPr>
            <a:r>
              <a:rPr lang="en-GB" sz="2200" dirty="0">
                <a:latin typeface="+mj-lt"/>
              </a:rPr>
              <a:t>Development of microprocessors which made it possible to create smaller, more affordable computers.</a:t>
            </a:r>
          </a:p>
          <a:p>
            <a:pPr>
              <a:lnSpc>
                <a:spcPct val="110000"/>
              </a:lnSpc>
            </a:pPr>
            <a:r>
              <a:rPr lang="en-GB" sz="2200" dirty="0">
                <a:latin typeface="+mj-lt"/>
              </a:rPr>
              <a:t>Initially, primarily of interest to hobbyists as it required to assemble and programme them </a:t>
            </a:r>
          </a:p>
          <a:p>
            <a:pPr>
              <a:lnSpc>
                <a:spcPct val="110000"/>
              </a:lnSpc>
            </a:pPr>
            <a:r>
              <a:rPr lang="en-GB" sz="2200" dirty="0">
                <a:latin typeface="+mj-lt"/>
              </a:rPr>
              <a:t>Introduction of Apple II in 1977 – focus on user-friendliness and accessibility, aesthetics and ease of use</a:t>
            </a:r>
          </a:p>
          <a:p>
            <a:pPr>
              <a:lnSpc>
                <a:spcPct val="110000"/>
              </a:lnSpc>
            </a:pPr>
            <a:r>
              <a:rPr lang="en-GB" sz="2200" dirty="0">
                <a:latin typeface="+mj-lt"/>
              </a:rPr>
              <a:t>UK: Sinclair’s ZX80 and ZX81, USA: Commodore’s VIC-20 and Commodore 64</a:t>
            </a:r>
          </a:p>
          <a:p>
            <a:pPr>
              <a:lnSpc>
                <a:spcPct val="110000"/>
              </a:lnSpc>
            </a:pPr>
            <a:r>
              <a:rPr lang="en-GB" sz="2200" dirty="0">
                <a:latin typeface="+mj-lt"/>
              </a:rPr>
              <a:t>Evolution of home computers was a complex process influenced by technological advancements, hobbyist enthusiasm and strategic marketing (home computer perceived as a multi-functional device for work and play)</a:t>
            </a:r>
          </a:p>
        </p:txBody>
      </p:sp>
      <p:sp>
        <p:nvSpPr>
          <p:cNvPr id="3" name="Inhaltsplatzhalter 2">
            <a:extLst>
              <a:ext uri="{FF2B5EF4-FFF2-40B4-BE49-F238E27FC236}">
                <a16:creationId xmlns:a16="http://schemas.microsoft.com/office/drawing/2014/main" id="{922C705D-AF93-FF1B-B9FA-93AFB94C281E}"/>
              </a:ext>
            </a:extLst>
          </p:cNvPr>
          <p:cNvSpPr>
            <a:spLocks noGrp="1"/>
          </p:cNvSpPr>
          <p:nvPr>
            <p:ph sz="quarter" idx="11"/>
          </p:nvPr>
        </p:nvSpPr>
        <p:spPr/>
        <p:txBody>
          <a:bodyPr/>
          <a:lstStyle/>
          <a:p>
            <a:pPr marL="0" indent="0">
              <a:buNone/>
            </a:pPr>
            <a:r>
              <a:rPr lang="en-GB" sz="3000" noProof="0" dirty="0">
                <a:latin typeface="+mj-lt"/>
              </a:rPr>
              <a:t>Market entry of computers in consumers’ homes</a:t>
            </a:r>
          </a:p>
          <a:p>
            <a:endParaRPr lang="en-GB" noProof="0" dirty="0"/>
          </a:p>
        </p:txBody>
      </p:sp>
      <p:pic>
        <p:nvPicPr>
          <p:cNvPr id="4098" name="Picture 2" descr="Apple II - Wikipedia">
            <a:extLst>
              <a:ext uri="{FF2B5EF4-FFF2-40B4-BE49-F238E27FC236}">
                <a16:creationId xmlns:a16="http://schemas.microsoft.com/office/drawing/2014/main" id="{06778C5C-CE58-9B06-D285-FA934739863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a:fillRect/>
          </a:stretch>
        </p:blipFill>
        <p:spPr bwMode="auto">
          <a:xfrm>
            <a:off x="8479764" y="1450616"/>
            <a:ext cx="3157269" cy="2829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2806984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A6A-DBD1-57CC-3B7B-04C74F4C516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C935882-0770-6891-E1C5-C2FCAA82028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8DA89CB7-DBE7-03CD-3C2F-78C94A10B3AC}"/>
              </a:ext>
            </a:extLst>
          </p:cNvPr>
          <p:cNvSpPr txBox="1"/>
          <p:nvPr/>
        </p:nvSpPr>
        <p:spPr>
          <a:xfrm>
            <a:off x="81178" y="1036186"/>
            <a:ext cx="11559209" cy="5786199"/>
          </a:xfrm>
          <a:prstGeom prst="rect">
            <a:avLst/>
          </a:prstGeom>
          <a:noFill/>
        </p:spPr>
        <p:txBody>
          <a:bodyPr wrap="square">
            <a:spAutoFit/>
          </a:bodyPr>
          <a:lstStyle/>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Dalsace</a:t>
            </a:r>
            <a:r>
              <a:rPr lang="en-GB" sz="1000" kern="100" noProof="0" dirty="0">
                <a:solidFill>
                  <a:srgbClr val="000000"/>
                </a:solidFill>
                <a:effectLst/>
                <a:latin typeface="+mj-lt"/>
                <a:ea typeface="Aptos" panose="020B0004020202020204" pitchFamily="34" charset="0"/>
                <a:cs typeface="Aptos" panose="020B0004020202020204" pitchFamily="34" charset="0"/>
              </a:rPr>
              <a:t>, F., Bonnet, D., &amp; Lange, K. (2025). Customer centricity: Digital and leadership to the rescue. Business Horizons, in press.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Fader, P. S., &amp; Winer, R. S. (2012). Introduction to the special issue on the emergence and impact of user-generated content. Marketing Science, 31(3), 369-371.</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FirstBuildTM</a:t>
            </a:r>
            <a:r>
              <a:rPr lang="en-GB" sz="1000" kern="100" noProof="0" dirty="0">
                <a:solidFill>
                  <a:srgbClr val="000000"/>
                </a:solidFill>
                <a:effectLst/>
                <a:latin typeface="+mj-lt"/>
                <a:ea typeface="Aptos" panose="020B0004020202020204" pitchFamily="34" charset="0"/>
                <a:cs typeface="Aptos" panose="020B0004020202020204" pitchFamily="34" charset="0"/>
              </a:rPr>
              <a:t>. (2024) Home Page. Last Accessed 26.07.2024 from https://firstbuild.com/</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GE Appliances. (2018). FirstBuild™ by GE Appliances Expands Innovation Model Overseas. Last Accessed 26.07.2024 from https://pressroom.geappliances.com/news/firstbuildTM-by-ge-appliances-expands-innovation-model-overseas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General Electric. (2015) First Nugget Ice Maker for Home Use Launches. Last Accessed 26.07.2024 from https://www.ge.com/news/press-releases/first-nugget-ice-maker-home-use-launches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General Electric. (2024). GE Profile™ Opal™ Nugget Ice Maker + Side Tank and Bluetooth. Last accessed on 26.07.2024 from https://www.geappliances.com/appliance/GE-Profile-Opal-Nugget-Ice-Maker-Side-Tank-and-Bluetooth-OPAL01GEPKT</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Gulati, R., &amp; Oldroyd, J. B. (2005). The quest for customer focus. Harvard Business Review, 83(4), 92-101.</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Gummesson, E. (2008a). Extending the service-dominant logic: from customer centricity to balanced centricity. Journal of the Academy of Marketing Science, 36, 15-17.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Gummesson, E. (2008b). Customer centricity: reality or a wild goose chase? European Business Review, 20(4), 315-330.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Habel, J., </a:t>
            </a:r>
            <a:r>
              <a:rPr lang="en-GB" sz="1000" kern="100" noProof="0" dirty="0" err="1">
                <a:solidFill>
                  <a:srgbClr val="000000"/>
                </a:solidFill>
                <a:effectLst/>
                <a:latin typeface="+mj-lt"/>
                <a:ea typeface="Aptos" panose="020B0004020202020204" pitchFamily="34" charset="0"/>
                <a:cs typeface="Aptos" panose="020B0004020202020204" pitchFamily="34" charset="0"/>
              </a:rPr>
              <a:t>Kassemeier</a:t>
            </a:r>
            <a:r>
              <a:rPr lang="en-GB" sz="1000" kern="100" noProof="0" dirty="0">
                <a:solidFill>
                  <a:srgbClr val="000000"/>
                </a:solidFill>
                <a:effectLst/>
                <a:latin typeface="+mj-lt"/>
                <a:ea typeface="Aptos" panose="020B0004020202020204" pitchFamily="34" charset="0"/>
                <a:cs typeface="Aptos" panose="020B0004020202020204" pitchFamily="34" charset="0"/>
              </a:rPr>
              <a:t>, R., Alavi, S., Haaf, P., Schmitz, C., &amp; </a:t>
            </a:r>
            <a:r>
              <a:rPr lang="en-GB" sz="1000" kern="100" noProof="0" dirty="0" err="1">
                <a:solidFill>
                  <a:srgbClr val="000000"/>
                </a:solidFill>
                <a:effectLst/>
                <a:latin typeface="+mj-lt"/>
                <a:ea typeface="Aptos" panose="020B0004020202020204" pitchFamily="34" charset="0"/>
                <a:cs typeface="Aptos" panose="020B0004020202020204" pitchFamily="34" charset="0"/>
              </a:rPr>
              <a:t>Wieseke</a:t>
            </a:r>
            <a:r>
              <a:rPr lang="en-GB" sz="1000" kern="100" noProof="0" dirty="0">
                <a:solidFill>
                  <a:srgbClr val="000000"/>
                </a:solidFill>
                <a:effectLst/>
                <a:latin typeface="+mj-lt"/>
                <a:ea typeface="Aptos" panose="020B0004020202020204" pitchFamily="34" charset="0"/>
                <a:cs typeface="Aptos" panose="020B0004020202020204" pitchFamily="34" charset="0"/>
              </a:rPr>
              <a:t>, J. (2020). When do customers perceive customer centricity? The role of a firm’s and salespeople’s customer orientation. Journal of Personal Selling &amp; Sales Management, 40(1), 25-42.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Hayes, Ó., &amp; Kelliher, F. (2022). The emergence of B2B omni-channel marketing in the digital era: a systematic literature review. Journal of Business &amp; Industrial Marketing, 37(11), 2156-2168.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Hemel, C. V. D., &amp; Rademakers, M. F. (2016). Building customer-centric organizations: Shaping factors and barriers. Journal of Creating Value, 2(2), 211-230.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Indiegogo. (2024) Home Page. Last accessed on 26.07.2024 from https://www.indiegogo.com</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Ivanov, I.I. (2019). Chasing the Crowd: Digital Transformations and the Digital Driven System Design Paradigm. In: Shishkov, B. (eds) Business </a:t>
            </a:r>
            <a:r>
              <a:rPr lang="en-GB" sz="1000" kern="100" noProof="0" dirty="0" err="1">
                <a:solidFill>
                  <a:srgbClr val="000000"/>
                </a:solidFill>
                <a:effectLst/>
                <a:latin typeface="+mj-lt"/>
                <a:ea typeface="Aptos" panose="020B0004020202020204" pitchFamily="34" charset="0"/>
                <a:cs typeface="Aptos" panose="020B0004020202020204" pitchFamily="34" charset="0"/>
              </a:rPr>
              <a:t>Modeling</a:t>
            </a:r>
            <a:r>
              <a:rPr lang="en-GB" sz="1000" kern="100" noProof="0" dirty="0">
                <a:solidFill>
                  <a:srgbClr val="000000"/>
                </a:solidFill>
                <a:effectLst/>
                <a:latin typeface="+mj-lt"/>
                <a:ea typeface="Aptos" panose="020B0004020202020204" pitchFamily="34" charset="0"/>
                <a:cs typeface="Aptos" panose="020B0004020202020204" pitchFamily="34" charset="0"/>
              </a:rPr>
              <a:t> and Software Design. BMSD 2019. Lecture Notes in Business Information Processing, vol 356. Springer, Cham.</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Kusinitz</a:t>
            </a:r>
            <a:r>
              <a:rPr lang="en-GB" sz="1000" kern="100" noProof="0" dirty="0">
                <a:solidFill>
                  <a:srgbClr val="000000"/>
                </a:solidFill>
                <a:effectLst/>
                <a:latin typeface="+mj-lt"/>
                <a:ea typeface="Aptos" panose="020B0004020202020204" pitchFamily="34" charset="0"/>
                <a:cs typeface="Aptos" panose="020B0004020202020204" pitchFamily="34" charset="0"/>
              </a:rPr>
              <a:t>, Sam (2014). “The Definition of a Buyer Persona [in Under 100 Words],” </a:t>
            </a:r>
            <a:r>
              <a:rPr lang="en-GB" sz="1000" kern="100" noProof="0" dirty="0" err="1">
                <a:solidFill>
                  <a:srgbClr val="000000"/>
                </a:solidFill>
                <a:effectLst/>
                <a:latin typeface="+mj-lt"/>
                <a:ea typeface="Aptos" panose="020B0004020202020204" pitchFamily="34" charset="0"/>
                <a:cs typeface="Aptos" panose="020B0004020202020204" pitchFamily="34" charset="0"/>
              </a:rPr>
              <a:t>Hubspot</a:t>
            </a:r>
            <a:r>
              <a:rPr lang="en-GB" sz="1000" kern="100" noProof="0" dirty="0">
                <a:solidFill>
                  <a:srgbClr val="000000"/>
                </a:solidFill>
                <a:effectLst/>
                <a:latin typeface="+mj-lt"/>
                <a:ea typeface="Aptos" panose="020B0004020202020204" pitchFamily="34" charset="0"/>
                <a:cs typeface="Aptos" panose="020B0004020202020204" pitchFamily="34" charset="0"/>
              </a:rPr>
              <a:t>, (March 8), [available at http://blog.hubspot.com/marketing/buyer-persona-definition-under-100-sr].</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Latinovic</a:t>
            </a:r>
            <a:r>
              <a:rPr lang="en-GB" sz="1000" kern="100" noProof="0" dirty="0">
                <a:solidFill>
                  <a:srgbClr val="000000"/>
                </a:solidFill>
                <a:effectLst/>
                <a:latin typeface="+mj-lt"/>
                <a:ea typeface="Aptos" panose="020B0004020202020204" pitchFamily="34" charset="0"/>
                <a:cs typeface="Aptos" panose="020B0004020202020204" pitchFamily="34" charset="0"/>
              </a:rPr>
              <a:t>, Z., &amp; Chatterjee, S. C. (2019). Customer centricity in the digital age. Sloan Management Review, 60(4), 0_1-0_2.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Lemon, K. N., &amp; Verhoef, P. C. (2016). Understanding customer experience throughout the customer journey. Journal of Marketing, 80(6), 69-96.</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(2017). KMU-Transformation: Als KMU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a:t>
            </a:r>
            <a:r>
              <a:rPr lang="en-GB" sz="1000" kern="100" noProof="0" dirty="0" err="1">
                <a:solidFill>
                  <a:srgbClr val="000000"/>
                </a:solidFill>
                <a:effectLst/>
                <a:latin typeface="+mj-lt"/>
                <a:ea typeface="Aptos" panose="020B0004020202020204" pitchFamily="34" charset="0"/>
                <a:cs typeface="Aptos" panose="020B0004020202020204" pitchFamily="34" charset="0"/>
              </a:rPr>
              <a:t>erfolgreich</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Forschungsresultate</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Praxisleitfaden</a:t>
            </a:r>
            <a:r>
              <a:rPr lang="en-GB"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www.kmu-transformation.ch.</a:t>
            </a:r>
          </a:p>
          <a:p>
            <a:pPr marL="457200" indent="-457200">
              <a:buNone/>
            </a:pPr>
            <a:r>
              <a:rPr lang="en-GB" sz="1000" kern="100" noProof="0" dirty="0">
                <a:solidFill>
                  <a:srgbClr val="000000"/>
                </a:solidFill>
                <a:effectLst/>
                <a:latin typeface="+mj-lt"/>
                <a:ea typeface="Aptos" panose="020B0004020202020204" pitchFamily="34" charset="0"/>
                <a:cs typeface="Aptos (Body)"/>
              </a:rPr>
              <a:t>Peter, M.K. (</a:t>
            </a:r>
            <a:r>
              <a:rPr lang="en-GB" sz="1000" kern="100" noProof="0" dirty="0" err="1">
                <a:solidFill>
                  <a:srgbClr val="000000"/>
                </a:solidFill>
                <a:effectLst/>
                <a:latin typeface="+mj-lt"/>
                <a:ea typeface="Aptos" panose="020B0004020202020204" pitchFamily="34" charset="0"/>
                <a:cs typeface="Aptos (Body)"/>
              </a:rPr>
              <a:t>Hrsg</a:t>
            </a:r>
            <a:r>
              <a:rPr lang="en-GB" sz="1000" kern="100" noProof="0" dirty="0">
                <a:solidFill>
                  <a:srgbClr val="000000"/>
                </a:solidFill>
                <a:effectLst/>
                <a:latin typeface="+mj-lt"/>
                <a:ea typeface="Aptos" panose="020B0004020202020204" pitchFamily="34" charset="0"/>
                <a:cs typeface="Aptos (Body)"/>
              </a:rPr>
              <a:t>.) (2021). </a:t>
            </a:r>
            <a:r>
              <a:rPr lang="en-GB" sz="1000" kern="100" noProof="0" dirty="0" err="1">
                <a:solidFill>
                  <a:srgbClr val="000000"/>
                </a:solidFill>
                <a:effectLst/>
                <a:latin typeface="+mj-lt"/>
                <a:ea typeface="Aptos" panose="020B0004020202020204" pitchFamily="34" charset="0"/>
                <a:cs typeface="Aptos (Body)"/>
              </a:rPr>
              <a:t>Strategieentwicklung</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im</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digitalen</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Zeitalter</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Planung</a:t>
            </a:r>
            <a:r>
              <a:rPr lang="en-GB" sz="1000" kern="100" noProof="0" dirty="0">
                <a:solidFill>
                  <a:srgbClr val="000000"/>
                </a:solidFill>
                <a:effectLst/>
                <a:latin typeface="+mj-lt"/>
                <a:ea typeface="Aptos" panose="020B0004020202020204" pitchFamily="34" charset="0"/>
                <a:cs typeface="Aptos (Body)"/>
              </a:rPr>
              <a:t> und </a:t>
            </a:r>
            <a:r>
              <a:rPr lang="en-GB" sz="1000" kern="100" noProof="0" dirty="0" err="1">
                <a:solidFill>
                  <a:srgbClr val="000000"/>
                </a:solidFill>
                <a:effectLst/>
                <a:latin typeface="+mj-lt"/>
                <a:ea typeface="Aptos" panose="020B0004020202020204" pitchFamily="34" charset="0"/>
                <a:cs typeface="Aptos (Body)"/>
              </a:rPr>
              <a:t>Umsetzung</a:t>
            </a:r>
            <a:r>
              <a:rPr lang="en-GB" sz="1000" kern="100" noProof="0" dirty="0">
                <a:solidFill>
                  <a:srgbClr val="000000"/>
                </a:solidFill>
                <a:effectLst/>
                <a:latin typeface="+mj-lt"/>
                <a:ea typeface="Aptos" panose="020B0004020202020204" pitchFamily="34" charset="0"/>
                <a:cs typeface="Aptos (Body)"/>
              </a:rPr>
              <a:t> der </a:t>
            </a:r>
            <a:r>
              <a:rPr lang="en-GB" sz="1000" kern="100" noProof="0" dirty="0" err="1">
                <a:solidFill>
                  <a:srgbClr val="000000"/>
                </a:solidFill>
                <a:effectLst/>
                <a:latin typeface="+mj-lt"/>
                <a:ea typeface="Aptos" panose="020B0004020202020204" pitchFamily="34" charset="0"/>
                <a:cs typeface="Aptos (Body)"/>
              </a:rPr>
              <a:t>Digitalen</a:t>
            </a:r>
            <a:r>
              <a:rPr lang="en-GB" sz="1000" kern="100" noProof="0" dirty="0">
                <a:solidFill>
                  <a:srgbClr val="000000"/>
                </a:solidFill>
                <a:effectLst/>
                <a:latin typeface="+mj-lt"/>
                <a:ea typeface="Aptos" panose="020B0004020202020204" pitchFamily="34" charset="0"/>
                <a:cs typeface="Aptos (Body)"/>
              </a:rPr>
              <a:t> Transformation. FHNW Hochschule </a:t>
            </a:r>
            <a:r>
              <a:rPr lang="en-GB" sz="1000" kern="100" noProof="0" dirty="0" err="1">
                <a:solidFill>
                  <a:srgbClr val="000000"/>
                </a:solidFill>
                <a:effectLst/>
                <a:latin typeface="+mj-lt"/>
                <a:ea typeface="Aptos" panose="020B0004020202020204" pitchFamily="34" charset="0"/>
                <a:cs typeface="Aptos (Body)"/>
              </a:rPr>
              <a:t>für</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Wirtschaft</a:t>
            </a:r>
            <a:r>
              <a:rPr lang="en-GB" sz="1000" kern="100" noProof="0" dirty="0">
                <a:solidFill>
                  <a:srgbClr val="000000"/>
                </a:solidFill>
                <a:effectLst/>
                <a:latin typeface="+mj-lt"/>
                <a:ea typeface="Aptos" panose="020B0004020202020204" pitchFamily="34" charset="0"/>
                <a:cs typeface="Aptos (Body)"/>
              </a:rPr>
              <a:t> und </a:t>
            </a:r>
            <a:r>
              <a:rPr lang="en-GB" sz="1000" kern="100" noProof="0" dirty="0" err="1">
                <a:solidFill>
                  <a:srgbClr val="000000"/>
                </a:solidFill>
                <a:effectLst/>
                <a:latin typeface="+mj-lt"/>
                <a:ea typeface="Aptos" panose="020B0004020202020204" pitchFamily="34" charset="0"/>
                <a:cs typeface="Aptos (Body)"/>
              </a:rPr>
              <a:t>Strategylab</a:t>
            </a:r>
            <a:r>
              <a:rPr lang="en-GB" sz="1000" kern="100" noProof="0" dirty="0">
                <a:solidFill>
                  <a:srgbClr val="000000"/>
                </a:solidFill>
                <a:effectLst/>
                <a:latin typeface="+mj-lt"/>
                <a:ea typeface="Aptos" panose="020B0004020202020204" pitchFamily="34" charset="0"/>
                <a:cs typeface="Aptos (Body)"/>
              </a:rPr>
              <a:t>, Olten/Schweiz, www.strategische-transformation.ch.</a:t>
            </a:r>
          </a:p>
          <a:p>
            <a:pPr marL="457200" indent="-457200">
              <a:buNone/>
            </a:pPr>
            <a:r>
              <a:rPr lang="en-GB" sz="1000" kern="100" noProof="0" dirty="0">
                <a:solidFill>
                  <a:srgbClr val="000000"/>
                </a:solidFill>
                <a:effectLst/>
                <a:latin typeface="+mj-lt"/>
                <a:ea typeface="Aptos" panose="020B0004020202020204" pitchFamily="34" charset="0"/>
                <a:cs typeface="Aptos (Body)"/>
              </a:rPr>
              <a:t>Peter, M.K. (2023). </a:t>
            </a:r>
            <a:r>
              <a:rPr lang="en-GB" sz="1000" kern="100" noProof="0" dirty="0" err="1">
                <a:solidFill>
                  <a:srgbClr val="000000"/>
                </a:solidFill>
                <a:effectLst/>
                <a:latin typeface="+mj-lt"/>
                <a:ea typeface="Aptos" panose="020B0004020202020204" pitchFamily="34" charset="0"/>
                <a:cs typeface="Aptos (Body)"/>
              </a:rPr>
              <a:t>Digitaler</a:t>
            </a:r>
            <a:r>
              <a:rPr lang="en-GB" sz="1000" kern="100" noProof="0" dirty="0">
                <a:solidFill>
                  <a:srgbClr val="000000"/>
                </a:solidFill>
                <a:effectLst/>
                <a:latin typeface="+mj-lt"/>
                <a:ea typeface="Aptos" panose="020B0004020202020204" pitchFamily="34" charset="0"/>
                <a:cs typeface="Aptos (Body)"/>
              </a:rPr>
              <a:t> Masterplan für KMU. So </a:t>
            </a:r>
            <a:r>
              <a:rPr lang="en-GB" sz="1000" kern="100" noProof="0" dirty="0" err="1">
                <a:solidFill>
                  <a:srgbClr val="000000"/>
                </a:solidFill>
                <a:effectLst/>
                <a:latin typeface="+mj-lt"/>
                <a:ea typeface="Aptos" panose="020B0004020202020204" pitchFamily="34" charset="0"/>
                <a:cs typeface="Aptos (Body)"/>
              </a:rPr>
              <a:t>gelingt</a:t>
            </a:r>
            <a:r>
              <a:rPr lang="en-GB" sz="1000" kern="100" noProof="0" dirty="0">
                <a:solidFill>
                  <a:srgbClr val="000000"/>
                </a:solidFill>
                <a:effectLst/>
                <a:latin typeface="+mj-lt"/>
                <a:ea typeface="Aptos" panose="020B0004020202020204" pitchFamily="34" charset="0"/>
                <a:cs typeface="Aptos (Body)"/>
              </a:rPr>
              <a:t> die </a:t>
            </a:r>
            <a:r>
              <a:rPr lang="en-GB" sz="1000" kern="100" noProof="0" dirty="0" err="1">
                <a:solidFill>
                  <a:srgbClr val="000000"/>
                </a:solidFill>
                <a:effectLst/>
                <a:latin typeface="+mj-lt"/>
                <a:ea typeface="Aptos" panose="020B0004020202020204" pitchFamily="34" charset="0"/>
                <a:cs typeface="Aptos (Body)"/>
              </a:rPr>
              <a:t>digitale</a:t>
            </a:r>
            <a:r>
              <a:rPr lang="en-GB" sz="1000" kern="100" noProof="0" dirty="0">
                <a:solidFill>
                  <a:srgbClr val="000000"/>
                </a:solidFill>
                <a:effectLst/>
                <a:latin typeface="+mj-lt"/>
                <a:ea typeface="Aptos" panose="020B0004020202020204" pitchFamily="34" charset="0"/>
                <a:cs typeface="Aptos (Body)"/>
              </a:rPr>
              <a:t> Transformation in </a:t>
            </a:r>
            <a:r>
              <a:rPr lang="en-GB" sz="1000" kern="100" noProof="0" dirty="0" err="1">
                <a:solidFill>
                  <a:srgbClr val="000000"/>
                </a:solidFill>
                <a:effectLst/>
                <a:latin typeface="+mj-lt"/>
                <a:ea typeface="Aptos" panose="020B0004020202020204" pitchFamily="34" charset="0"/>
                <a:cs typeface="Aptos (Body)"/>
              </a:rPr>
              <a:t>Ihrem</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Unternehmen</a:t>
            </a:r>
            <a:r>
              <a:rPr lang="en-GB" sz="1000" kern="100" noProof="0" dirty="0">
                <a:solidFill>
                  <a:srgbClr val="000000"/>
                </a:solidFill>
                <a:effectLst/>
                <a:latin typeface="+mj-lt"/>
                <a:ea typeface="Aptos" panose="020B0004020202020204" pitchFamily="34" charset="0"/>
                <a:cs typeface="Aptos (Body)"/>
              </a:rPr>
              <a:t>. Verlag Beobachter Edition &amp; </a:t>
            </a:r>
            <a:r>
              <a:rPr lang="en-GB" sz="1000" kern="100" noProof="0" dirty="0" err="1">
                <a:solidFill>
                  <a:srgbClr val="000000"/>
                </a:solidFill>
                <a:effectLst/>
                <a:latin typeface="+mj-lt"/>
                <a:ea typeface="Aptos" panose="020B0004020202020204" pitchFamily="34" charset="0"/>
                <a:cs typeface="Aptos (Body)"/>
              </a:rPr>
              <a:t>Handelszeitung</a:t>
            </a:r>
            <a:r>
              <a:rPr lang="en-GB" sz="1000" kern="100" noProof="0" dirty="0">
                <a:solidFill>
                  <a:srgbClr val="000000"/>
                </a:solidFill>
                <a:effectLst/>
                <a:latin typeface="+mj-lt"/>
                <a:ea typeface="Aptos" panose="020B0004020202020204" pitchFamily="34" charset="0"/>
                <a:cs typeface="Aptos (Body)"/>
              </a:rPr>
              <a:t>. Zürich/Schweiz, www.digitaler-masterplan.ch.</a:t>
            </a:r>
          </a:p>
          <a:p>
            <a:pPr marL="457200" indent="-457200">
              <a:buNone/>
            </a:pPr>
            <a:r>
              <a:rPr lang="en-GB" sz="1000" kern="100" noProof="0" dirty="0">
                <a:solidFill>
                  <a:srgbClr val="000000"/>
                </a:solidFill>
                <a:effectLst/>
                <a:latin typeface="+mj-lt"/>
                <a:ea typeface="Aptos" panose="020B0004020202020204" pitchFamily="34" charset="0"/>
                <a:cs typeface="Aptos (Body)"/>
              </a:rPr>
              <a:t>Peter, M.K. (2024). The Digital Transformation Canvas. Develop and implement your digital strategy. FT Publishing/Pearson, London/UK, www.the-digital-transformation-canvas.com.</a:t>
            </a:r>
          </a:p>
          <a:p>
            <a:pPr marL="457200" indent="-457200">
              <a:buNone/>
            </a:pPr>
            <a:r>
              <a:rPr lang="en-GB" sz="1000" kern="100" noProof="0" dirty="0">
                <a:solidFill>
                  <a:srgbClr val="000000"/>
                </a:solidFill>
                <a:effectLst/>
                <a:latin typeface="+mj-lt"/>
                <a:ea typeface="Aptos" panose="020B0004020202020204" pitchFamily="34" charset="0"/>
                <a:cs typeface="Aptos (Body)"/>
              </a:rPr>
              <a:t>Peter, M. K., Kraft, C., &amp; Lindeque, J. (2020). Strategic action fields of digital transformation: An exploration of the strategic action fields of Swiss SMEs and large enterprises. Journal of Strategy and Management, 13(1), 160-180.</a:t>
            </a:r>
          </a:p>
          <a:p>
            <a:pPr marL="457200" indent="-457200">
              <a:buNone/>
            </a:pPr>
            <a:r>
              <a:rPr lang="en-GB" sz="1000" kern="100" noProof="0" dirty="0">
                <a:solidFill>
                  <a:srgbClr val="000000"/>
                </a:solidFill>
                <a:effectLst/>
                <a:latin typeface="+mj-lt"/>
                <a:ea typeface="Aptos" panose="020B0004020202020204" pitchFamily="34" charset="0"/>
                <a:cs typeface="Aptos (Body)"/>
              </a:rPr>
              <a:t>Rowley, J. (2007). Reconceptualising the strategic role of loyalty schemes. Journal of Consumer Marketing, 24(6), 366-374.</a:t>
            </a:r>
          </a:p>
          <a:p>
            <a:pPr marL="457200" indent="-457200">
              <a:buNone/>
            </a:pPr>
            <a:r>
              <a:rPr lang="en-GB" sz="1000" kern="100" noProof="0" dirty="0" err="1">
                <a:solidFill>
                  <a:srgbClr val="000000"/>
                </a:solidFill>
                <a:effectLst/>
                <a:latin typeface="+mj-lt"/>
                <a:ea typeface="Aptos" panose="020B0004020202020204" pitchFamily="34" charset="0"/>
                <a:cs typeface="Aptos (Body)"/>
              </a:rPr>
              <a:t>Schweidel</a:t>
            </a:r>
            <a:r>
              <a:rPr lang="en-GB" sz="1000" kern="100" noProof="0" dirty="0">
                <a:solidFill>
                  <a:srgbClr val="000000"/>
                </a:solidFill>
                <a:effectLst/>
                <a:latin typeface="+mj-lt"/>
                <a:ea typeface="Aptos" panose="020B0004020202020204" pitchFamily="34" charset="0"/>
                <a:cs typeface="Aptos (Body)"/>
              </a:rPr>
              <a:t>, D. A., &amp; Moe, W. W. (2014). Listening in on social media A joint model of sentiment and venue format choice. Journal of Marketing Research, 51(4), 387-402. </a:t>
            </a:r>
          </a:p>
          <a:p>
            <a:pPr marL="457200" indent="-457200">
              <a:buNone/>
            </a:pPr>
            <a:r>
              <a:rPr lang="en-GB" sz="1000" kern="100" noProof="0" dirty="0" err="1">
                <a:solidFill>
                  <a:srgbClr val="000000"/>
                </a:solidFill>
                <a:effectLst/>
                <a:latin typeface="+mj-lt"/>
                <a:ea typeface="Aptos" panose="020B0004020202020204" pitchFamily="34" charset="0"/>
                <a:cs typeface="Aptos (Body)"/>
              </a:rPr>
              <a:t>Sestino</a:t>
            </a:r>
            <a:r>
              <a:rPr lang="en-GB" sz="1000" kern="100" noProof="0" dirty="0">
                <a:solidFill>
                  <a:srgbClr val="000000"/>
                </a:solidFill>
                <a:effectLst/>
                <a:latin typeface="+mj-lt"/>
                <a:ea typeface="Aptos" panose="020B0004020202020204" pitchFamily="34" charset="0"/>
                <a:cs typeface="Aptos (Body)"/>
              </a:rPr>
              <a:t>, A., </a:t>
            </a:r>
            <a:r>
              <a:rPr lang="en-GB" sz="1000" kern="100" noProof="0" dirty="0" err="1">
                <a:solidFill>
                  <a:srgbClr val="000000"/>
                </a:solidFill>
                <a:effectLst/>
                <a:latin typeface="+mj-lt"/>
                <a:ea typeface="Aptos" panose="020B0004020202020204" pitchFamily="34" charset="0"/>
                <a:cs typeface="Aptos (Body)"/>
              </a:rPr>
              <a:t>Kahlawi</a:t>
            </a:r>
            <a:r>
              <a:rPr lang="en-GB" sz="1000" kern="100" noProof="0" dirty="0">
                <a:solidFill>
                  <a:srgbClr val="000000"/>
                </a:solidFill>
                <a:effectLst/>
                <a:latin typeface="+mj-lt"/>
                <a:ea typeface="Aptos" panose="020B0004020202020204" pitchFamily="34" charset="0"/>
                <a:cs typeface="Aptos (Body)"/>
              </a:rPr>
              <a:t>, A., &amp; De Mauro, A. (2025). Decoding the data economy: a literature review of its impact on business, society and digital transformation. European Journal of Innovation Management, 28(2), 298-323. </a:t>
            </a:r>
          </a:p>
          <a:p>
            <a:pPr marL="457200" indent="-457200">
              <a:buNone/>
            </a:pPr>
            <a:r>
              <a:rPr lang="en-GB" sz="1000" kern="100" noProof="0" dirty="0">
                <a:solidFill>
                  <a:srgbClr val="000000"/>
                </a:solidFill>
                <a:effectLst/>
                <a:latin typeface="+mj-lt"/>
                <a:ea typeface="Aptos" panose="020B0004020202020204" pitchFamily="34" charset="0"/>
                <a:cs typeface="Aptos (Body)"/>
              </a:rPr>
              <a:t>Sheth, J. N., Sethia, N. K., &amp; Srinivas, S. (2011). Mindful consumption: A customer-centric approach to sustainability. Journal of the Academy of Marketing Science, 39, 21-39.</a:t>
            </a:r>
          </a:p>
          <a:p>
            <a:pPr marL="457200" indent="-457200">
              <a:buNone/>
            </a:pPr>
            <a:r>
              <a:rPr lang="en-GB" sz="1000" kern="100" noProof="0" dirty="0">
                <a:solidFill>
                  <a:srgbClr val="000000"/>
                </a:solidFill>
                <a:effectLst/>
                <a:latin typeface="+mj-lt"/>
                <a:ea typeface="Aptos" panose="020B0004020202020204" pitchFamily="34" charset="0"/>
                <a:cs typeface="Aptos (Body)"/>
              </a:rPr>
              <a:t>Shah, D., Rust, R. T., Parasuraman, A., </a:t>
            </a:r>
            <a:r>
              <a:rPr lang="en-GB" sz="1000" kern="100" noProof="0" dirty="0" err="1">
                <a:solidFill>
                  <a:srgbClr val="000000"/>
                </a:solidFill>
                <a:effectLst/>
                <a:latin typeface="+mj-lt"/>
                <a:ea typeface="Aptos" panose="020B0004020202020204" pitchFamily="34" charset="0"/>
                <a:cs typeface="Aptos (Body)"/>
              </a:rPr>
              <a:t>Staelin</a:t>
            </a:r>
            <a:r>
              <a:rPr lang="en-GB" sz="1000" kern="100" noProof="0" dirty="0">
                <a:solidFill>
                  <a:srgbClr val="000000"/>
                </a:solidFill>
                <a:effectLst/>
                <a:latin typeface="+mj-lt"/>
                <a:ea typeface="Aptos" panose="020B0004020202020204" pitchFamily="34" charset="0"/>
                <a:cs typeface="Aptos (Body)"/>
              </a:rPr>
              <a:t>, R., &amp; Day, G. S. (2006). The path to customer centricity. Journal of Service Research, 9(2), 113-124.</a:t>
            </a:r>
          </a:p>
          <a:p>
            <a:pPr marL="457200" indent="-457200">
              <a:buNone/>
            </a:pPr>
            <a:r>
              <a:rPr lang="en-GB" sz="1000" kern="100" noProof="0" dirty="0">
                <a:solidFill>
                  <a:srgbClr val="000000"/>
                </a:solidFill>
                <a:effectLst/>
                <a:latin typeface="+mj-lt"/>
                <a:ea typeface="Aptos" panose="020B0004020202020204" pitchFamily="34" charset="0"/>
                <a:cs typeface="Aptos (Body)"/>
              </a:rPr>
              <a:t>Treacy, M., &amp; Wiersema, F. (1995). The Discipline of Market Leaders. Reading, MA: </a:t>
            </a:r>
            <a:r>
              <a:rPr lang="en-GB" sz="1000" kern="100" noProof="0" dirty="0" err="1">
                <a:solidFill>
                  <a:srgbClr val="000000"/>
                </a:solidFill>
                <a:effectLst/>
                <a:latin typeface="+mj-lt"/>
                <a:ea typeface="Aptos" panose="020B0004020202020204" pitchFamily="34" charset="0"/>
                <a:cs typeface="Aptos (Body)"/>
              </a:rPr>
              <a:t>Persus</a:t>
            </a:r>
            <a:r>
              <a:rPr lang="en-GB" sz="1000" kern="100" noProof="0" dirty="0">
                <a:solidFill>
                  <a:srgbClr val="000000"/>
                </a:solidFill>
                <a:effectLst/>
                <a:latin typeface="+mj-lt"/>
                <a:ea typeface="Aptos" panose="020B0004020202020204" pitchFamily="34" charset="0"/>
                <a:cs typeface="Aptos (Body)"/>
              </a:rPr>
              <a:t> Books.</a:t>
            </a:r>
          </a:p>
          <a:p>
            <a:pPr marL="457200" indent="-457200">
              <a:buNone/>
            </a:pPr>
            <a:r>
              <a:rPr lang="en-GB" sz="1000" kern="100" noProof="0" dirty="0">
                <a:solidFill>
                  <a:srgbClr val="000000"/>
                </a:solidFill>
                <a:effectLst/>
                <a:latin typeface="+mj-lt"/>
                <a:ea typeface="Aptos" panose="020B0004020202020204" pitchFamily="34" charset="0"/>
                <a:cs typeface="Aptos (Body)"/>
              </a:rPr>
              <a:t>Verhoef, P. C., Kannan, P. K., &amp; Inman, J. J. (2015). From multi-channel retailing to omni-channel retailing: introduction to the special issue on multi-channel retailing. Journal of Retailing, 91(2), 174-181.</a:t>
            </a:r>
          </a:p>
        </p:txBody>
      </p:sp>
    </p:spTree>
    <p:extLst>
      <p:ext uri="{BB962C8B-B14F-4D97-AF65-F5344CB8AC3E}">
        <p14:creationId xmlns:p14="http://schemas.microsoft.com/office/powerpoint/2010/main" val="273888640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7531-9519-9A73-4265-35794EF49AF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B6049CB-8AB4-9E0F-98A0-9CFCBD33001B}"/>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0342D7F7-E26D-9CAF-1F05-10D82389790C}"/>
              </a:ext>
            </a:extLst>
          </p:cNvPr>
          <p:cNvSpPr txBox="1"/>
          <p:nvPr/>
        </p:nvSpPr>
        <p:spPr>
          <a:xfrm>
            <a:off x="1261685" y="2046008"/>
            <a:ext cx="10409615" cy="1754326"/>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5" name="Picture 4" descr="A blue text on a black background&#10;&#10;AI-generated content may be incorrect.">
            <a:extLst>
              <a:ext uri="{FF2B5EF4-FFF2-40B4-BE49-F238E27FC236}">
                <a16:creationId xmlns:a16="http://schemas.microsoft.com/office/drawing/2014/main" id="{F2243F32-3955-08D3-04BF-3EFCE5AC94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452" y="4772640"/>
            <a:ext cx="1122680" cy="526886"/>
          </a:xfrm>
          <a:prstGeom prst="rect">
            <a:avLst/>
          </a:prstGeom>
        </p:spPr>
      </p:pic>
      <p:pic>
        <p:nvPicPr>
          <p:cNvPr id="14" name="Graphic 3">
            <a:extLst>
              <a:ext uri="{FF2B5EF4-FFF2-40B4-BE49-F238E27FC236}">
                <a16:creationId xmlns:a16="http://schemas.microsoft.com/office/drawing/2014/main" id="{913F7579-2B47-D8A9-975F-5CC5675F2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449" y="5527958"/>
            <a:ext cx="971550" cy="376555"/>
          </a:xfrm>
          <a:prstGeom prst="rect">
            <a:avLst/>
          </a:prstGeom>
        </p:spPr>
      </p:pic>
      <p:pic>
        <p:nvPicPr>
          <p:cNvPr id="16" name="Picture 15" descr="A black background with red text&#10;&#10;AI-generated content may be incorrect.">
            <a:extLst>
              <a:ext uri="{FF2B5EF4-FFF2-40B4-BE49-F238E27FC236}">
                <a16:creationId xmlns:a16="http://schemas.microsoft.com/office/drawing/2014/main" id="{6FB4BB55-0EFC-E1C2-3141-A8D7E21F4C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784602" y="4873152"/>
            <a:ext cx="1451610" cy="271780"/>
          </a:xfrm>
          <a:prstGeom prst="rect">
            <a:avLst/>
          </a:prstGeom>
          <a:ln>
            <a:noFill/>
          </a:ln>
          <a:extLst>
            <a:ext uri="{53640926-AAD7-44D8-BBD7-CCE9431645EC}">
              <a14:shadowObscured xmlns:a14="http://schemas.microsoft.com/office/drawing/2010/main"/>
            </a:ext>
          </a:extLst>
        </p:spPr>
      </p:pic>
      <p:pic>
        <p:nvPicPr>
          <p:cNvPr id="17" name="Picture 16" descr="A pink and yellow logo&#10;&#10;AI-generated content may be incorrect.">
            <a:extLst>
              <a:ext uri="{FF2B5EF4-FFF2-40B4-BE49-F238E27FC236}">
                <a16:creationId xmlns:a16="http://schemas.microsoft.com/office/drawing/2014/main" id="{6D0FA3C9-69A0-7610-1101-67F1B0418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430" y="5386988"/>
            <a:ext cx="886815" cy="734377"/>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2692DA34-866C-9183-0266-0E1CD687A9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2744" y="4847275"/>
            <a:ext cx="1872084" cy="315325"/>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97D46043-6443-FB5D-4D45-A0950249F7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5895" y="5360038"/>
            <a:ext cx="1352891" cy="289450"/>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569924E0-B8C6-5549-A45B-161ACEDF52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20925" y="4825502"/>
            <a:ext cx="1656398" cy="358873"/>
          </a:xfrm>
          <a:prstGeom prst="rect">
            <a:avLst/>
          </a:prstGeom>
        </p:spPr>
      </p:pic>
      <p:pic>
        <p:nvPicPr>
          <p:cNvPr id="21" name="Picture 20" descr="Red text on a white background&#10;&#10;AI-generated content may be incorrect.">
            <a:extLst>
              <a:ext uri="{FF2B5EF4-FFF2-40B4-BE49-F238E27FC236}">
                <a16:creationId xmlns:a16="http://schemas.microsoft.com/office/drawing/2014/main" id="{222C76C9-0884-A3C7-621F-3A072CD524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61200" y="5825233"/>
            <a:ext cx="1440572" cy="276594"/>
          </a:xfrm>
          <a:prstGeom prst="rect">
            <a:avLst/>
          </a:prstGeom>
        </p:spPr>
      </p:pic>
      <p:pic>
        <p:nvPicPr>
          <p:cNvPr id="22" name="Picture 21" descr="A yellow and red logo&#10;&#10;AI-generated content may be incorrect.">
            <a:extLst>
              <a:ext uri="{FF2B5EF4-FFF2-40B4-BE49-F238E27FC236}">
                <a16:creationId xmlns:a16="http://schemas.microsoft.com/office/drawing/2014/main" id="{F4D6EB35-2CAF-D8F0-F258-D115B4ECA6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23869" y="5694650"/>
            <a:ext cx="1128694" cy="372749"/>
          </a:xfrm>
          <a:prstGeom prst="rect">
            <a:avLst/>
          </a:prstGeom>
        </p:spPr>
      </p:pic>
      <p:pic>
        <p:nvPicPr>
          <p:cNvPr id="23" name="Picture 22" descr="A black text on a white background&#10;&#10;AI-generated content may be incorrect.">
            <a:extLst>
              <a:ext uri="{FF2B5EF4-FFF2-40B4-BE49-F238E27FC236}">
                <a16:creationId xmlns:a16="http://schemas.microsoft.com/office/drawing/2014/main" id="{C069BBA1-341F-B564-66A7-E3BCA00D672B}"/>
              </a:ext>
            </a:extLst>
          </p:cNvPr>
          <p:cNvPicPr>
            <a:picLocks noChangeAspect="1"/>
          </p:cNvPicPr>
          <p:nvPr/>
        </p:nvPicPr>
        <p:blipFill>
          <a:blip r:embed="rId12" cstate="print">
            <a:extLst>
              <a:ext uri="{28A0092B-C50C-407E-A947-70E740481C1C}">
                <a14:useLocalDpi xmlns:a14="http://schemas.microsoft.com/office/drawing/2010/main"/>
              </a:ext>
            </a:extLst>
          </a:blip>
          <a:srcRect t="28709" b="28099"/>
          <a:stretch>
            <a:fillRect/>
          </a:stretch>
        </p:blipFill>
        <p:spPr>
          <a:xfrm>
            <a:off x="9203855" y="4856646"/>
            <a:ext cx="1495581" cy="358874"/>
          </a:xfrm>
          <a:prstGeom prst="rect">
            <a:avLst/>
          </a:prstGeom>
        </p:spPr>
      </p:pic>
      <p:pic>
        <p:nvPicPr>
          <p:cNvPr id="24" name="Picture 2">
            <a:extLst>
              <a:ext uri="{FF2B5EF4-FFF2-40B4-BE49-F238E27FC236}">
                <a16:creationId xmlns:a16="http://schemas.microsoft.com/office/drawing/2014/main" id="{CF2047BB-D97D-454C-FCE4-9774C690FE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67750" y="5525364"/>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text on a black background&#10;&#10;AI-generated content may be incorrect.">
            <a:extLst>
              <a:ext uri="{FF2B5EF4-FFF2-40B4-BE49-F238E27FC236}">
                <a16:creationId xmlns:a16="http://schemas.microsoft.com/office/drawing/2014/main" id="{58FD8FBC-1A59-5205-EF9F-F4B7644CE8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741" y="5429008"/>
            <a:ext cx="1439802" cy="440961"/>
          </a:xfrm>
          <a:prstGeom prst="rect">
            <a:avLst/>
          </a:prstGeom>
        </p:spPr>
      </p:pic>
      <p:pic>
        <p:nvPicPr>
          <p:cNvPr id="26" name="Picture 25" descr="A black sign with brown letters&#10;&#10;AI-generated content may be incorrect.">
            <a:extLst>
              <a:ext uri="{FF2B5EF4-FFF2-40B4-BE49-F238E27FC236}">
                <a16:creationId xmlns:a16="http://schemas.microsoft.com/office/drawing/2014/main" id="{7724C47C-0F7F-ABBE-6562-D270340A53F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06568" y="4881312"/>
            <a:ext cx="763440" cy="442795"/>
          </a:xfrm>
          <a:prstGeom prst="rect">
            <a:avLst/>
          </a:prstGeom>
        </p:spPr>
      </p:pic>
      <p:pic>
        <p:nvPicPr>
          <p:cNvPr id="27" name="Graphic 26">
            <a:extLst>
              <a:ext uri="{FF2B5EF4-FFF2-40B4-BE49-F238E27FC236}">
                <a16:creationId xmlns:a16="http://schemas.microsoft.com/office/drawing/2014/main" id="{B423648F-CA3B-BD93-C506-954C9D9A4B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02741" y="5487635"/>
            <a:ext cx="1181100" cy="457200"/>
          </a:xfrm>
          <a:prstGeom prst="rect">
            <a:avLst/>
          </a:prstGeom>
        </p:spPr>
      </p:pic>
    </p:spTree>
    <p:extLst>
      <p:ext uri="{BB962C8B-B14F-4D97-AF65-F5344CB8AC3E}">
        <p14:creationId xmlns:p14="http://schemas.microsoft.com/office/powerpoint/2010/main" val="24017923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B98-9358-11A0-41E6-5FE6BAFF50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8ABA0CD-2EB5-52C2-063A-7054E94022D9}"/>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F4A97E48-30D8-4D61-B4AA-5562B8250D78}"/>
              </a:ext>
            </a:extLst>
          </p:cNvPr>
          <p:cNvSpPr txBox="1"/>
          <p:nvPr/>
        </p:nvSpPr>
        <p:spPr>
          <a:xfrm>
            <a:off x="770515" y="2130987"/>
            <a:ext cx="6798685" cy="1230593"/>
          </a:xfrm>
          <a:prstGeom prst="rect">
            <a:avLst/>
          </a:prstGeom>
          <a:noFill/>
        </p:spPr>
        <p:txBody>
          <a:bodyPr wrap="square">
            <a:spAutoFit/>
          </a:bodyPr>
          <a:lstStyle/>
          <a:p>
            <a:pPr>
              <a:lnSpc>
                <a:spcPct val="150000"/>
              </a:lnSpc>
            </a:pPr>
            <a:r>
              <a:rPr lang="en-GB" sz="2600" i="1" noProof="0" dirty="0">
                <a:latin typeface="+mj-lt"/>
              </a:rPr>
              <a:t>Visit </a:t>
            </a:r>
            <a:r>
              <a:rPr lang="en-GB" sz="2600" i="1" noProof="0" dirty="0">
                <a:latin typeface="+mj-lt"/>
                <a:hlinkClick r:id="rId2"/>
              </a:rPr>
              <a:t>www.strategic-digital-transformation.com</a:t>
            </a:r>
            <a:r>
              <a:rPr lang="en-GB" sz="2600" i="1" noProof="0" dirty="0">
                <a:latin typeface="+mj-lt"/>
              </a:rPr>
              <a:t> </a:t>
            </a:r>
            <a:br>
              <a:rPr lang="en-GB" sz="2600" i="1" noProof="0" dirty="0">
                <a:latin typeface="+mj-lt"/>
              </a:rPr>
            </a:br>
            <a:r>
              <a:rPr lang="en-GB" sz="2600" i="1" noProof="0" dirty="0">
                <a:latin typeface="+mj-lt"/>
              </a:rPr>
              <a:t>for case studies, videos and workshop templates.</a:t>
            </a:r>
          </a:p>
        </p:txBody>
      </p:sp>
      <p:pic>
        <p:nvPicPr>
          <p:cNvPr id="3" name="Picture 2" descr="A person in a suit and tie&#10;&#10;AI-generated content may be incorrect.">
            <a:extLst>
              <a:ext uri="{FF2B5EF4-FFF2-40B4-BE49-F238E27FC236}">
                <a16:creationId xmlns:a16="http://schemas.microsoft.com/office/drawing/2014/main" id="{0DB98BF3-60F2-B69E-010E-EB610548E08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53640" y="4344266"/>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14A3DE1E-FE2B-7828-AB01-665F4DC8A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0544" y="4344266"/>
            <a:ext cx="1222999" cy="1571321"/>
          </a:xfrm>
          <a:prstGeom prst="rect">
            <a:avLst/>
          </a:prstGeom>
        </p:spPr>
      </p:pic>
      <p:sp>
        <p:nvSpPr>
          <p:cNvPr id="14" name="TextBox 13">
            <a:extLst>
              <a:ext uri="{FF2B5EF4-FFF2-40B4-BE49-F238E27FC236}">
                <a16:creationId xmlns:a16="http://schemas.microsoft.com/office/drawing/2014/main" id="{F4ADA7D2-0731-7719-75CA-00D57338B441}"/>
              </a:ext>
            </a:extLst>
          </p:cNvPr>
          <p:cNvSpPr txBox="1"/>
          <p:nvPr/>
        </p:nvSpPr>
        <p:spPr>
          <a:xfrm>
            <a:off x="770515" y="5915588"/>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F930E241-B351-1EED-3500-FF949C121141}"/>
              </a:ext>
            </a:extLst>
          </p:cNvPr>
          <p:cNvSpPr txBox="1"/>
          <p:nvPr/>
        </p:nvSpPr>
        <p:spPr>
          <a:xfrm>
            <a:off x="2189935" y="5915588"/>
            <a:ext cx="1371119" cy="246221"/>
          </a:xfrm>
          <a:prstGeom prst="rect">
            <a:avLst/>
          </a:prstGeom>
          <a:noFill/>
        </p:spPr>
        <p:txBody>
          <a:bodyPr wrap="square">
            <a:spAutoFit/>
          </a:bodyPr>
          <a:lstStyle/>
          <a:p>
            <a:r>
              <a:rPr lang="en-GB" sz="1000" noProof="0" dirty="0"/>
              <a:t>Dr. Johan P. Lindeque</a:t>
            </a:r>
          </a:p>
        </p:txBody>
      </p:sp>
      <p:pic>
        <p:nvPicPr>
          <p:cNvPr id="6" name="Picture 5" descr="A book with a white rectangular sign on it&#10;&#10;AI-generated content may be incorrect.">
            <a:extLst>
              <a:ext uri="{FF2B5EF4-FFF2-40B4-BE49-F238E27FC236}">
                <a16:creationId xmlns:a16="http://schemas.microsoft.com/office/drawing/2014/main" id="{26DAA298-2D75-B6F9-205B-328A341F64DB}"/>
              </a:ext>
            </a:extLst>
          </p:cNvPr>
          <p:cNvPicPr>
            <a:picLocks noChangeAspect="1"/>
          </p:cNvPicPr>
          <p:nvPr/>
        </p:nvPicPr>
        <p:blipFill>
          <a:blip r:embed="rId5"/>
          <a:stretch>
            <a:fillRect/>
          </a:stretch>
        </p:blipFill>
        <p:spPr>
          <a:xfrm>
            <a:off x="7861300" y="690945"/>
            <a:ext cx="4698879" cy="5747863"/>
          </a:xfrm>
          <a:prstGeom prst="rect">
            <a:avLst/>
          </a:prstGeom>
        </p:spPr>
      </p:pic>
    </p:spTree>
    <p:extLst>
      <p:ext uri="{BB962C8B-B14F-4D97-AF65-F5344CB8AC3E}">
        <p14:creationId xmlns:p14="http://schemas.microsoft.com/office/powerpoint/2010/main" val="332851696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4A83-642F-6AA8-4D50-C0714B77F824}"/>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CF4B531D-CAFE-55E0-1F86-C48C4A234132}"/>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50DCBA76-9D1C-5E63-4A3B-7ADA85FB3B2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183</a:t>
            </a:fld>
            <a:endParaRPr lang="en-GB" sz="1000" noProof="0" dirty="0">
              <a:solidFill>
                <a:srgbClr val="004474"/>
              </a:solidFill>
            </a:endParaRPr>
          </a:p>
        </p:txBody>
      </p:sp>
      <p:sp>
        <p:nvSpPr>
          <p:cNvPr id="5" name="Titel 4">
            <a:extLst>
              <a:ext uri="{FF2B5EF4-FFF2-40B4-BE49-F238E27FC236}">
                <a16:creationId xmlns:a16="http://schemas.microsoft.com/office/drawing/2014/main" id="{DB8C31E4-3308-9866-8E94-E8FF8094456A}"/>
              </a:ext>
            </a:extLst>
          </p:cNvPr>
          <p:cNvSpPr>
            <a:spLocks noGrp="1"/>
          </p:cNvSpPr>
          <p:nvPr>
            <p:ph type="ctrTitle"/>
          </p:nvPr>
        </p:nvSpPr>
        <p:spPr>
          <a:xfrm>
            <a:off x="689504" y="668254"/>
            <a:ext cx="11197696" cy="1324216"/>
          </a:xfrm>
        </p:spPr>
        <p:txBody>
          <a:bodyPr>
            <a:noAutofit/>
          </a:bodyPr>
          <a:lstStyle/>
          <a:p>
            <a:pPr algn="l"/>
            <a:r>
              <a:rPr lang="en-GB" sz="4800" b="1" noProof="0" dirty="0"/>
              <a:t>05 Strategic Action Field of New Digital Technologies</a:t>
            </a:r>
            <a:endParaRPr lang="en-GB" sz="3200" noProof="0" dirty="0">
              <a:latin typeface="+mj-lt"/>
            </a:endParaRPr>
          </a:p>
        </p:txBody>
      </p:sp>
      <p:sp>
        <p:nvSpPr>
          <p:cNvPr id="7" name="Untertitel 5">
            <a:extLst>
              <a:ext uri="{FF2B5EF4-FFF2-40B4-BE49-F238E27FC236}">
                <a16:creationId xmlns:a16="http://schemas.microsoft.com/office/drawing/2014/main" id="{1577F014-D650-8401-31BC-EFB85C465D10}"/>
              </a:ext>
            </a:extLst>
          </p:cNvPr>
          <p:cNvSpPr>
            <a:spLocks noGrp="1"/>
          </p:cNvSpPr>
          <p:nvPr>
            <p:ph type="subTitle" idx="1"/>
          </p:nvPr>
        </p:nvSpPr>
        <p:spPr>
          <a:xfrm>
            <a:off x="689504" y="5654667"/>
            <a:ext cx="10547128" cy="711946"/>
          </a:xfrm>
        </p:spPr>
        <p:txBody>
          <a:bodyPr>
            <a:normAutofit lnSpcReduction="10000"/>
          </a:bodyPr>
          <a:lstStyle/>
          <a:p>
            <a:pPr algn="l"/>
            <a:r>
              <a:rPr lang="en-GB" b="1" noProof="0" dirty="0">
                <a:latin typeface="+mj-lt"/>
              </a:rPr>
              <a:t>Chapter 05 of 12</a:t>
            </a:r>
          </a:p>
          <a:p>
            <a:pPr algn="l"/>
            <a:r>
              <a:rPr lang="en-GB" sz="1200" noProof="0" dirty="0">
                <a:latin typeface="+mj-lt"/>
              </a:rPr>
              <a:t>© Marc K. Peter &amp; Johan P. Lindeque (2026): Strategic Digital Transformation. Theory and Practice. Sage Publications, London/UK</a:t>
            </a:r>
          </a:p>
        </p:txBody>
      </p:sp>
      <p:sp>
        <p:nvSpPr>
          <p:cNvPr id="8" name="Textplatzhalter 4">
            <a:extLst>
              <a:ext uri="{FF2B5EF4-FFF2-40B4-BE49-F238E27FC236}">
                <a16:creationId xmlns:a16="http://schemas.microsoft.com/office/drawing/2014/main" id="{FCB69077-98EC-7A87-6B1C-DD16E89FF8EF}"/>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GB"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55602D15-45BC-E852-E510-EA37EF5BBC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40992268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DAE1-45E6-8B4A-B5DA-05C6879365E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5DD6FB8-5C7F-C52E-66A7-C653FA8DC2E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A325EDC7-BEC3-E582-2A33-41AE76BC403B}"/>
              </a:ext>
            </a:extLst>
          </p:cNvPr>
          <p:cNvSpPr txBox="1"/>
          <p:nvPr/>
        </p:nvSpPr>
        <p:spPr>
          <a:xfrm>
            <a:off x="2868205" y="1321696"/>
            <a:ext cx="9056395" cy="3016210"/>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p:txBody>
      </p:sp>
      <p:pic>
        <p:nvPicPr>
          <p:cNvPr id="3" name="Picture 2" descr="A person in a suit and tie&#10;&#10;AI-generated content may be incorrect.">
            <a:extLst>
              <a:ext uri="{FF2B5EF4-FFF2-40B4-BE49-F238E27FC236}">
                <a16:creationId xmlns:a16="http://schemas.microsoft.com/office/drawing/2014/main" id="{1589E6A3-3F2C-D17C-E7E6-A2A747EF32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08507" y="4519244"/>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4C472D42-DEC1-C8B8-DFBD-780CA5ED0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5411" y="4519244"/>
            <a:ext cx="1222999" cy="1571321"/>
          </a:xfrm>
          <a:prstGeom prst="rect">
            <a:avLst/>
          </a:prstGeom>
        </p:spPr>
      </p:pic>
      <p:pic>
        <p:nvPicPr>
          <p:cNvPr id="9" name="Picture 8" descr="A book cover with a white square on it&#10;&#10;AI-generated content may be incorrect.">
            <a:extLst>
              <a:ext uri="{FF2B5EF4-FFF2-40B4-BE49-F238E27FC236}">
                <a16:creationId xmlns:a16="http://schemas.microsoft.com/office/drawing/2014/main" id="{D8D4AFA6-CFBB-FD4B-37EC-DC9864CA4FD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20" y="1150613"/>
            <a:ext cx="2456597" cy="3150504"/>
          </a:xfrm>
          <a:prstGeom prst="rect">
            <a:avLst/>
          </a:prstGeom>
        </p:spPr>
      </p:pic>
      <p:sp>
        <p:nvSpPr>
          <p:cNvPr id="11" name="TextBox 10">
            <a:extLst>
              <a:ext uri="{FF2B5EF4-FFF2-40B4-BE49-F238E27FC236}">
                <a16:creationId xmlns:a16="http://schemas.microsoft.com/office/drawing/2014/main" id="{4F5B25AE-DE5C-F645-D44D-D2A2E6215D46}"/>
              </a:ext>
            </a:extLst>
          </p:cNvPr>
          <p:cNvSpPr txBox="1"/>
          <p:nvPr/>
        </p:nvSpPr>
        <p:spPr>
          <a:xfrm>
            <a:off x="321992" y="4301117"/>
            <a:ext cx="2491621" cy="1015663"/>
          </a:xfrm>
          <a:prstGeom prst="rect">
            <a:avLst/>
          </a:prstGeom>
          <a:noFill/>
        </p:spPr>
        <p:txBody>
          <a:bodyPr wrap="square">
            <a:spAutoFit/>
          </a:bodyPr>
          <a:lstStyle/>
          <a:p>
            <a:r>
              <a:rPr lang="en-GB" sz="1000" noProof="0" dirty="0"/>
              <a:t>Marc K. Peter &amp; Johan P. Lindeque</a:t>
            </a:r>
          </a:p>
          <a:p>
            <a:r>
              <a:rPr lang="en-GB" sz="1000" b="1" noProof="0" dirty="0"/>
              <a:t>Strategic Digital Transformation</a:t>
            </a:r>
          </a:p>
          <a:p>
            <a:r>
              <a:rPr lang="en-GB" sz="1000" noProof="0" dirty="0"/>
              <a:t>Theory and Practice</a:t>
            </a:r>
          </a:p>
          <a:p>
            <a:r>
              <a:rPr lang="en-GB" sz="1000" noProof="0" dirty="0"/>
              <a:t>2026, 408 pages </a:t>
            </a:r>
            <a:br>
              <a:rPr lang="en-GB" sz="1000" noProof="0" dirty="0"/>
            </a:br>
            <a:r>
              <a:rPr lang="en-GB" sz="1000" noProof="0" dirty="0"/>
              <a:t>Sage Publications, London/UK</a:t>
            </a:r>
          </a:p>
          <a:p>
            <a:r>
              <a:rPr lang="en-GB" sz="1000" noProof="0" dirty="0">
                <a:hlinkClick r:id="rId5"/>
              </a:rPr>
              <a:t>www.strategic-digital-transformation.com</a:t>
            </a:r>
            <a:r>
              <a:rPr lang="en-GB" sz="1000" noProof="0" dirty="0"/>
              <a:t> </a:t>
            </a:r>
          </a:p>
        </p:txBody>
      </p:sp>
      <p:sp>
        <p:nvSpPr>
          <p:cNvPr id="12" name="TextBox 3">
            <a:extLst>
              <a:ext uri="{FF2B5EF4-FFF2-40B4-BE49-F238E27FC236}">
                <a16:creationId xmlns:a16="http://schemas.microsoft.com/office/drawing/2014/main" id="{7724A186-BC62-DBE5-C1C0-8334FB1DDC59}"/>
              </a:ext>
            </a:extLst>
          </p:cNvPr>
          <p:cNvSpPr txBox="1"/>
          <p:nvPr/>
        </p:nvSpPr>
        <p:spPr>
          <a:xfrm>
            <a:off x="2868204" y="1321696"/>
            <a:ext cx="9056395" cy="3724096"/>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a:p>
            <a:pPr algn="just"/>
            <a:endParaRPr lang="en-GB" sz="1000" noProof="0" dirty="0">
              <a:latin typeface="+mj-lt"/>
            </a:endParaRPr>
          </a:p>
          <a:p>
            <a:r>
              <a:rPr lang="en-GB" noProof="0" dirty="0">
                <a:latin typeface="+mj-lt"/>
              </a:rPr>
              <a:t>We wish you lots of success and hope that </a:t>
            </a:r>
            <a:br>
              <a:rPr lang="en-GB" noProof="0" dirty="0">
                <a:latin typeface="+mj-lt"/>
              </a:rPr>
            </a:br>
            <a:r>
              <a:rPr lang="en-GB" noProof="0" dirty="0">
                <a:latin typeface="+mj-lt"/>
              </a:rPr>
              <a:t>you will benefit from this textbook!</a:t>
            </a:r>
          </a:p>
        </p:txBody>
      </p:sp>
      <p:sp>
        <p:nvSpPr>
          <p:cNvPr id="14" name="TextBox 13">
            <a:extLst>
              <a:ext uri="{FF2B5EF4-FFF2-40B4-BE49-F238E27FC236}">
                <a16:creationId xmlns:a16="http://schemas.microsoft.com/office/drawing/2014/main" id="{4893339E-5F6A-3F0E-1C13-E6EF247695B1}"/>
              </a:ext>
            </a:extLst>
          </p:cNvPr>
          <p:cNvSpPr txBox="1"/>
          <p:nvPr/>
        </p:nvSpPr>
        <p:spPr>
          <a:xfrm>
            <a:off x="7725382" y="6090566"/>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1F8D33F2-0FEA-2373-BA97-387D5BF29FF4}"/>
              </a:ext>
            </a:extLst>
          </p:cNvPr>
          <p:cNvSpPr txBox="1"/>
          <p:nvPr/>
        </p:nvSpPr>
        <p:spPr>
          <a:xfrm>
            <a:off x="9144802" y="6090566"/>
            <a:ext cx="1371119" cy="246221"/>
          </a:xfrm>
          <a:prstGeom prst="rect">
            <a:avLst/>
          </a:prstGeom>
          <a:noFill/>
        </p:spPr>
        <p:txBody>
          <a:bodyPr wrap="square">
            <a:spAutoFit/>
          </a:bodyPr>
          <a:lstStyle/>
          <a:p>
            <a:r>
              <a:rPr lang="en-GB" sz="1000" noProof="0" dirty="0"/>
              <a:t>Dr. Johan P. Lindeque</a:t>
            </a:r>
          </a:p>
        </p:txBody>
      </p:sp>
    </p:spTree>
    <p:extLst>
      <p:ext uri="{BB962C8B-B14F-4D97-AF65-F5344CB8AC3E}">
        <p14:creationId xmlns:p14="http://schemas.microsoft.com/office/powerpoint/2010/main" val="6517311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662F-2D8C-6077-5E19-4209BF477AA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E7CE7A0-A07D-0CCA-0EC1-B43C47FD9A6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Foreword</a:t>
            </a:r>
            <a:endParaRPr lang="en-GB" sz="3000" b="1" noProof="0" dirty="0">
              <a:latin typeface="+mj-lt"/>
            </a:endParaRPr>
          </a:p>
        </p:txBody>
      </p:sp>
      <p:sp>
        <p:nvSpPr>
          <p:cNvPr id="5" name="TextBox 3">
            <a:extLst>
              <a:ext uri="{FF2B5EF4-FFF2-40B4-BE49-F238E27FC236}">
                <a16:creationId xmlns:a16="http://schemas.microsoft.com/office/drawing/2014/main" id="{74EF1F22-3BAD-D377-EB4B-575CF7E693C0}"/>
              </a:ext>
            </a:extLst>
          </p:cNvPr>
          <p:cNvSpPr txBox="1"/>
          <p:nvPr/>
        </p:nvSpPr>
        <p:spPr>
          <a:xfrm>
            <a:off x="327546" y="1163921"/>
            <a:ext cx="11542462" cy="2123658"/>
          </a:xfrm>
          <a:prstGeom prst="rect">
            <a:avLst/>
          </a:prstGeom>
          <a:noFill/>
        </p:spPr>
        <p:txBody>
          <a:bodyPr wrap="square">
            <a:spAutoFit/>
          </a:bodyPr>
          <a:lstStyle/>
          <a:p>
            <a:pPr algn="just"/>
            <a:r>
              <a:rPr lang="en-GB" sz="1200" noProof="0" dirty="0">
                <a:latin typeface="+mj-lt"/>
              </a:rPr>
              <a:t>Modern advancements in the economy are characterised by a series of transformative industrial revolutions over the past three hundred years, each driven by groundbreaking technological innovations that reshaped societies, industries, businesses, and the way we live and work. The first industrial revolution, which began in the late 18th century, was driven by the mechanisation of production through steam power and the advent of factories. This era saw a dramatic increase in productivity and the rise of urban centres, fundamentally altering the social and economic landscape. The second industrial revolution in the late 19th and early 20th centuries introduced mass production and assembly lines, powered by electricity. Innovations such as the telegraph, telephone, and internal combustion engine further accelerated industrial growth and global connectivity, resulting in consumer markets.</a:t>
            </a:r>
          </a:p>
          <a:p>
            <a:pPr algn="just"/>
            <a:endParaRPr lang="en-GB" sz="1200" noProof="0" dirty="0">
              <a:latin typeface="+mj-lt"/>
            </a:endParaRPr>
          </a:p>
          <a:p>
            <a:pPr algn="just"/>
            <a:r>
              <a:rPr lang="en-GB" sz="1200" noProof="0" dirty="0">
                <a:latin typeface="+mj-lt"/>
              </a:rPr>
              <a:t>The third industrial revolution, starting in the mid-20th century, brought automation and the digitalisation of manufacturing processes. The development of computers and the internet revolutionised industries, enabling unprecedented levels of precision and efficiency. This era laid the groundwork for the interconnected world we live in today. We are currently in the midst of the fourth industrial revolution, characterised by the fusion of digital and physical dimensions, creating smart factories and shipping digital societies. As we stand on the brink of the fifth industrial revolution, the focus shifts towards human-machine symbiosis, ethical AI, and sustainable practices. This emerging era emphasises the integration of advanced technologies with human capabilities, fostering collaboration between humans and robots, and prioritising ecological sustainability and social well-being.</a:t>
            </a:r>
          </a:p>
        </p:txBody>
      </p:sp>
      <p:pic>
        <p:nvPicPr>
          <p:cNvPr id="3" name="Picture 2" descr="A person in a suit and tie&#10;&#10;AI-generated content may be incorrect.">
            <a:extLst>
              <a:ext uri="{FF2B5EF4-FFF2-40B4-BE49-F238E27FC236}">
                <a16:creationId xmlns:a16="http://schemas.microsoft.com/office/drawing/2014/main" id="{6BEE6FD1-9A63-37FC-BE4E-3D137229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352" y="3429000"/>
            <a:ext cx="3894018" cy="259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C93319E5-D04D-7450-E1B6-56455B8621B7}"/>
              </a:ext>
            </a:extLst>
          </p:cNvPr>
          <p:cNvSpPr txBox="1"/>
          <p:nvPr/>
        </p:nvSpPr>
        <p:spPr>
          <a:xfrm>
            <a:off x="327546" y="3142850"/>
            <a:ext cx="7410735" cy="3046988"/>
          </a:xfrm>
          <a:prstGeom prst="rect">
            <a:avLst/>
          </a:prstGeom>
          <a:noFill/>
        </p:spPr>
        <p:txBody>
          <a:bodyPr wrap="square">
            <a:spAutoFit/>
          </a:bodyPr>
          <a:lstStyle/>
          <a:p>
            <a:pPr algn="just"/>
            <a:endParaRPr lang="en-GB" sz="1200" noProof="0" dirty="0">
              <a:latin typeface="+mj-lt"/>
            </a:endParaRPr>
          </a:p>
          <a:p>
            <a:pPr algn="just"/>
            <a:r>
              <a:rPr lang="en-GB" sz="1200" noProof="0" dirty="0">
                <a:latin typeface="+mj-lt"/>
              </a:rPr>
              <a:t>In this rapidly evolving landscape, strategic digital transformation is not just an option but a necessity for organisations to remain competitive and relevant. It involves a holistic renewal of business models, processes, and organisational structures, leveraging digital technologies to create new value and drive innovation. This new textbook describes the components and provides a toolkit for strategic digital transformation, which requires a clear vision, a comprehensive digital strategy, a robust implementation plan and a commitment to continuous learning and adaptation.</a:t>
            </a:r>
          </a:p>
          <a:p>
            <a:pPr algn="just"/>
            <a:endParaRPr lang="en-GB" sz="1200" noProof="0" dirty="0">
              <a:latin typeface="+mj-lt"/>
            </a:endParaRPr>
          </a:p>
          <a:p>
            <a:pPr algn="just"/>
            <a:r>
              <a:rPr lang="en-GB" sz="1200" noProof="0" dirty="0">
                <a:latin typeface="+mj-lt"/>
              </a:rPr>
              <a:t>Organisations that embrace this transformation will be better positioned to navigate the complexities of the digital age, capitalise on new opportunities, and contribute to a more sustainable and inclusive future. It is an exciting time to be part of this journey, and I am confident that the insights and strategies presented in this textbook will provide valuable guidance for young leaders and innovators seeking to thrive in the digital era.</a:t>
            </a:r>
          </a:p>
          <a:p>
            <a:pPr algn="just"/>
            <a:endParaRPr lang="en-GB" sz="1200" noProof="0" dirty="0">
              <a:latin typeface="+mj-lt"/>
            </a:endParaRPr>
          </a:p>
          <a:p>
            <a:pPr algn="just"/>
            <a:r>
              <a:rPr lang="en-GB" sz="1200" b="1" noProof="0" dirty="0">
                <a:latin typeface="+mj-lt"/>
              </a:rPr>
              <a:t>Alois </a:t>
            </a:r>
            <a:r>
              <a:rPr lang="en-GB" sz="1200" b="1" noProof="0" dirty="0" err="1">
                <a:latin typeface="+mj-lt"/>
              </a:rPr>
              <a:t>Zwinggi</a:t>
            </a:r>
            <a:endParaRPr lang="en-GB" sz="1200" b="1" noProof="0" dirty="0">
              <a:latin typeface="+mj-lt"/>
            </a:endParaRPr>
          </a:p>
          <a:p>
            <a:pPr algn="just"/>
            <a:r>
              <a:rPr lang="en-GB" sz="1200" b="1" noProof="0" dirty="0">
                <a:latin typeface="+mj-lt"/>
              </a:rPr>
              <a:t>Managing Director, World Economic Forum</a:t>
            </a:r>
          </a:p>
          <a:p>
            <a:pPr algn="just"/>
            <a:r>
              <a:rPr lang="en-GB" sz="1200" noProof="0" dirty="0">
                <a:latin typeface="+mj-lt"/>
                <a:hlinkClick r:id="rId3"/>
              </a:rPr>
              <a:t>www.weforum.org</a:t>
            </a:r>
            <a:r>
              <a:rPr lang="en-GB" sz="1200" noProof="0" dirty="0">
                <a:latin typeface="+mj-lt"/>
              </a:rPr>
              <a:t> </a:t>
            </a:r>
          </a:p>
          <a:p>
            <a:pPr algn="just"/>
            <a:endParaRPr lang="en-GB" sz="1200" noProof="0" dirty="0">
              <a:latin typeface="+mj-lt"/>
            </a:endParaRPr>
          </a:p>
        </p:txBody>
      </p:sp>
      <p:sp>
        <p:nvSpPr>
          <p:cNvPr id="8" name="TextBox 7">
            <a:extLst>
              <a:ext uri="{FF2B5EF4-FFF2-40B4-BE49-F238E27FC236}">
                <a16:creationId xmlns:a16="http://schemas.microsoft.com/office/drawing/2014/main" id="{17C74053-3170-A0E0-BA16-7CC26252D248}"/>
              </a:ext>
            </a:extLst>
          </p:cNvPr>
          <p:cNvSpPr txBox="1"/>
          <p:nvPr/>
        </p:nvSpPr>
        <p:spPr>
          <a:xfrm>
            <a:off x="7829408" y="5985037"/>
            <a:ext cx="2695433" cy="216917"/>
          </a:xfrm>
          <a:prstGeom prst="rect">
            <a:avLst/>
          </a:prstGeom>
          <a:noFill/>
        </p:spPr>
        <p:txBody>
          <a:bodyPr wrap="square">
            <a:spAutoFit/>
          </a:bodyPr>
          <a:lstStyle/>
          <a:p>
            <a:r>
              <a:rPr lang="en-GB" sz="800" noProof="0" dirty="0"/>
              <a:t>© World Economic Forum/Pascal Bitz (Flickr, 2023)</a:t>
            </a:r>
          </a:p>
        </p:txBody>
      </p:sp>
    </p:spTree>
    <p:extLst>
      <p:ext uri="{BB962C8B-B14F-4D97-AF65-F5344CB8AC3E}">
        <p14:creationId xmlns:p14="http://schemas.microsoft.com/office/powerpoint/2010/main" val="218182811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9A1-DF42-0EC8-BEEC-ECDF0CC3B4E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6862197-6FA3-4D77-5481-F25AAC7519A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7C470ED9-33B5-3D10-66E4-89B686D16F44}"/>
              </a:ext>
            </a:extLst>
          </p:cNvPr>
          <p:cNvSpPr txBox="1"/>
          <p:nvPr/>
        </p:nvSpPr>
        <p:spPr>
          <a:xfrm>
            <a:off x="1261685" y="1588808"/>
            <a:ext cx="10409615" cy="3139321"/>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r>
              <a:rPr lang="en-GB" sz="2200" dirty="0">
                <a:latin typeface="+mj-lt"/>
              </a:rPr>
              <a:t>Visit </a:t>
            </a:r>
            <a:r>
              <a:rPr lang="en-GB" sz="2200" dirty="0">
                <a:latin typeface="+mj-lt"/>
                <a:hlinkClick r:id="rId2"/>
              </a:rPr>
              <a:t>www.strategic-digital-transformation.com</a:t>
            </a:r>
            <a:r>
              <a:rPr lang="en-GB" sz="2200" dirty="0">
                <a:latin typeface="+mj-lt"/>
              </a:rPr>
              <a:t> for:</a:t>
            </a:r>
          </a:p>
          <a:p>
            <a:endParaRPr lang="en-GB" sz="800" dirty="0">
              <a:latin typeface="+mj-lt"/>
            </a:endParaRPr>
          </a:p>
          <a:p>
            <a:pPr marL="742950" lvl="1" indent="-285750">
              <a:buFont typeface="Arial" panose="020B0604020202020204" pitchFamily="34" charset="0"/>
              <a:buChar char="•"/>
            </a:pPr>
            <a:r>
              <a:rPr lang="en-GB" sz="2000" b="1" dirty="0">
                <a:latin typeface="+mj-lt"/>
              </a:rPr>
              <a:t>Slide decks </a:t>
            </a:r>
            <a:r>
              <a:rPr lang="en-GB" sz="2000" dirty="0">
                <a:latin typeface="+mj-lt"/>
              </a:rPr>
              <a:t>for each case (case summaries and illustrations).</a:t>
            </a:r>
          </a:p>
          <a:p>
            <a:pPr marL="742950" lvl="1" indent="-285750">
              <a:buFont typeface="Arial" panose="020B0604020202020204" pitchFamily="34" charset="0"/>
              <a:buChar char="•"/>
            </a:pPr>
            <a:r>
              <a:rPr lang="en-GB" sz="2000" b="1" dirty="0">
                <a:latin typeface="+mj-lt"/>
              </a:rPr>
              <a:t>Videos</a:t>
            </a:r>
            <a:r>
              <a:rPr lang="en-GB" sz="2000" dirty="0">
                <a:latin typeface="+mj-lt"/>
              </a:rPr>
              <a:t> from case organisations (case introductions, promotional clips and interviews).</a:t>
            </a:r>
          </a:p>
          <a:p>
            <a:pPr marL="742950" lvl="1" indent="-285750">
              <a:buFont typeface="Arial" panose="020B0604020202020204" pitchFamily="34" charset="0"/>
              <a:buChar char="•"/>
            </a:pPr>
            <a:r>
              <a:rPr lang="en-GB" sz="2000" dirty="0">
                <a:latin typeface="+mj-lt"/>
              </a:rPr>
              <a:t>The Digital Transformation Toolkit with </a:t>
            </a:r>
            <a:r>
              <a:rPr lang="en-GB" sz="2000" b="1" dirty="0">
                <a:latin typeface="+mj-lt"/>
              </a:rPr>
              <a:t>workshop templates and checklists</a:t>
            </a:r>
            <a:r>
              <a:rPr lang="en-GB" sz="2000" dirty="0">
                <a:latin typeface="+mj-lt"/>
              </a:rPr>
              <a:t>.</a:t>
            </a: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3" name="Picture 2" descr="A blue text on a black background&#10;&#10;AI-generated content may be incorrect.">
            <a:extLst>
              <a:ext uri="{FF2B5EF4-FFF2-40B4-BE49-F238E27FC236}">
                <a16:creationId xmlns:a16="http://schemas.microsoft.com/office/drawing/2014/main" id="{198D5455-E946-04E0-9837-9A9B9EF50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845" y="5030816"/>
            <a:ext cx="1122680" cy="526886"/>
          </a:xfrm>
          <a:prstGeom prst="rect">
            <a:avLst/>
          </a:prstGeom>
        </p:spPr>
      </p:pic>
      <p:pic>
        <p:nvPicPr>
          <p:cNvPr id="6" name="Graphic 3">
            <a:extLst>
              <a:ext uri="{FF2B5EF4-FFF2-40B4-BE49-F238E27FC236}">
                <a16:creationId xmlns:a16="http://schemas.microsoft.com/office/drawing/2014/main" id="{F69B8C23-BA15-8F88-FBAC-CE70CBD0B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842" y="5786134"/>
            <a:ext cx="971550" cy="376555"/>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442958A3-F26D-0CC9-E109-ECF7CC3CF6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753995" y="5131328"/>
            <a:ext cx="1451610" cy="271780"/>
          </a:xfrm>
          <a:prstGeom prst="rect">
            <a:avLst/>
          </a:prstGeom>
          <a:ln>
            <a:noFill/>
          </a:ln>
          <a:extLst>
            <a:ext uri="{53640926-AAD7-44D8-BBD7-CCE9431645EC}">
              <a14:shadowObscured xmlns:a14="http://schemas.microsoft.com/office/drawing/2010/main"/>
            </a:ext>
          </a:extLst>
        </p:spPr>
      </p:pic>
      <p:pic>
        <p:nvPicPr>
          <p:cNvPr id="8" name="Picture 7" descr="A pink and yellow logo&#10;&#10;AI-generated content may be incorrect.">
            <a:extLst>
              <a:ext uri="{FF2B5EF4-FFF2-40B4-BE49-F238E27FC236}">
                <a16:creationId xmlns:a16="http://schemas.microsoft.com/office/drawing/2014/main" id="{24E28C17-4450-6C4E-99AD-ACE813B57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823" y="5645164"/>
            <a:ext cx="886815" cy="734377"/>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38123AEF-9428-0D31-CD4D-41EA60483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2137" y="5105451"/>
            <a:ext cx="1872084" cy="315325"/>
          </a:xfrm>
          <a:prstGeom prst="rect">
            <a:avLst/>
          </a:prstGeom>
        </p:spPr>
      </p:pic>
      <p:pic>
        <p:nvPicPr>
          <p:cNvPr id="10" name="Picture 9" descr="A blue and black logo&#10;&#10;AI-generated content may be incorrect.">
            <a:extLst>
              <a:ext uri="{FF2B5EF4-FFF2-40B4-BE49-F238E27FC236}">
                <a16:creationId xmlns:a16="http://schemas.microsoft.com/office/drawing/2014/main" id="{FACC6DB8-BBA2-23C6-66A4-A168F04F26B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5288" y="5618214"/>
            <a:ext cx="1352891" cy="2894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0CE5F47B-F0BD-D362-FC52-10596D658B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90318" y="5083678"/>
            <a:ext cx="1656398" cy="358873"/>
          </a:xfrm>
          <a:prstGeom prst="rect">
            <a:avLst/>
          </a:prstGeom>
        </p:spPr>
      </p:pic>
      <p:pic>
        <p:nvPicPr>
          <p:cNvPr id="12" name="Picture 11" descr="Red text on a white background&#10;&#10;AI-generated content may be incorrect.">
            <a:extLst>
              <a:ext uri="{FF2B5EF4-FFF2-40B4-BE49-F238E27FC236}">
                <a16:creationId xmlns:a16="http://schemas.microsoft.com/office/drawing/2014/main" id="{4264674E-646E-7C5A-0FE8-730BD7887D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0593" y="6083409"/>
            <a:ext cx="1440572" cy="276594"/>
          </a:xfrm>
          <a:prstGeom prst="rect">
            <a:avLst/>
          </a:prstGeom>
        </p:spPr>
      </p:pic>
      <p:pic>
        <p:nvPicPr>
          <p:cNvPr id="13" name="Picture 12" descr="A yellow and red logo&#10;&#10;AI-generated content may be incorrect.">
            <a:extLst>
              <a:ext uri="{FF2B5EF4-FFF2-40B4-BE49-F238E27FC236}">
                <a16:creationId xmlns:a16="http://schemas.microsoft.com/office/drawing/2014/main" id="{5A427F06-9A02-B524-7A21-ECCA58F3BF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93262" y="5952826"/>
            <a:ext cx="1128694" cy="372749"/>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78384F-FC59-381B-B768-1212BCB9B4C5}"/>
              </a:ext>
            </a:extLst>
          </p:cNvPr>
          <p:cNvPicPr>
            <a:picLocks noChangeAspect="1"/>
          </p:cNvPicPr>
          <p:nvPr/>
        </p:nvPicPr>
        <p:blipFill>
          <a:blip r:embed="rId13" cstate="print">
            <a:extLst>
              <a:ext uri="{28A0092B-C50C-407E-A947-70E740481C1C}">
                <a14:useLocalDpi xmlns:a14="http://schemas.microsoft.com/office/drawing/2010/main"/>
              </a:ext>
            </a:extLst>
          </a:blip>
          <a:srcRect t="28709" b="28099"/>
          <a:stretch>
            <a:fillRect/>
          </a:stretch>
        </p:blipFill>
        <p:spPr>
          <a:xfrm>
            <a:off x="9173248" y="5114822"/>
            <a:ext cx="1495581" cy="358874"/>
          </a:xfrm>
          <a:prstGeom prst="rect">
            <a:avLst/>
          </a:prstGeom>
        </p:spPr>
      </p:pic>
      <p:pic>
        <p:nvPicPr>
          <p:cNvPr id="1026" name="Picture 2">
            <a:extLst>
              <a:ext uri="{FF2B5EF4-FFF2-40B4-BE49-F238E27FC236}">
                <a16:creationId xmlns:a16="http://schemas.microsoft.com/office/drawing/2014/main" id="{0817DECA-AE91-5080-80BB-DAAFF094F80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537143" y="5783540"/>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AI-generated content may be incorrect.">
            <a:extLst>
              <a:ext uri="{FF2B5EF4-FFF2-40B4-BE49-F238E27FC236}">
                <a16:creationId xmlns:a16="http://schemas.microsoft.com/office/drawing/2014/main" id="{937B5C4F-EECD-C305-920E-9D7D81E98AE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2134" y="5687184"/>
            <a:ext cx="1439802" cy="440961"/>
          </a:xfrm>
          <a:prstGeom prst="rect">
            <a:avLst/>
          </a:prstGeom>
        </p:spPr>
      </p:pic>
      <p:pic>
        <p:nvPicPr>
          <p:cNvPr id="17" name="Picture 16" descr="A black sign with brown letters&#10;&#10;AI-generated content may be incorrect.">
            <a:extLst>
              <a:ext uri="{FF2B5EF4-FFF2-40B4-BE49-F238E27FC236}">
                <a16:creationId xmlns:a16="http://schemas.microsoft.com/office/drawing/2014/main" id="{96B2484C-77DD-9918-0BE5-111265B65A6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5961" y="5139488"/>
            <a:ext cx="763440" cy="442795"/>
          </a:xfrm>
          <a:prstGeom prst="rect">
            <a:avLst/>
          </a:prstGeom>
        </p:spPr>
      </p:pic>
      <p:pic>
        <p:nvPicPr>
          <p:cNvPr id="19" name="Graphic 18">
            <a:extLst>
              <a:ext uri="{FF2B5EF4-FFF2-40B4-BE49-F238E27FC236}">
                <a16:creationId xmlns:a16="http://schemas.microsoft.com/office/drawing/2014/main" id="{C18AF230-C04E-EB35-D30D-07BE22BA55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72134" y="5745811"/>
            <a:ext cx="1181100" cy="457200"/>
          </a:xfrm>
          <a:prstGeom prst="rect">
            <a:avLst/>
          </a:prstGeom>
        </p:spPr>
      </p:pic>
    </p:spTree>
    <p:extLst>
      <p:ext uri="{BB962C8B-B14F-4D97-AF65-F5344CB8AC3E}">
        <p14:creationId xmlns:p14="http://schemas.microsoft.com/office/powerpoint/2010/main" val="14217489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831-CED9-C2AF-78D7-DD2FD2851B8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AA93749-0B78-464D-790C-A761456A6152}"/>
              </a:ext>
            </a:extLst>
          </p:cNvPr>
          <p:cNvSpPr txBox="1"/>
          <p:nvPr/>
        </p:nvSpPr>
        <p:spPr>
          <a:xfrm>
            <a:off x="31750" y="419192"/>
            <a:ext cx="11838258" cy="553998"/>
          </a:xfrm>
          <a:prstGeom prst="rect">
            <a:avLst/>
          </a:prstGeom>
          <a:noFill/>
        </p:spPr>
        <p:txBody>
          <a:bodyPr wrap="square">
            <a:spAutoFit/>
          </a:bodyPr>
          <a:lstStyle/>
          <a:p>
            <a:r>
              <a:rPr lang="en-GB" sz="3000" b="1" noProof="0" dirty="0">
                <a:latin typeface="+mj-lt"/>
              </a:rPr>
              <a:t>Book Structure</a:t>
            </a:r>
          </a:p>
        </p:txBody>
      </p:sp>
      <p:sp>
        <p:nvSpPr>
          <p:cNvPr id="2" name="Rounded Rectangle 1">
            <a:extLst>
              <a:ext uri="{FF2B5EF4-FFF2-40B4-BE49-F238E27FC236}">
                <a16:creationId xmlns:a16="http://schemas.microsoft.com/office/drawing/2014/main" id="{92F40200-21A2-6DF8-B699-1A3859D7E6F3}"/>
              </a:ext>
            </a:extLst>
          </p:cNvPr>
          <p:cNvSpPr/>
          <p:nvPr/>
        </p:nvSpPr>
        <p:spPr>
          <a:xfrm>
            <a:off x="669976"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1</a:t>
            </a:r>
          </a:p>
          <a:p>
            <a:pPr algn="ctr"/>
            <a:br>
              <a:rPr lang="en-GB" sz="500" noProof="0" dirty="0">
                <a:solidFill>
                  <a:schemeClr val="tx1"/>
                </a:solidFill>
              </a:rPr>
            </a:br>
            <a:r>
              <a:rPr lang="en-GB" sz="1600" b="1" noProof="0" dirty="0">
                <a:solidFill>
                  <a:schemeClr val="tx1"/>
                </a:solidFill>
              </a:rPr>
              <a:t>FOUNDATIONS </a:t>
            </a:r>
            <a:br>
              <a:rPr lang="en-GB" sz="1600" b="1" noProof="0" dirty="0">
                <a:solidFill>
                  <a:schemeClr val="tx1"/>
                </a:solidFill>
              </a:rPr>
            </a:br>
            <a:r>
              <a:rPr lang="en-GB" sz="1600" noProof="0" dirty="0">
                <a:solidFill>
                  <a:schemeClr val="tx1"/>
                </a:solidFill>
              </a:rPr>
              <a:t>OF DIGITAL</a:t>
            </a:r>
            <a:br>
              <a:rPr lang="en-GB" sz="1600" noProof="0" dirty="0">
                <a:solidFill>
                  <a:schemeClr val="tx1"/>
                </a:solidFill>
              </a:rPr>
            </a:br>
            <a:r>
              <a:rPr lang="en-GB" sz="1600" noProof="0" dirty="0">
                <a:solidFill>
                  <a:schemeClr val="tx1"/>
                </a:solidFill>
              </a:rPr>
              <a:t>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01: Strategic Digital Transformation: Background and Terminology</a:t>
            </a:r>
          </a:p>
          <a:p>
            <a:endParaRPr lang="en-GB" sz="500" noProof="0" dirty="0">
              <a:solidFill>
                <a:schemeClr val="tx1"/>
              </a:solidFill>
            </a:endParaRPr>
          </a:p>
          <a:p>
            <a:r>
              <a:rPr lang="en-GB" sz="1200" noProof="0" dirty="0">
                <a:solidFill>
                  <a:schemeClr val="tx1"/>
                </a:solidFill>
              </a:rPr>
              <a:t>Chapter 02: Business Strategy in the Digital Age</a:t>
            </a:r>
          </a:p>
          <a:p>
            <a:endParaRPr lang="en-GB" sz="500" noProof="0" dirty="0">
              <a:solidFill>
                <a:schemeClr val="tx1"/>
              </a:solidFill>
            </a:endParaRPr>
          </a:p>
          <a:p>
            <a:r>
              <a:rPr lang="en-GB" sz="1200" noProof="0" dirty="0">
                <a:solidFill>
                  <a:schemeClr val="tx1"/>
                </a:solidFill>
              </a:rPr>
              <a:t>Chapter 03: Digital Transformation </a:t>
            </a:r>
            <a:br>
              <a:rPr lang="en-GB" sz="1200" noProof="0" dirty="0">
                <a:solidFill>
                  <a:schemeClr val="tx1"/>
                </a:solidFill>
              </a:rPr>
            </a:br>
            <a:r>
              <a:rPr lang="en-GB" sz="1200" noProof="0" dirty="0">
                <a:solidFill>
                  <a:schemeClr val="tx1"/>
                </a:solidFill>
              </a:rPr>
              <a:t>in Context: Innovation </a:t>
            </a:r>
            <a:br>
              <a:rPr lang="en-GB" sz="1200" noProof="0" dirty="0">
                <a:solidFill>
                  <a:schemeClr val="tx1"/>
                </a:solidFill>
              </a:rPr>
            </a:br>
            <a:r>
              <a:rPr lang="en-GB" sz="1200" noProof="0" dirty="0">
                <a:solidFill>
                  <a:schemeClr val="tx1"/>
                </a:solidFill>
              </a:rPr>
              <a:t>and Sustainability</a:t>
            </a:r>
          </a:p>
          <a:p>
            <a:pPr marL="285750" indent="-285750">
              <a:buFont typeface="Arial" panose="020B0604020202020204" pitchFamily="34" charset="0"/>
              <a:buChar char="•"/>
            </a:pPr>
            <a:endParaRPr lang="en-GB" sz="1200" noProof="0" dirty="0">
              <a:solidFill>
                <a:schemeClr val="tx1"/>
              </a:solidFill>
            </a:endParaRPr>
          </a:p>
          <a:p>
            <a:pPr marL="171450" indent="-171450">
              <a:buFont typeface="Arial" panose="020B0604020202020204" pitchFamily="34" charset="0"/>
              <a:buChar char="•"/>
            </a:pPr>
            <a:endParaRPr lang="en-GB" sz="12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6" name="Rounded Rectangle 5">
            <a:extLst>
              <a:ext uri="{FF2B5EF4-FFF2-40B4-BE49-F238E27FC236}">
                <a16:creationId xmlns:a16="http://schemas.microsoft.com/office/drawing/2014/main" id="{FC6A05B6-7864-D066-3C82-A9D9500C3B55}"/>
              </a:ext>
            </a:extLst>
          </p:cNvPr>
          <p:cNvSpPr/>
          <p:nvPr/>
        </p:nvSpPr>
        <p:spPr>
          <a:xfrm>
            <a:off x="3061168" y="1610493"/>
            <a:ext cx="3501197"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2</a:t>
            </a:r>
          </a:p>
          <a:p>
            <a:pPr algn="ctr"/>
            <a:br>
              <a:rPr lang="en-GB" sz="500" noProof="0" dirty="0">
                <a:solidFill>
                  <a:schemeClr val="tx1"/>
                </a:solidFill>
              </a:rPr>
            </a:br>
            <a:r>
              <a:rPr lang="en-GB" sz="1600" b="1" noProof="0" dirty="0">
                <a:solidFill>
                  <a:schemeClr val="tx1"/>
                </a:solidFill>
              </a:rPr>
              <a:t>STRATEGIC ACTION FIELDS </a:t>
            </a:r>
            <a:r>
              <a:rPr lang="en-GB" sz="1600" noProof="0" dirty="0">
                <a:solidFill>
                  <a:schemeClr val="tx1"/>
                </a:solidFill>
              </a:rPr>
              <a:t>(SAF) OF </a:t>
            </a:r>
            <a:br>
              <a:rPr lang="en-GB" sz="1600" noProof="0" dirty="0">
                <a:solidFill>
                  <a:schemeClr val="tx1"/>
                </a:solidFill>
              </a:rPr>
            </a:br>
            <a:r>
              <a:rPr lang="en-GB" sz="1600" noProof="0" dirty="0">
                <a:solidFill>
                  <a:schemeClr val="tx1"/>
                </a:solidFill>
              </a:rPr>
              <a:t>DIGITAL 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04: SAF Customer Centricity</a:t>
            </a:r>
          </a:p>
          <a:p>
            <a:endParaRPr lang="en-GB" sz="500" noProof="0" dirty="0">
              <a:solidFill>
                <a:schemeClr val="tx1"/>
              </a:solidFill>
            </a:endParaRPr>
          </a:p>
          <a:p>
            <a:r>
              <a:rPr lang="en-GB" sz="1200" b="1" noProof="0" dirty="0">
                <a:solidFill>
                  <a:schemeClr val="bg1"/>
                </a:solidFill>
                <a:highlight>
                  <a:srgbClr val="004474"/>
                </a:highlight>
              </a:rPr>
              <a:t>Chapter 05: SAF New Digital Technologies</a:t>
            </a:r>
          </a:p>
          <a:p>
            <a:endParaRPr lang="en-GB" sz="500" noProof="0" dirty="0">
              <a:solidFill>
                <a:schemeClr val="tx1"/>
              </a:solidFill>
            </a:endParaRPr>
          </a:p>
          <a:p>
            <a:r>
              <a:rPr lang="en-GB" sz="1200" noProof="0" dirty="0">
                <a:solidFill>
                  <a:schemeClr val="tx1"/>
                </a:solidFill>
              </a:rPr>
              <a:t>Chapter 06: SAF Data and the Cloud</a:t>
            </a:r>
          </a:p>
          <a:p>
            <a:endParaRPr lang="en-GB" sz="500" noProof="0" dirty="0">
              <a:solidFill>
                <a:schemeClr val="tx1"/>
              </a:solidFill>
            </a:endParaRPr>
          </a:p>
          <a:p>
            <a:r>
              <a:rPr lang="en-GB" sz="1200" noProof="0" dirty="0">
                <a:solidFill>
                  <a:schemeClr val="tx1"/>
                </a:solidFill>
              </a:rPr>
              <a:t>Chapter 07: SAF New Strategies and Business Models</a:t>
            </a:r>
          </a:p>
          <a:p>
            <a:endParaRPr lang="en-GB" sz="500" noProof="0" dirty="0">
              <a:solidFill>
                <a:schemeClr val="tx1"/>
              </a:solidFill>
            </a:endParaRPr>
          </a:p>
          <a:p>
            <a:r>
              <a:rPr lang="en-GB" sz="1200" noProof="0" dirty="0">
                <a:solidFill>
                  <a:schemeClr val="tx1"/>
                </a:solidFill>
              </a:rPr>
              <a:t>Chapter 08: SAF Operational Excellence / Process Management</a:t>
            </a:r>
          </a:p>
          <a:p>
            <a:endParaRPr lang="en-GB" sz="500" noProof="0" dirty="0">
              <a:solidFill>
                <a:schemeClr val="tx1"/>
              </a:solidFill>
            </a:endParaRPr>
          </a:p>
          <a:p>
            <a:r>
              <a:rPr lang="en-GB" sz="1200" noProof="0" dirty="0">
                <a:solidFill>
                  <a:schemeClr val="tx1"/>
                </a:solidFill>
              </a:rPr>
              <a:t>Chapter 09: SAF Digital Leadership and Culture</a:t>
            </a:r>
          </a:p>
          <a:p>
            <a:endParaRPr lang="en-GB" sz="500" noProof="0" dirty="0">
              <a:solidFill>
                <a:schemeClr val="tx1"/>
              </a:solidFill>
            </a:endParaRPr>
          </a:p>
          <a:p>
            <a:r>
              <a:rPr lang="en-GB" sz="1200" noProof="0" dirty="0">
                <a:solidFill>
                  <a:schemeClr val="tx1"/>
                </a:solidFill>
              </a:rPr>
              <a:t>Chapter 10: SAF Digital Marketing</a:t>
            </a:r>
          </a:p>
          <a:p>
            <a:pPr algn="ctr"/>
            <a:endParaRPr lang="en-GB" sz="12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p:txBody>
      </p:sp>
      <p:sp>
        <p:nvSpPr>
          <p:cNvPr id="8" name="Rounded Rectangle 7">
            <a:extLst>
              <a:ext uri="{FF2B5EF4-FFF2-40B4-BE49-F238E27FC236}">
                <a16:creationId xmlns:a16="http://schemas.microsoft.com/office/drawing/2014/main" id="{0329401C-2559-57A5-1BE2-F6E9F74D4478}"/>
              </a:ext>
            </a:extLst>
          </p:cNvPr>
          <p:cNvSpPr/>
          <p:nvPr/>
        </p:nvSpPr>
        <p:spPr>
          <a:xfrm>
            <a:off x="6730375"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3</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IN PRACTICE</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11: Success Factors and Metrics for Digital Transformation Implementation</a:t>
            </a:r>
          </a:p>
          <a:p>
            <a:endParaRPr lang="en-GB" sz="500" noProof="0" dirty="0">
              <a:solidFill>
                <a:schemeClr val="tx1"/>
              </a:solidFill>
            </a:endParaRPr>
          </a:p>
          <a:p>
            <a:r>
              <a:rPr lang="en-GB" sz="1200" noProof="0" dirty="0">
                <a:solidFill>
                  <a:schemeClr val="tx1"/>
                </a:solidFill>
              </a:rPr>
              <a:t>Chapter 12: Transformation in Practice - Digital Transformation Toolkit</a:t>
            </a:r>
          </a:p>
          <a:p>
            <a:pPr algn="ct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pPr algn="ctr"/>
            <a:endParaRPr lang="en-GB" sz="16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9" name="Rounded Rectangle 8">
            <a:extLst>
              <a:ext uri="{FF2B5EF4-FFF2-40B4-BE49-F238E27FC236}">
                <a16:creationId xmlns:a16="http://schemas.microsoft.com/office/drawing/2014/main" id="{C2D16948-AD8C-0A7C-4902-76C5CA6F97F8}"/>
              </a:ext>
            </a:extLst>
          </p:cNvPr>
          <p:cNvSpPr/>
          <p:nvPr/>
        </p:nvSpPr>
        <p:spPr>
          <a:xfrm>
            <a:off x="9121567" y="1611764"/>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4</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CASE STUDIES</a:t>
            </a: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BRUGG Lifting</a:t>
            </a:r>
          </a:p>
          <a:p>
            <a:endParaRPr lang="en-GB" sz="500" noProof="0" dirty="0">
              <a:solidFill>
                <a:schemeClr val="tx1"/>
              </a:solidFill>
            </a:endParaRPr>
          </a:p>
          <a:p>
            <a:r>
              <a:rPr lang="en-GB" sz="1200" noProof="0" dirty="0">
                <a:solidFill>
                  <a:schemeClr val="tx1"/>
                </a:solidFill>
              </a:rPr>
              <a:t>City of Lucerne</a:t>
            </a:r>
          </a:p>
          <a:p>
            <a:endParaRPr lang="en-GB" sz="500" noProof="0" dirty="0">
              <a:solidFill>
                <a:schemeClr val="tx1"/>
              </a:solidFill>
            </a:endParaRPr>
          </a:p>
          <a:p>
            <a:r>
              <a:rPr lang="en-GB" sz="1200" noProof="0" dirty="0">
                <a:solidFill>
                  <a:schemeClr val="tx1"/>
                </a:solidFill>
              </a:rPr>
              <a:t>Switzerland Tourism</a:t>
            </a:r>
          </a:p>
          <a:p>
            <a:endParaRPr lang="en-GB" sz="500" noProof="0" dirty="0">
              <a:solidFill>
                <a:schemeClr val="tx1"/>
              </a:solidFill>
            </a:endParaRPr>
          </a:p>
          <a:p>
            <a:r>
              <a:rPr lang="en-GB" sz="1200" noProof="0" dirty="0" err="1">
                <a:solidFill>
                  <a:schemeClr val="tx1"/>
                </a:solidFill>
              </a:rPr>
              <a:t>Valuu</a:t>
            </a:r>
            <a:r>
              <a:rPr lang="en-GB" sz="1200" noProof="0" dirty="0">
                <a:solidFill>
                  <a:schemeClr val="tx1"/>
                </a:solidFill>
              </a:rPr>
              <a:t> (</a:t>
            </a:r>
            <a:r>
              <a:rPr lang="en-GB" sz="1200" noProof="0" dirty="0" err="1">
                <a:solidFill>
                  <a:schemeClr val="tx1"/>
                </a:solidFill>
              </a:rPr>
              <a:t>PostFinance</a:t>
            </a:r>
            <a:r>
              <a:rPr lang="en-GB" sz="1200" noProof="0" dirty="0">
                <a:solidFill>
                  <a:schemeClr val="tx1"/>
                </a:solidFill>
              </a:rPr>
              <a:t>)</a:t>
            </a:r>
          </a:p>
          <a:p>
            <a:endParaRPr lang="en-GB" sz="1200" noProof="0" dirty="0">
              <a:solidFill>
                <a:schemeClr val="tx1"/>
              </a:solidFill>
            </a:endParaRPr>
          </a:p>
          <a:p>
            <a:r>
              <a:rPr lang="en-GB" sz="1200" i="1" noProof="0" dirty="0">
                <a:solidFill>
                  <a:schemeClr val="tx1"/>
                </a:solidFill>
              </a:rPr>
              <a:t>With many other case studies (including videos and interviews) available online.</a:t>
            </a:r>
            <a:endParaRPr lang="en-GB" sz="1600" i="1" noProof="0" dirty="0">
              <a:solidFill>
                <a:schemeClr val="tx1"/>
              </a:solidFill>
            </a:endParaRPr>
          </a:p>
        </p:txBody>
      </p:sp>
      <p:cxnSp>
        <p:nvCxnSpPr>
          <p:cNvPr id="10" name="Straight Connector 9">
            <a:extLst>
              <a:ext uri="{FF2B5EF4-FFF2-40B4-BE49-F238E27FC236}">
                <a16:creationId xmlns:a16="http://schemas.microsoft.com/office/drawing/2014/main" id="{58149014-15E1-10A1-2B71-176BE25BEE30}"/>
              </a:ext>
            </a:extLst>
          </p:cNvPr>
          <p:cNvCxnSpPr/>
          <p:nvPr/>
        </p:nvCxnSpPr>
        <p:spPr>
          <a:xfrm>
            <a:off x="783084" y="2924543"/>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C17C192-DBCE-26B8-C5F7-D41BE96AF97A}"/>
              </a:ext>
            </a:extLst>
          </p:cNvPr>
          <p:cNvCxnSpPr>
            <a:cxnSpLocks/>
          </p:cNvCxnSpPr>
          <p:nvPr/>
        </p:nvCxnSpPr>
        <p:spPr>
          <a:xfrm flipV="1">
            <a:off x="3184698" y="2924543"/>
            <a:ext cx="3248574" cy="525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FD74F6-A5CB-321C-F97A-22EE4F2C6F03}"/>
              </a:ext>
            </a:extLst>
          </p:cNvPr>
          <p:cNvCxnSpPr/>
          <p:nvPr/>
        </p:nvCxnSpPr>
        <p:spPr>
          <a:xfrm>
            <a:off x="6843483" y="2919288"/>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38DC8A-9A8A-0113-2E1A-C6D7B7B878FA}"/>
              </a:ext>
            </a:extLst>
          </p:cNvPr>
          <p:cNvCxnSpPr/>
          <p:nvPr/>
        </p:nvCxnSpPr>
        <p:spPr>
          <a:xfrm>
            <a:off x="9234675" y="2932425"/>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16239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5CC5D73-3C89-687A-8A7E-3B9CBBF04EC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Learning Goals Chapter 05</a:t>
            </a:r>
            <a:endParaRPr lang="en-GB" sz="3000" b="1" noProof="0" dirty="0">
              <a:latin typeface="+mj-lt"/>
            </a:endParaRPr>
          </a:p>
        </p:txBody>
      </p:sp>
      <p:sp>
        <p:nvSpPr>
          <p:cNvPr id="5" name="TextBox 3">
            <a:extLst>
              <a:ext uri="{FF2B5EF4-FFF2-40B4-BE49-F238E27FC236}">
                <a16:creationId xmlns:a16="http://schemas.microsoft.com/office/drawing/2014/main" id="{90EC36CF-FF7F-EBEB-C0F4-F3AAD1861823}"/>
              </a:ext>
            </a:extLst>
          </p:cNvPr>
          <p:cNvSpPr txBox="1"/>
          <p:nvPr/>
        </p:nvSpPr>
        <p:spPr>
          <a:xfrm>
            <a:off x="1261685" y="1665008"/>
            <a:ext cx="9378387" cy="3477875"/>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Be able to identify the main types of digital technologies.</a:t>
            </a:r>
          </a:p>
          <a:p>
            <a:pPr marL="285750" indent="-285750">
              <a:buFont typeface="Arial" panose="020B0604020202020204" pitchFamily="34" charset="0"/>
              <a:buChar char="•"/>
            </a:pPr>
            <a:r>
              <a:rPr lang="en-GB" sz="2200" noProof="0" dirty="0">
                <a:latin typeface="+mj-lt"/>
              </a:rPr>
              <a:t>Be able to explain why technologies are adopted and accepted by firms and employees.</a:t>
            </a:r>
          </a:p>
          <a:p>
            <a:pPr marL="285750" indent="-285750">
              <a:buFont typeface="Arial" panose="020B0604020202020204" pitchFamily="34" charset="0"/>
              <a:buChar char="•"/>
            </a:pPr>
            <a:r>
              <a:rPr lang="en-GB" sz="2200" noProof="0" dirty="0">
                <a:latin typeface="+mj-lt"/>
              </a:rPr>
              <a:t>Be able to explain how different digital technologies create value in terms of underlying value drivers.</a:t>
            </a:r>
          </a:p>
          <a:p>
            <a:pPr marL="285750" indent="-285750">
              <a:buFont typeface="Arial" panose="020B0604020202020204" pitchFamily="34" charset="0"/>
              <a:buChar char="•"/>
            </a:pPr>
            <a:r>
              <a:rPr lang="en-GB" sz="2200" noProof="0" dirty="0">
                <a:latin typeface="+mj-lt"/>
              </a:rPr>
              <a:t>Be able to explain how digital technologies contribute to the competitive advantage of firms.</a:t>
            </a:r>
          </a:p>
          <a:p>
            <a:pPr marL="285750" indent="-285750">
              <a:buFont typeface="Arial" panose="020B0604020202020204" pitchFamily="34" charset="0"/>
              <a:buChar char="•"/>
            </a:pPr>
            <a:r>
              <a:rPr lang="en-GB" sz="2200" noProof="0" dirty="0">
                <a:latin typeface="+mj-lt"/>
              </a:rPr>
              <a:t>Be able to explain how digital technologies support greater sustainability.</a:t>
            </a:r>
          </a:p>
          <a:p>
            <a:pPr marL="285750" indent="-285750">
              <a:buFont typeface="Arial" panose="020B0604020202020204" pitchFamily="34" charset="0"/>
              <a:buChar char="•"/>
            </a:pPr>
            <a:r>
              <a:rPr lang="en-GB" sz="2200" noProof="0" dirty="0">
                <a:latin typeface="+mj-lt"/>
              </a:rPr>
              <a:t>Evaluate the opportunities and risks associated with the adoption and use of digital technologies.</a:t>
            </a:r>
          </a:p>
        </p:txBody>
      </p:sp>
    </p:spTree>
    <p:extLst>
      <p:ext uri="{BB962C8B-B14F-4D97-AF65-F5344CB8AC3E}">
        <p14:creationId xmlns:p14="http://schemas.microsoft.com/office/powerpoint/2010/main" val="323935012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Diagramm, Text, Plan, Entwurf enthält.&#10;&#10;KI-generierte Inhalte können fehlerhaft sein.">
            <a:extLst>
              <a:ext uri="{FF2B5EF4-FFF2-40B4-BE49-F238E27FC236}">
                <a16:creationId xmlns:a16="http://schemas.microsoft.com/office/drawing/2014/main" id="{F8F23FCF-64F3-39B9-3E1E-AF65ACF23DB1}"/>
              </a:ext>
            </a:extLst>
          </p:cNvPr>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1238250" y="1355725"/>
            <a:ext cx="9404350" cy="4789488"/>
          </a:xfrm>
          <a:noFill/>
        </p:spPr>
      </p:pic>
      <p:sp>
        <p:nvSpPr>
          <p:cNvPr id="3" name="Inhaltsplatzhalter 2">
            <a:extLst>
              <a:ext uri="{FF2B5EF4-FFF2-40B4-BE49-F238E27FC236}">
                <a16:creationId xmlns:a16="http://schemas.microsoft.com/office/drawing/2014/main" id="{90035E4D-8DEC-178C-50FB-635EA1623CE7}"/>
              </a:ext>
            </a:extLst>
          </p:cNvPr>
          <p:cNvSpPr>
            <a:spLocks noGrp="1"/>
          </p:cNvSpPr>
          <p:nvPr>
            <p:ph sz="quarter" idx="11"/>
          </p:nvPr>
        </p:nvSpPr>
        <p:spPr>
          <a:xfrm>
            <a:off x="12699" y="434157"/>
            <a:ext cx="12179299" cy="557259"/>
          </a:xfrm>
        </p:spPr>
        <p:txBody>
          <a:bodyPr>
            <a:normAutofit/>
          </a:bodyPr>
          <a:lstStyle/>
          <a:p>
            <a:pPr marL="0" indent="0">
              <a:buNone/>
            </a:pPr>
            <a:r>
              <a:rPr lang="en-GB" noProof="0" dirty="0">
                <a:latin typeface="+mj-lt"/>
              </a:rPr>
              <a:t>Strategic Action Fields</a:t>
            </a:r>
          </a:p>
        </p:txBody>
      </p:sp>
    </p:spTree>
    <p:extLst>
      <p:ext uri="{BB962C8B-B14F-4D97-AF65-F5344CB8AC3E}">
        <p14:creationId xmlns:p14="http://schemas.microsoft.com/office/powerpoint/2010/main" val="1089619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9240A-3238-038F-6F7D-C950D7FAA587}"/>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360CA033-2139-E6AE-107C-B92602FCA530}"/>
              </a:ext>
            </a:extLst>
          </p:cNvPr>
          <p:cNvSpPr>
            <a:spLocks noGrp="1"/>
          </p:cNvSpPr>
          <p:nvPr>
            <p:ph sz="quarter" idx="10"/>
          </p:nvPr>
        </p:nvSpPr>
        <p:spPr>
          <a:xfrm>
            <a:off x="1238250" y="1355725"/>
            <a:ext cx="7802233" cy="4789488"/>
          </a:xfrm>
        </p:spPr>
        <p:txBody>
          <a:bodyPr>
            <a:noAutofit/>
          </a:bodyPr>
          <a:lstStyle/>
          <a:p>
            <a:r>
              <a:rPr lang="en-GB" sz="2200" dirty="0">
                <a:latin typeface="+mj-lt"/>
              </a:rPr>
              <a:t>S</a:t>
            </a:r>
            <a:r>
              <a:rPr lang="en-GB" sz="2200" noProof="0" dirty="0">
                <a:latin typeface="+mj-lt"/>
              </a:rPr>
              <a:t>till in the middle of this revolution which emerged in around 2000</a:t>
            </a:r>
          </a:p>
          <a:p>
            <a:r>
              <a:rPr lang="en-GB" sz="2200" noProof="0" dirty="0">
                <a:latin typeface="+mj-lt"/>
              </a:rPr>
              <a:t>Characterised by its use of the internet in everyday life and industry (= Internet of Things (IoT)).</a:t>
            </a:r>
          </a:p>
          <a:p>
            <a:r>
              <a:rPr lang="en-GB" sz="2200" dirty="0">
                <a:latin typeface="+mj-lt"/>
              </a:rPr>
              <a:t>Extended network connections, independent communication between machines and real-time information </a:t>
            </a:r>
            <a:r>
              <a:rPr lang="en-GB" sz="2200" noProof="0" dirty="0">
                <a:latin typeface="+mj-lt"/>
              </a:rPr>
              <a:t>to cyber-physical (production) systems and to intelligent factory (Industrial Internet of Things (</a:t>
            </a:r>
            <a:r>
              <a:rPr lang="en-GB" sz="2200" noProof="0" dirty="0" err="1">
                <a:latin typeface="+mj-lt"/>
              </a:rPr>
              <a:t>IIoT</a:t>
            </a:r>
            <a:r>
              <a:rPr lang="en-GB" sz="2200" noProof="0" dirty="0">
                <a:latin typeface="+mj-lt"/>
              </a:rPr>
              <a:t>)). </a:t>
            </a:r>
          </a:p>
          <a:p>
            <a:r>
              <a:rPr lang="en-GB" sz="2200" dirty="0">
                <a:latin typeface="+mj-lt"/>
              </a:rPr>
              <a:t>I</a:t>
            </a:r>
            <a:r>
              <a:rPr lang="en-GB" sz="2200" noProof="0" dirty="0" err="1">
                <a:latin typeface="+mj-lt"/>
              </a:rPr>
              <a:t>nherent</a:t>
            </a:r>
            <a:r>
              <a:rPr lang="en-GB" sz="2200" noProof="0" dirty="0">
                <a:latin typeface="+mj-lt"/>
              </a:rPr>
              <a:t> data generation capacity is a unique feature of all digital technologies, leading to the emergence of the data economy </a:t>
            </a:r>
          </a:p>
          <a:p>
            <a:r>
              <a:rPr lang="en-GB" sz="2200" dirty="0">
                <a:latin typeface="+mj-lt"/>
              </a:rPr>
              <a:t>M</a:t>
            </a:r>
            <a:r>
              <a:rPr lang="en-GB" sz="2200" noProof="0" dirty="0" err="1">
                <a:latin typeface="+mj-lt"/>
              </a:rPr>
              <a:t>anagers</a:t>
            </a:r>
            <a:r>
              <a:rPr lang="en-GB" sz="2200" noProof="0" dirty="0">
                <a:latin typeface="+mj-lt"/>
              </a:rPr>
              <a:t> need to identify and implement new digital tools (apps, platforms) that enable networking and collaboration </a:t>
            </a:r>
          </a:p>
          <a:p>
            <a:r>
              <a:rPr lang="en-GB" sz="2200" noProof="0" dirty="0">
                <a:latin typeface="+mj-lt"/>
              </a:rPr>
              <a:t>Networking of everything is at the heart of the fourth industrial revolution</a:t>
            </a:r>
          </a:p>
        </p:txBody>
      </p:sp>
      <p:sp>
        <p:nvSpPr>
          <p:cNvPr id="3" name="Inhaltsplatzhalter 2">
            <a:extLst>
              <a:ext uri="{FF2B5EF4-FFF2-40B4-BE49-F238E27FC236}">
                <a16:creationId xmlns:a16="http://schemas.microsoft.com/office/drawing/2014/main" id="{AC9A365F-A498-081F-2D36-842E3378B84B}"/>
              </a:ext>
            </a:extLst>
          </p:cNvPr>
          <p:cNvSpPr>
            <a:spLocks noGrp="1"/>
          </p:cNvSpPr>
          <p:nvPr>
            <p:ph sz="quarter" idx="11"/>
          </p:nvPr>
        </p:nvSpPr>
        <p:spPr/>
        <p:txBody>
          <a:bodyPr/>
          <a:lstStyle/>
          <a:p>
            <a:pPr marL="0" indent="0">
              <a:buNone/>
            </a:pPr>
            <a:r>
              <a:rPr lang="en-GB" sz="3000" noProof="0" dirty="0">
                <a:latin typeface="+mj-lt"/>
              </a:rPr>
              <a:t>1.1.4 Fourth Industrial Revolution: Digitalisation and Digital Transformation</a:t>
            </a:r>
          </a:p>
        </p:txBody>
      </p:sp>
      <p:pic>
        <p:nvPicPr>
          <p:cNvPr id="4" name="Grafik 3">
            <a:extLst>
              <a:ext uri="{FF2B5EF4-FFF2-40B4-BE49-F238E27FC236}">
                <a16:creationId xmlns:a16="http://schemas.microsoft.com/office/drawing/2014/main" id="{D50E4E94-E2E0-BA10-3685-00A7DEE5397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299275" y="1632080"/>
            <a:ext cx="2212812" cy="4236777"/>
          </a:xfrm>
          <a:prstGeom prst="rect">
            <a:avLst/>
          </a:prstGeom>
        </p:spPr>
      </p:pic>
    </p:spTree>
    <p:extLst>
      <p:ext uri="{BB962C8B-B14F-4D97-AF65-F5344CB8AC3E}">
        <p14:creationId xmlns:p14="http://schemas.microsoft.com/office/powerpoint/2010/main" val="273086860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CAD14B08-0A13-EE33-3B89-95B2463F5778}"/>
              </a:ext>
            </a:extLst>
          </p:cNvPr>
          <p:cNvSpPr txBox="1"/>
          <p:nvPr/>
        </p:nvSpPr>
        <p:spPr>
          <a:xfrm>
            <a:off x="518253" y="1639653"/>
            <a:ext cx="6399380" cy="4493538"/>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Blockchain technology has received significant attention, also as enabling technology for digital currencies like Bitcoin. </a:t>
            </a:r>
          </a:p>
          <a:p>
            <a:pPr marL="285750" indent="-285750">
              <a:buFont typeface="Arial" panose="020B0604020202020204" pitchFamily="34" charset="0"/>
              <a:buChar char="•"/>
            </a:pPr>
            <a:r>
              <a:rPr lang="en-GB" sz="2200" noProof="0" dirty="0">
                <a:latin typeface="+mj-lt"/>
              </a:rPr>
              <a:t>Different approaches to blockchain technology, which differ in the degree to which they are centralised or decentralised and their degree of privacy. </a:t>
            </a:r>
          </a:p>
          <a:p>
            <a:pPr marL="285750" indent="-285750">
              <a:buFont typeface="Arial" panose="020B0604020202020204" pitchFamily="34" charset="0"/>
              <a:buChar char="•"/>
            </a:pPr>
            <a:r>
              <a:rPr lang="en-GB" sz="2200" noProof="0" dirty="0">
                <a:latin typeface="+mj-lt"/>
              </a:rPr>
              <a:t>Blockchain technologies consists of different blocks which include a timestamp, transaction data and the cryptographic hash of the preceding block (retroactive modification impossible).</a:t>
            </a:r>
          </a:p>
          <a:p>
            <a:pPr marL="285750" indent="-285750">
              <a:buFont typeface="Arial" panose="020B0604020202020204" pitchFamily="34" charset="0"/>
              <a:buChar char="•"/>
            </a:pPr>
            <a:r>
              <a:rPr lang="en-GB" sz="2200" noProof="0" dirty="0">
                <a:latin typeface="+mj-lt"/>
              </a:rPr>
              <a:t>Blocks are interconnected and with each transaction or activity a new set of record is added.</a:t>
            </a:r>
          </a:p>
        </p:txBody>
      </p:sp>
      <p:sp>
        <p:nvSpPr>
          <p:cNvPr id="2" name="TextBox 7">
            <a:extLst>
              <a:ext uri="{FF2B5EF4-FFF2-40B4-BE49-F238E27FC236}">
                <a16:creationId xmlns:a16="http://schemas.microsoft.com/office/drawing/2014/main" id="{11793AB8-B05C-5540-EC3A-9C45E8E393E3}"/>
              </a:ext>
            </a:extLst>
          </p:cNvPr>
          <p:cNvSpPr txBox="1"/>
          <p:nvPr/>
        </p:nvSpPr>
        <p:spPr>
          <a:xfrm>
            <a:off x="31750" y="419192"/>
            <a:ext cx="11838258" cy="1015663"/>
          </a:xfrm>
          <a:prstGeom prst="rect">
            <a:avLst/>
          </a:prstGeom>
          <a:noFill/>
        </p:spPr>
        <p:txBody>
          <a:bodyPr wrap="square">
            <a:spAutoFit/>
          </a:bodyPr>
          <a:lstStyle/>
          <a:p>
            <a:r>
              <a:rPr lang="en-GB" sz="3000" noProof="0" dirty="0">
                <a:latin typeface="+mj-lt"/>
              </a:rPr>
              <a:t>Opening Case: The Surprising Case of Blockchain Technology Non-Adoption in Supply Chains</a:t>
            </a:r>
          </a:p>
        </p:txBody>
      </p:sp>
      <p:pic>
        <p:nvPicPr>
          <p:cNvPr id="1026" name="Picture 2">
            <a:extLst>
              <a:ext uri="{FF2B5EF4-FFF2-40B4-BE49-F238E27FC236}">
                <a16:creationId xmlns:a16="http://schemas.microsoft.com/office/drawing/2014/main" id="{7C4D101A-0F27-4C0A-AE50-575033CB845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03881">
            <a:off x="7780122" y="1552984"/>
            <a:ext cx="2868641" cy="4351310"/>
          </a:xfrm>
          <a:prstGeom prst="rect">
            <a:avLst/>
          </a:prstGeom>
          <a:noFill/>
          <a:ln>
            <a:solidFill>
              <a:srgbClr val="00447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30139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3DDE-2DCB-36BD-CDA6-98307CCE6EFB}"/>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F046CA86-356C-8BC6-0A2B-58098F1C52BB}"/>
              </a:ext>
            </a:extLst>
          </p:cNvPr>
          <p:cNvSpPr txBox="1"/>
          <p:nvPr/>
        </p:nvSpPr>
        <p:spPr>
          <a:xfrm>
            <a:off x="1263690" y="1529085"/>
            <a:ext cx="9664620" cy="1785104"/>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Blockchain technology enhances transparency, traceability, efficiency and information security</a:t>
            </a:r>
          </a:p>
          <a:p>
            <a:pPr marL="285750" indent="-285750">
              <a:buFont typeface="Arial" panose="020B0604020202020204" pitchFamily="34" charset="0"/>
              <a:buChar char="•"/>
            </a:pPr>
            <a:r>
              <a:rPr lang="en-GB" sz="2200" noProof="0" dirty="0">
                <a:latin typeface="+mj-lt"/>
              </a:rPr>
              <a:t>Interesting for finance, banking, insurance, logistics and transportation and supply chain management</a:t>
            </a:r>
          </a:p>
          <a:p>
            <a:pPr marL="285750" indent="-285750">
              <a:buFont typeface="Arial" panose="020B0604020202020204" pitchFamily="34" charset="0"/>
              <a:buChar char="•"/>
            </a:pPr>
            <a:r>
              <a:rPr lang="en-GB" sz="2200" noProof="0" dirty="0">
                <a:latin typeface="+mj-lt"/>
              </a:rPr>
              <a:t>Supply chain managers are not entirely convinced for the following reasons</a:t>
            </a:r>
          </a:p>
        </p:txBody>
      </p:sp>
      <p:sp>
        <p:nvSpPr>
          <p:cNvPr id="2" name="TextBox 7">
            <a:extLst>
              <a:ext uri="{FF2B5EF4-FFF2-40B4-BE49-F238E27FC236}">
                <a16:creationId xmlns:a16="http://schemas.microsoft.com/office/drawing/2014/main" id="{408FE07E-D13B-47FF-3122-5E4387C48552}"/>
              </a:ext>
            </a:extLst>
          </p:cNvPr>
          <p:cNvSpPr txBox="1"/>
          <p:nvPr/>
        </p:nvSpPr>
        <p:spPr>
          <a:xfrm>
            <a:off x="31750" y="419192"/>
            <a:ext cx="11838258" cy="1015663"/>
          </a:xfrm>
          <a:prstGeom prst="rect">
            <a:avLst/>
          </a:prstGeom>
          <a:noFill/>
        </p:spPr>
        <p:txBody>
          <a:bodyPr wrap="square">
            <a:spAutoFit/>
          </a:bodyPr>
          <a:lstStyle/>
          <a:p>
            <a:r>
              <a:rPr lang="en-GB" sz="3000" noProof="0" dirty="0">
                <a:latin typeface="+mj-lt"/>
              </a:rPr>
              <a:t>Opening Case: The Surprising Case of Blockchain Technology Non-Adoption in Supply Chains</a:t>
            </a:r>
          </a:p>
        </p:txBody>
      </p:sp>
      <p:pic>
        <p:nvPicPr>
          <p:cNvPr id="4" name="Grafik 3" descr="Ein Bild, das Text, Screenshot, Schrift, Diagramm enthält.&#10;&#10;KI-generierte Inhalte können fehlerhaft sein.">
            <a:extLst>
              <a:ext uri="{FF2B5EF4-FFF2-40B4-BE49-F238E27FC236}">
                <a16:creationId xmlns:a16="http://schemas.microsoft.com/office/drawing/2014/main" id="{BCBF6648-781E-53AF-4AD8-9D642A3ABBE0}"/>
              </a:ext>
            </a:extLst>
          </p:cNvPr>
          <p:cNvPicPr>
            <a:picLocks noChangeAspect="1"/>
          </p:cNvPicPr>
          <p:nvPr/>
        </p:nvPicPr>
        <p:blipFill>
          <a:blip r:embed="rId2"/>
          <a:stretch>
            <a:fillRect/>
          </a:stretch>
        </p:blipFill>
        <p:spPr>
          <a:xfrm>
            <a:off x="3256256" y="3408419"/>
            <a:ext cx="5389245" cy="2961988"/>
          </a:xfrm>
          <a:prstGeom prst="rect">
            <a:avLst/>
          </a:prstGeom>
        </p:spPr>
      </p:pic>
    </p:spTree>
    <p:extLst>
      <p:ext uri="{BB962C8B-B14F-4D97-AF65-F5344CB8AC3E}">
        <p14:creationId xmlns:p14="http://schemas.microsoft.com/office/powerpoint/2010/main" val="32348758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A9C8A8-5BD1-4101-8574-5D2189ECB36B}"/>
              </a:ext>
            </a:extLst>
          </p:cNvPr>
          <p:cNvSpPr>
            <a:spLocks noGrp="1"/>
          </p:cNvSpPr>
          <p:nvPr>
            <p:ph sz="quarter" idx="10"/>
          </p:nvPr>
        </p:nvSpPr>
        <p:spPr/>
        <p:txBody>
          <a:bodyPr>
            <a:normAutofit/>
          </a:bodyPr>
          <a:lstStyle/>
          <a:p>
            <a:r>
              <a:rPr lang="en-GB" sz="2200" noProof="0" dirty="0">
                <a:latin typeface="+mj-lt"/>
              </a:rPr>
              <a:t>Computer, information, communication, sensing and controlling technologies are being integrated in response to digital transformation</a:t>
            </a:r>
          </a:p>
          <a:p>
            <a:r>
              <a:rPr lang="en-GB" sz="2200" noProof="0" dirty="0">
                <a:latin typeface="+mj-lt"/>
              </a:rPr>
              <a:t>Technologies are novel and require managers to make decisions about adoption and use of technologies</a:t>
            </a:r>
          </a:p>
          <a:p>
            <a:r>
              <a:rPr lang="en-GB" sz="2200" noProof="0" dirty="0">
                <a:latin typeface="+mj-lt"/>
              </a:rPr>
              <a:t>Chapter introduces widely adopted models for explaining firm level and employee level technology adoption and acceptance decisions</a:t>
            </a:r>
          </a:p>
          <a:p>
            <a:r>
              <a:rPr lang="en-GB" sz="2200" noProof="0" dirty="0">
                <a:latin typeface="+mj-lt"/>
              </a:rPr>
              <a:t>Selection of important contemporary digital technologies are presented and discussed, including two important themes of AI as part of the fifth industrial revolution</a:t>
            </a:r>
          </a:p>
          <a:p>
            <a:r>
              <a:rPr lang="en-GB" sz="2200" noProof="0" dirty="0">
                <a:latin typeface="+mj-lt"/>
              </a:rPr>
              <a:t>Chapter concludes with assessment of the impact of new technologies on firm competitive performance and sustainability</a:t>
            </a:r>
          </a:p>
          <a:p>
            <a:r>
              <a:rPr lang="en-GB" sz="2200" noProof="0" dirty="0">
                <a:latin typeface="+mj-lt"/>
              </a:rPr>
              <a:t>Cybersecurity risks seen as a success factor in the digital age are covered in this Chapter</a:t>
            </a:r>
          </a:p>
        </p:txBody>
      </p:sp>
      <p:sp>
        <p:nvSpPr>
          <p:cNvPr id="3" name="Inhaltsplatzhalter 2">
            <a:extLst>
              <a:ext uri="{FF2B5EF4-FFF2-40B4-BE49-F238E27FC236}">
                <a16:creationId xmlns:a16="http://schemas.microsoft.com/office/drawing/2014/main" id="{B7ECAB24-A731-9154-4429-54BBB503AC47}"/>
              </a:ext>
            </a:extLst>
          </p:cNvPr>
          <p:cNvSpPr>
            <a:spLocks noGrp="1"/>
          </p:cNvSpPr>
          <p:nvPr>
            <p:ph sz="quarter" idx="11"/>
          </p:nvPr>
        </p:nvSpPr>
        <p:spPr/>
        <p:txBody>
          <a:bodyPr/>
          <a:lstStyle/>
          <a:p>
            <a:pPr marL="0" indent="0">
              <a:buNone/>
            </a:pPr>
            <a:r>
              <a:rPr lang="en-GB" noProof="0" dirty="0">
                <a:latin typeface="+mj-lt"/>
              </a:rPr>
              <a:t>5.0 Introduction</a:t>
            </a:r>
          </a:p>
        </p:txBody>
      </p:sp>
    </p:spTree>
    <p:extLst>
      <p:ext uri="{BB962C8B-B14F-4D97-AF65-F5344CB8AC3E}">
        <p14:creationId xmlns:p14="http://schemas.microsoft.com/office/powerpoint/2010/main" val="66899051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0322B-2AB1-AC2B-E189-749E0DFEE74D}"/>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541B79D-E2AD-B542-3EFA-190976D183D4}"/>
              </a:ext>
            </a:extLst>
          </p:cNvPr>
          <p:cNvSpPr>
            <a:spLocks noGrp="1"/>
          </p:cNvSpPr>
          <p:nvPr>
            <p:ph sz="quarter" idx="10"/>
          </p:nvPr>
        </p:nvSpPr>
        <p:spPr>
          <a:xfrm>
            <a:off x="1238250" y="1355725"/>
            <a:ext cx="9404350" cy="4789488"/>
          </a:xfrm>
        </p:spPr>
        <p:txBody>
          <a:bodyPr>
            <a:noAutofit/>
          </a:bodyPr>
          <a:lstStyle/>
          <a:p>
            <a:r>
              <a:rPr lang="en-GB" sz="2200" noProof="0" dirty="0">
                <a:latin typeface="+mj-lt"/>
              </a:rPr>
              <a:t>Central digital technologies in the digital transformation of firms include computing, information, communication, connectivity, sensing and controlling technologies.</a:t>
            </a:r>
          </a:p>
          <a:p>
            <a:r>
              <a:rPr lang="en-GB" sz="2200" noProof="0" dirty="0">
                <a:latin typeface="+mj-lt"/>
              </a:rPr>
              <a:t>Digital technology is considered new when it conforms to the Oslo Manual definition of an innovation (by organisation for economic co-operation and development (OECD)): allows product, process, marketing and/ or organizational innovations.</a:t>
            </a:r>
          </a:p>
          <a:p>
            <a:r>
              <a:rPr lang="en-GB" sz="2200" noProof="0" dirty="0">
                <a:latin typeface="+mj-lt"/>
              </a:rPr>
              <a:t>Existing technology may be new in a novel domain in application</a:t>
            </a:r>
          </a:p>
          <a:p>
            <a:pPr lvl="1"/>
            <a:r>
              <a:rPr lang="en-GB" sz="2200" noProof="0" dirty="0">
                <a:latin typeface="+mj-lt"/>
              </a:rPr>
              <a:t>e.g. blockchain technology was new with cryptocurrencies, then focus moved to other domains, so it is again considered a new innovation in smart contracts or record keeping.</a:t>
            </a:r>
          </a:p>
          <a:p>
            <a:endParaRPr lang="en-GB" sz="2200" noProof="0" dirty="0">
              <a:latin typeface="+mj-lt"/>
            </a:endParaRPr>
          </a:p>
          <a:p>
            <a:endParaRPr lang="en-GB" sz="2200" noProof="0" dirty="0"/>
          </a:p>
          <a:p>
            <a:endParaRPr lang="en-GB" sz="2200" noProof="0" dirty="0"/>
          </a:p>
          <a:p>
            <a:endParaRPr lang="en-GB" sz="2200" noProof="0" dirty="0"/>
          </a:p>
        </p:txBody>
      </p:sp>
      <p:sp>
        <p:nvSpPr>
          <p:cNvPr id="3" name="Inhaltsplatzhalter 2">
            <a:extLst>
              <a:ext uri="{FF2B5EF4-FFF2-40B4-BE49-F238E27FC236}">
                <a16:creationId xmlns:a16="http://schemas.microsoft.com/office/drawing/2014/main" id="{621F122C-3732-C86B-FB1D-46C82D8F5309}"/>
              </a:ext>
            </a:extLst>
          </p:cNvPr>
          <p:cNvSpPr>
            <a:spLocks noGrp="1"/>
          </p:cNvSpPr>
          <p:nvPr>
            <p:ph sz="quarter" idx="11"/>
          </p:nvPr>
        </p:nvSpPr>
        <p:spPr/>
        <p:txBody>
          <a:bodyPr/>
          <a:lstStyle/>
          <a:p>
            <a:pPr marL="0" indent="0">
              <a:buNone/>
            </a:pPr>
            <a:r>
              <a:rPr lang="en-GB" sz="3000" noProof="0" dirty="0">
                <a:latin typeface="+mj-lt"/>
              </a:rPr>
              <a:t>Definition of New Digital Technologies</a:t>
            </a:r>
          </a:p>
          <a:p>
            <a:endParaRPr lang="en-GB" noProof="0" dirty="0"/>
          </a:p>
        </p:txBody>
      </p:sp>
      <p:pic>
        <p:nvPicPr>
          <p:cNvPr id="2050" name="Picture 2">
            <a:extLst>
              <a:ext uri="{FF2B5EF4-FFF2-40B4-BE49-F238E27FC236}">
                <a16:creationId xmlns:a16="http://schemas.microsoft.com/office/drawing/2014/main" id="{506CC361-4274-4034-4458-FF85D590A7E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47882" y="5239265"/>
            <a:ext cx="2718690" cy="69326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1BF48913-25E2-99CD-367F-E66F26C1CC51}"/>
              </a:ext>
            </a:extLst>
          </p:cNvPr>
          <p:cNvSpPr txBox="1"/>
          <p:nvPr/>
        </p:nvSpPr>
        <p:spPr>
          <a:xfrm>
            <a:off x="7784757" y="5932531"/>
            <a:ext cx="3698788" cy="230832"/>
          </a:xfrm>
          <a:prstGeom prst="rect">
            <a:avLst/>
          </a:prstGeom>
          <a:noFill/>
        </p:spPr>
        <p:txBody>
          <a:bodyPr wrap="square">
            <a:spAutoFit/>
          </a:bodyPr>
          <a:lstStyle/>
          <a:p>
            <a:r>
              <a:rPr lang="en-GB" sz="900" noProof="0" dirty="0">
                <a:latin typeface="+mj-lt"/>
              </a:rPr>
              <a:t>https://www.coe.int/de/web/cultural-routes/oecd</a:t>
            </a:r>
          </a:p>
        </p:txBody>
      </p:sp>
    </p:spTree>
    <p:extLst>
      <p:ext uri="{BB962C8B-B14F-4D97-AF65-F5344CB8AC3E}">
        <p14:creationId xmlns:p14="http://schemas.microsoft.com/office/powerpoint/2010/main" val="382680034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CC7BB-A6D4-DC94-0768-75A592DA03F3}"/>
            </a:ext>
          </a:extLst>
        </p:cNvPr>
        <p:cNvGrpSpPr/>
        <p:nvPr/>
      </p:nvGrpSpPr>
      <p:grpSpPr>
        <a:xfrm>
          <a:off x="0" y="0"/>
          <a:ext cx="0" cy="0"/>
          <a:chOff x="0" y="0"/>
          <a:chExt cx="0" cy="0"/>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F9C21AC5-7BE1-652A-7A02-69A1A36C9D1B}"/>
              </a:ext>
            </a:extLst>
          </p:cNvPr>
          <p:cNvPicPr>
            <a:picLocks noChangeAspect="1"/>
          </p:cNvPicPr>
          <p:nvPr/>
        </p:nvPicPr>
        <p:blipFill>
          <a:blip r:embed="rId2"/>
          <a:stretch>
            <a:fillRect/>
          </a:stretch>
        </p:blipFill>
        <p:spPr>
          <a:xfrm>
            <a:off x="2351964" y="1903956"/>
            <a:ext cx="7488071" cy="4605566"/>
          </a:xfrm>
          <a:prstGeom prst="rect">
            <a:avLst/>
          </a:prstGeom>
        </p:spPr>
      </p:pic>
      <p:sp>
        <p:nvSpPr>
          <p:cNvPr id="2" name="Inhaltsplatzhalter 1">
            <a:extLst>
              <a:ext uri="{FF2B5EF4-FFF2-40B4-BE49-F238E27FC236}">
                <a16:creationId xmlns:a16="http://schemas.microsoft.com/office/drawing/2014/main" id="{D11C0946-AF31-2A52-C48F-3B765B4FBF99}"/>
              </a:ext>
            </a:extLst>
          </p:cNvPr>
          <p:cNvSpPr>
            <a:spLocks noGrp="1"/>
          </p:cNvSpPr>
          <p:nvPr>
            <p:ph sz="quarter" idx="10"/>
          </p:nvPr>
        </p:nvSpPr>
        <p:spPr>
          <a:xfrm>
            <a:off x="1238250" y="1355725"/>
            <a:ext cx="9404350" cy="4789488"/>
          </a:xfrm>
        </p:spPr>
        <p:txBody>
          <a:bodyPr>
            <a:noAutofit/>
          </a:bodyPr>
          <a:lstStyle/>
          <a:p>
            <a:r>
              <a:rPr lang="en-GB" sz="2200" noProof="0" dirty="0">
                <a:latin typeface="+mj-lt"/>
              </a:rPr>
              <a:t>In all these models, perceptions of technology users, managers and technology adoption decision-makers play a critical role  </a:t>
            </a:r>
            <a:endParaRPr lang="en-GB" sz="2200" noProof="0" dirty="0"/>
          </a:p>
          <a:p>
            <a:endParaRPr lang="en-GB" sz="2200" noProof="0" dirty="0"/>
          </a:p>
          <a:p>
            <a:endParaRPr lang="en-GB" sz="2200" noProof="0" dirty="0"/>
          </a:p>
        </p:txBody>
      </p:sp>
      <p:sp>
        <p:nvSpPr>
          <p:cNvPr id="3" name="Inhaltsplatzhalter 2">
            <a:extLst>
              <a:ext uri="{FF2B5EF4-FFF2-40B4-BE49-F238E27FC236}">
                <a16:creationId xmlns:a16="http://schemas.microsoft.com/office/drawing/2014/main" id="{2369B3DE-B13A-4EDD-D35A-18C38189EB73}"/>
              </a:ext>
            </a:extLst>
          </p:cNvPr>
          <p:cNvSpPr>
            <a:spLocks noGrp="1"/>
          </p:cNvSpPr>
          <p:nvPr>
            <p:ph sz="quarter" idx="11"/>
          </p:nvPr>
        </p:nvSpPr>
        <p:spPr/>
        <p:txBody>
          <a:bodyPr/>
          <a:lstStyle/>
          <a:p>
            <a:pPr marL="0" indent="0">
              <a:buNone/>
            </a:pPr>
            <a:r>
              <a:rPr lang="en-GB" sz="3000" noProof="0" dirty="0">
                <a:latin typeface="+mj-lt"/>
              </a:rPr>
              <a:t>5.1 Technology Adoption Decisions: Four widely adopted theories and models</a:t>
            </a:r>
          </a:p>
          <a:p>
            <a:endParaRPr lang="en-GB" noProof="0" dirty="0"/>
          </a:p>
        </p:txBody>
      </p:sp>
    </p:spTree>
    <p:extLst>
      <p:ext uri="{BB962C8B-B14F-4D97-AF65-F5344CB8AC3E}">
        <p14:creationId xmlns:p14="http://schemas.microsoft.com/office/powerpoint/2010/main" val="157400291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B973-4696-E1C1-8461-D61E542EBFA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01AE19C-C239-ACBC-6878-1310371D2B1F}"/>
              </a:ext>
            </a:extLst>
          </p:cNvPr>
          <p:cNvSpPr>
            <a:spLocks noGrp="1"/>
          </p:cNvSpPr>
          <p:nvPr>
            <p:ph sz="quarter" idx="11"/>
          </p:nvPr>
        </p:nvSpPr>
        <p:spPr/>
        <p:txBody>
          <a:bodyPr/>
          <a:lstStyle/>
          <a:p>
            <a:pPr marL="0" indent="0">
              <a:buNone/>
            </a:pPr>
            <a:r>
              <a:rPr lang="en-GB" sz="3000" noProof="0" dirty="0">
                <a:latin typeface="+mj-lt"/>
              </a:rPr>
              <a:t>5.1.1 Technology Diffusion Model (TDM) by Moore &amp; </a:t>
            </a:r>
            <a:r>
              <a:rPr lang="en-GB" sz="3000" noProof="0" dirty="0" err="1">
                <a:latin typeface="+mj-lt"/>
              </a:rPr>
              <a:t>Benbasat</a:t>
            </a:r>
            <a:r>
              <a:rPr lang="en-GB" sz="3000" noProof="0" dirty="0">
                <a:latin typeface="+mj-lt"/>
              </a:rPr>
              <a:t> (1991)</a:t>
            </a:r>
          </a:p>
          <a:p>
            <a:endParaRPr lang="en-GB" noProof="0" dirty="0"/>
          </a:p>
        </p:txBody>
      </p:sp>
      <p:sp>
        <p:nvSpPr>
          <p:cNvPr id="5" name="Inhaltsplatzhalter 1">
            <a:extLst>
              <a:ext uri="{FF2B5EF4-FFF2-40B4-BE49-F238E27FC236}">
                <a16:creationId xmlns:a16="http://schemas.microsoft.com/office/drawing/2014/main" id="{FC97702C-6287-0C59-BF62-3CA5E4341AD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The higher the eight defined attributes of technology innovations are, the more quickly a technology will defuse:</a:t>
            </a:r>
          </a:p>
          <a:p>
            <a:pPr marL="914400" lvl="1" indent="-457200">
              <a:buFont typeface="+mj-lt"/>
              <a:buAutoNum type="arabicPeriod"/>
            </a:pPr>
            <a:r>
              <a:rPr lang="en-GB" sz="2200" noProof="0" dirty="0">
                <a:latin typeface="+mj-lt"/>
              </a:rPr>
              <a:t>Relative Advantage: is perceived as being better </a:t>
            </a:r>
          </a:p>
          <a:p>
            <a:pPr marL="914400" lvl="1" indent="-457200">
              <a:buFont typeface="+mj-lt"/>
              <a:buAutoNum type="arabicPeriod"/>
            </a:pPr>
            <a:r>
              <a:rPr lang="en-GB" sz="2200" noProof="0" dirty="0">
                <a:latin typeface="+mj-lt"/>
              </a:rPr>
              <a:t>Compatibility: is perceived as being consistent with the existing values, needs, and past experiences of potential adopters</a:t>
            </a:r>
          </a:p>
          <a:p>
            <a:pPr marL="914400" lvl="1" indent="-457200">
              <a:buFont typeface="+mj-lt"/>
              <a:buAutoNum type="arabicPeriod"/>
            </a:pPr>
            <a:r>
              <a:rPr lang="en-GB" sz="2200" noProof="0" dirty="0">
                <a:latin typeface="+mj-lt"/>
              </a:rPr>
              <a:t>Trialability: may be experimented with before adoption</a:t>
            </a:r>
          </a:p>
          <a:p>
            <a:pPr marL="914400" lvl="1" indent="-457200">
              <a:buFont typeface="+mj-lt"/>
              <a:buAutoNum type="arabicPeriod"/>
            </a:pPr>
            <a:r>
              <a:rPr lang="en-GB" sz="2200" noProof="0" dirty="0">
                <a:latin typeface="+mj-lt"/>
              </a:rPr>
              <a:t>Result Demonstrability: more advantages of an innovation can be demonstrated and are observable</a:t>
            </a:r>
          </a:p>
          <a:p>
            <a:pPr marL="914400" lvl="1" indent="-457200">
              <a:buFont typeface="+mj-lt"/>
              <a:buAutoNum type="arabicPeriod"/>
            </a:pPr>
            <a:r>
              <a:rPr lang="en-GB" sz="2200" noProof="0" dirty="0">
                <a:latin typeface="+mj-lt"/>
              </a:rPr>
              <a:t>Visibility: adoption and acceptance of an innovation by others can be observed</a:t>
            </a:r>
          </a:p>
          <a:p>
            <a:pPr marL="914400" lvl="1" indent="-457200">
              <a:buFont typeface="+mj-lt"/>
              <a:buAutoNum type="arabicPeriod"/>
            </a:pPr>
            <a:r>
              <a:rPr lang="en-GB" sz="2200" noProof="0" dirty="0">
                <a:latin typeface="+mj-lt"/>
              </a:rPr>
              <a:t>Ease of Use: is perceived as easy or difficult to use</a:t>
            </a:r>
          </a:p>
          <a:p>
            <a:pPr marL="914400" lvl="1" indent="-457200">
              <a:buFont typeface="+mj-lt"/>
              <a:buAutoNum type="arabicPeriod"/>
            </a:pPr>
            <a:r>
              <a:rPr lang="en-GB" sz="2200" noProof="0" dirty="0">
                <a:latin typeface="+mj-lt"/>
              </a:rPr>
              <a:t>Image: is perceived to enhance one's image or status in one's social system</a:t>
            </a:r>
          </a:p>
          <a:p>
            <a:pPr marL="914400" lvl="1" indent="-457200">
              <a:buFont typeface="+mj-lt"/>
              <a:buAutoNum type="arabicPeriod"/>
            </a:pPr>
            <a:r>
              <a:rPr lang="en-GB" sz="2200" noProof="0" dirty="0">
                <a:latin typeface="+mj-lt"/>
              </a:rPr>
              <a:t>Voluntariness of Use: is perceived as being voluntary, or of free will</a:t>
            </a:r>
          </a:p>
          <a:p>
            <a:endParaRPr lang="en-GB" sz="2200" noProof="0" dirty="0"/>
          </a:p>
        </p:txBody>
      </p:sp>
    </p:spTree>
    <p:extLst>
      <p:ext uri="{BB962C8B-B14F-4D97-AF65-F5344CB8AC3E}">
        <p14:creationId xmlns:p14="http://schemas.microsoft.com/office/powerpoint/2010/main" val="3981780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3535-F2D4-B656-AA55-2C929CC66D1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284A8BF-514F-B3DE-BE04-48F79182CFA7}"/>
              </a:ext>
            </a:extLst>
          </p:cNvPr>
          <p:cNvSpPr>
            <a:spLocks noGrp="1"/>
          </p:cNvSpPr>
          <p:nvPr>
            <p:ph sz="quarter" idx="11"/>
          </p:nvPr>
        </p:nvSpPr>
        <p:spPr/>
        <p:txBody>
          <a:bodyPr/>
          <a:lstStyle/>
          <a:p>
            <a:pPr marL="0" indent="0">
              <a:buNone/>
            </a:pPr>
            <a:r>
              <a:rPr lang="en-GB" sz="3000" noProof="0" dirty="0">
                <a:latin typeface="+mj-lt"/>
              </a:rPr>
              <a:t>5.1.2 Technology, Organisation and Environment Model (TOE)</a:t>
            </a:r>
            <a:endParaRPr lang="en-GB" noProof="0" dirty="0"/>
          </a:p>
        </p:txBody>
      </p:sp>
      <p:sp>
        <p:nvSpPr>
          <p:cNvPr id="5" name="Inhaltsplatzhalter 1">
            <a:extLst>
              <a:ext uri="{FF2B5EF4-FFF2-40B4-BE49-F238E27FC236}">
                <a16:creationId xmlns:a16="http://schemas.microsoft.com/office/drawing/2014/main" id="{6246E08A-9E4A-2AE3-AAEF-92F1C905981E}"/>
              </a:ext>
            </a:extLst>
          </p:cNvPr>
          <p:cNvSpPr txBox="1">
            <a:spLocks/>
          </p:cNvSpPr>
          <p:nvPr/>
        </p:nvSpPr>
        <p:spPr>
          <a:xfrm>
            <a:off x="1238249" y="1355725"/>
            <a:ext cx="993333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Widespread approach for explaining digital technology adoption by organisations</a:t>
            </a:r>
          </a:p>
          <a:p>
            <a:r>
              <a:rPr lang="en-GB" sz="2200" noProof="0" dirty="0">
                <a:latin typeface="+mj-lt"/>
              </a:rPr>
              <a:t>Holistic approach that is free of industry or firm-size effects, critiqued for being too general and having unclear constructs</a:t>
            </a:r>
          </a:p>
          <a:p>
            <a:r>
              <a:rPr lang="en-GB" sz="2200" noProof="0" dirty="0">
                <a:latin typeface="+mj-lt"/>
              </a:rPr>
              <a:t>Very useful for categorising the factors that determine technology adoption</a:t>
            </a:r>
          </a:p>
          <a:p>
            <a:pPr lvl="1"/>
            <a:r>
              <a:rPr lang="en-GB" sz="2200" noProof="0" dirty="0">
                <a:latin typeface="+mj-lt"/>
              </a:rPr>
              <a:t>Technology: The attributes of the technology being considered for adoption;</a:t>
            </a:r>
          </a:p>
          <a:p>
            <a:pPr lvl="1"/>
            <a:r>
              <a:rPr lang="en-GB" sz="2200" noProof="0" dirty="0">
                <a:latin typeface="+mj-lt"/>
              </a:rPr>
              <a:t>Organisation: Internal facilitating conditions</a:t>
            </a:r>
          </a:p>
          <a:p>
            <a:pPr lvl="1"/>
            <a:r>
              <a:rPr lang="en-GB" sz="2200" noProof="0" dirty="0">
                <a:latin typeface="+mj-lt"/>
              </a:rPr>
              <a:t>Environment: External facilitating conditions</a:t>
            </a:r>
          </a:p>
          <a:p>
            <a:r>
              <a:rPr lang="en-GB" sz="2200" noProof="0" dirty="0">
                <a:latin typeface="+mj-lt"/>
              </a:rPr>
              <a:t>Needs to be integrated for operationalisation of categories, using the perceived usefulness (PU) or perceived ease of use (PEOU) factors from the technology acceptance model:</a:t>
            </a:r>
          </a:p>
          <a:p>
            <a:pPr lvl="1"/>
            <a:r>
              <a:rPr lang="en-GB" sz="2200" noProof="0" dirty="0">
                <a:latin typeface="+mj-lt"/>
              </a:rPr>
              <a:t>Technology: complexity, compatibility with processes, relative advantage</a:t>
            </a:r>
          </a:p>
          <a:p>
            <a:pPr lvl="1"/>
            <a:r>
              <a:rPr lang="en-GB" sz="2200" noProof="0" dirty="0">
                <a:latin typeface="+mj-lt"/>
              </a:rPr>
              <a:t>Organisation: competences, complexity, readiness and compatibility</a:t>
            </a:r>
          </a:p>
          <a:p>
            <a:pPr lvl="1"/>
            <a:r>
              <a:rPr lang="en-GB" sz="2200" noProof="0" dirty="0">
                <a:latin typeface="+mj-lt"/>
              </a:rPr>
              <a:t>Environment: competitive advantage, partner support</a:t>
            </a:r>
          </a:p>
          <a:p>
            <a:endParaRPr lang="en-GB" sz="2200" noProof="0" dirty="0">
              <a:latin typeface="+mj-lt"/>
            </a:endParaRPr>
          </a:p>
        </p:txBody>
      </p:sp>
    </p:spTree>
    <p:extLst>
      <p:ext uri="{BB962C8B-B14F-4D97-AF65-F5344CB8AC3E}">
        <p14:creationId xmlns:p14="http://schemas.microsoft.com/office/powerpoint/2010/main" val="334417022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5B8D-2298-56E0-74F8-F534C20984D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22C705D-AF93-FF1B-B9FA-93AFB94C281E}"/>
              </a:ext>
            </a:extLst>
          </p:cNvPr>
          <p:cNvSpPr>
            <a:spLocks noGrp="1"/>
          </p:cNvSpPr>
          <p:nvPr>
            <p:ph sz="quarter" idx="11"/>
          </p:nvPr>
        </p:nvSpPr>
        <p:spPr/>
        <p:txBody>
          <a:bodyPr/>
          <a:lstStyle/>
          <a:p>
            <a:pPr marL="0" indent="0">
              <a:buNone/>
            </a:pPr>
            <a:r>
              <a:rPr lang="en-GB" sz="3000" noProof="0" dirty="0">
                <a:latin typeface="+mj-lt"/>
              </a:rPr>
              <a:t>5.1.3 Technology Acceptance Model (TAM) </a:t>
            </a:r>
          </a:p>
          <a:p>
            <a:endParaRPr lang="en-GB" noProof="0" dirty="0"/>
          </a:p>
        </p:txBody>
      </p:sp>
      <p:sp>
        <p:nvSpPr>
          <p:cNvPr id="4" name="Inhaltsplatzhalter 1">
            <a:extLst>
              <a:ext uri="{FF2B5EF4-FFF2-40B4-BE49-F238E27FC236}">
                <a16:creationId xmlns:a16="http://schemas.microsoft.com/office/drawing/2014/main" id="{42512F4F-D716-ED31-C013-EFFC5D94D9A2}"/>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Often integrated with TOE: factors that determine PU and PEOU</a:t>
            </a:r>
          </a:p>
          <a:p>
            <a:r>
              <a:rPr lang="en-GB" sz="2200" noProof="0" dirty="0">
                <a:latin typeface="+mj-lt"/>
              </a:rPr>
              <a:t>Explains technology acceptance and usage</a:t>
            </a:r>
          </a:p>
          <a:p>
            <a:r>
              <a:rPr lang="en-GB" sz="2200" noProof="0" dirty="0">
                <a:latin typeface="+mj-lt"/>
              </a:rPr>
              <a:t>The greater the perceived usefulness and the perceived ease of use, the higher the expected attitudinal and behavioural intentions (subjective norm to decision-maker) to use the technology</a:t>
            </a:r>
          </a:p>
          <a:p>
            <a:pPr lvl="1"/>
            <a:r>
              <a:rPr lang="en-GB" sz="2200" noProof="0" dirty="0">
                <a:latin typeface="+mj-lt"/>
              </a:rPr>
              <a:t>Perceived Usefulness: “the degree to which a person believes that using a particular system would enhance his or her job performance”</a:t>
            </a:r>
          </a:p>
          <a:p>
            <a:pPr lvl="1"/>
            <a:r>
              <a:rPr lang="en-GB" sz="2200" noProof="0" dirty="0">
                <a:latin typeface="+mj-lt"/>
              </a:rPr>
              <a:t>Perceived Ease of Use: “the degree to which a person believes that using a particular system would be free of effort” </a:t>
            </a:r>
          </a:p>
          <a:p>
            <a:pPr lvl="1"/>
            <a:r>
              <a:rPr lang="en-GB" sz="2200" noProof="0" dirty="0">
                <a:latin typeface="+mj-lt"/>
              </a:rPr>
              <a:t>Subjective Norm: “the person’s perception that most people who are important to him thin he should or should not perform the [behaviour] in question"</a:t>
            </a:r>
          </a:p>
        </p:txBody>
      </p:sp>
    </p:spTree>
    <p:extLst>
      <p:ext uri="{BB962C8B-B14F-4D97-AF65-F5344CB8AC3E}">
        <p14:creationId xmlns:p14="http://schemas.microsoft.com/office/powerpoint/2010/main" val="358585081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6CB9-C0C4-E624-28D4-3C0BEA59C3D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0E451FA-DF49-F4AB-22A1-DB42D1E51B2B}"/>
              </a:ext>
            </a:extLst>
          </p:cNvPr>
          <p:cNvSpPr>
            <a:spLocks noGrp="1"/>
          </p:cNvSpPr>
          <p:nvPr>
            <p:ph sz="quarter" idx="11"/>
          </p:nvPr>
        </p:nvSpPr>
        <p:spPr/>
        <p:txBody>
          <a:bodyPr/>
          <a:lstStyle/>
          <a:p>
            <a:pPr marL="0" indent="0">
              <a:buNone/>
            </a:pPr>
            <a:r>
              <a:rPr lang="en-GB" sz="3000" noProof="0" dirty="0">
                <a:latin typeface="+mj-lt"/>
              </a:rPr>
              <a:t>Technology Adoption Under Conditions of Uncertainty</a:t>
            </a:r>
          </a:p>
          <a:p>
            <a:endParaRPr lang="en-GB" noProof="0" dirty="0"/>
          </a:p>
        </p:txBody>
      </p:sp>
      <p:sp>
        <p:nvSpPr>
          <p:cNvPr id="4" name="Inhaltsplatzhalter 1">
            <a:extLst>
              <a:ext uri="{FF2B5EF4-FFF2-40B4-BE49-F238E27FC236}">
                <a16:creationId xmlns:a16="http://schemas.microsoft.com/office/drawing/2014/main" id="{91567979-EAFF-0646-C36D-F1F572F062F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Common assumption of models and theories is that while subjective, it is still possible to assess the advantages of adopting a novel technology.</a:t>
            </a:r>
          </a:p>
          <a:p>
            <a:r>
              <a:rPr lang="en-GB" sz="2200" noProof="0" dirty="0">
                <a:latin typeface="+mj-lt"/>
              </a:rPr>
              <a:t>Under conditions of high levels of uncertainty, managers will take a comparative approach to make technology adoption decisions. </a:t>
            </a:r>
          </a:p>
          <a:p>
            <a:r>
              <a:rPr lang="en-GB" sz="2200" noProof="0" dirty="0">
                <a:latin typeface="+mj-lt"/>
              </a:rPr>
              <a:t>Different mechanisms of isomorphic state: conformity in technology adoption decisions across business organization and employees</a:t>
            </a:r>
          </a:p>
          <a:p>
            <a:endParaRPr lang="en-GB" sz="2200" noProof="0" dirty="0">
              <a:latin typeface="+mj-lt"/>
            </a:endParaRPr>
          </a:p>
          <a:p>
            <a:endParaRPr lang="en-GB" sz="2200" noProof="0" dirty="0">
              <a:latin typeface="+mj-lt"/>
            </a:endParaRPr>
          </a:p>
          <a:p>
            <a:endParaRPr lang="en-GB" sz="2200" noProof="0" dirty="0">
              <a:latin typeface="+mj-lt"/>
            </a:endParaRPr>
          </a:p>
          <a:p>
            <a:endParaRPr lang="en-GB" sz="2200" noProof="0" dirty="0">
              <a:latin typeface="+mj-lt"/>
            </a:endParaRPr>
          </a:p>
          <a:p>
            <a:r>
              <a:rPr lang="en-GB" sz="2200" noProof="0" dirty="0">
                <a:latin typeface="+mj-lt"/>
              </a:rPr>
              <a:t>Mechanisms can act at different times along the decision-making process and can be leveraged by advocates for a given technology like consulting firms and technology producers.</a:t>
            </a:r>
          </a:p>
          <a:p>
            <a:pPr lvl="1"/>
            <a:endParaRPr lang="en-GB" sz="2200" noProof="0" dirty="0">
              <a:latin typeface="+mj-lt"/>
            </a:endParaRPr>
          </a:p>
          <a:p>
            <a:endParaRPr lang="en-GB" sz="2200" noProof="0" dirty="0">
              <a:latin typeface="+mj-lt"/>
            </a:endParaRPr>
          </a:p>
        </p:txBody>
      </p:sp>
      <p:sp>
        <p:nvSpPr>
          <p:cNvPr id="8" name="Rechteck 7">
            <a:extLst>
              <a:ext uri="{FF2B5EF4-FFF2-40B4-BE49-F238E27FC236}">
                <a16:creationId xmlns:a16="http://schemas.microsoft.com/office/drawing/2014/main" id="{9667C0E8-6AB6-24DF-02FE-8D79832C5B9F}"/>
              </a:ext>
            </a:extLst>
          </p:cNvPr>
          <p:cNvSpPr/>
          <p:nvPr/>
        </p:nvSpPr>
        <p:spPr>
          <a:xfrm>
            <a:off x="1264509" y="3781168"/>
            <a:ext cx="2247041" cy="1219200"/>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600" b="1" noProof="0" dirty="0">
                <a:latin typeface="+mj-lt"/>
              </a:rPr>
              <a:t>Mimetic</a:t>
            </a:r>
          </a:p>
          <a:p>
            <a:pPr algn="ctr"/>
            <a:r>
              <a:rPr lang="en-GB" sz="1400" dirty="0">
                <a:latin typeface="+mj-lt"/>
              </a:rPr>
              <a:t>c</a:t>
            </a:r>
            <a:r>
              <a:rPr lang="en-GB" sz="1400" noProof="0" dirty="0" err="1">
                <a:latin typeface="+mj-lt"/>
              </a:rPr>
              <a:t>opy</a:t>
            </a:r>
            <a:r>
              <a:rPr lang="en-GB" sz="1400" noProof="0" dirty="0">
                <a:latin typeface="+mj-lt"/>
              </a:rPr>
              <a:t> decisions of others</a:t>
            </a:r>
          </a:p>
        </p:txBody>
      </p:sp>
      <p:sp>
        <p:nvSpPr>
          <p:cNvPr id="9" name="Rechteck 8">
            <a:extLst>
              <a:ext uri="{FF2B5EF4-FFF2-40B4-BE49-F238E27FC236}">
                <a16:creationId xmlns:a16="http://schemas.microsoft.com/office/drawing/2014/main" id="{0BF6D995-C2E3-5461-62F4-88FA97D1F73B}"/>
              </a:ext>
            </a:extLst>
          </p:cNvPr>
          <p:cNvSpPr/>
          <p:nvPr/>
        </p:nvSpPr>
        <p:spPr>
          <a:xfrm>
            <a:off x="3641526" y="3781168"/>
            <a:ext cx="2247041" cy="1219200"/>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600" b="1" noProof="0" dirty="0">
                <a:latin typeface="+mj-lt"/>
              </a:rPr>
              <a:t>Normative</a:t>
            </a:r>
          </a:p>
          <a:p>
            <a:pPr algn="ctr"/>
            <a:r>
              <a:rPr lang="en-GB" sz="1400" dirty="0">
                <a:latin typeface="+mj-lt"/>
              </a:rPr>
              <a:t>B</a:t>
            </a:r>
            <a:r>
              <a:rPr lang="en-GB" sz="1400" noProof="0" dirty="0" err="1">
                <a:latin typeface="+mj-lt"/>
              </a:rPr>
              <a:t>ase</a:t>
            </a:r>
            <a:r>
              <a:rPr lang="en-GB" sz="1400" noProof="0" dirty="0">
                <a:latin typeface="+mj-lt"/>
              </a:rPr>
              <a:t> decisions on professional legitimised norms </a:t>
            </a:r>
          </a:p>
        </p:txBody>
      </p:sp>
      <p:sp>
        <p:nvSpPr>
          <p:cNvPr id="10" name="Rechteck 9">
            <a:extLst>
              <a:ext uri="{FF2B5EF4-FFF2-40B4-BE49-F238E27FC236}">
                <a16:creationId xmlns:a16="http://schemas.microsoft.com/office/drawing/2014/main" id="{43D65FCB-E292-076C-58B1-5CC446BCB4C9}"/>
              </a:ext>
            </a:extLst>
          </p:cNvPr>
          <p:cNvSpPr/>
          <p:nvPr/>
        </p:nvSpPr>
        <p:spPr>
          <a:xfrm>
            <a:off x="6018543" y="3781168"/>
            <a:ext cx="2247041" cy="1219200"/>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600" b="1" noProof="0" dirty="0">
                <a:latin typeface="+mj-lt"/>
              </a:rPr>
              <a:t>Coercive</a:t>
            </a:r>
          </a:p>
          <a:p>
            <a:pPr algn="ctr"/>
            <a:r>
              <a:rPr lang="en-GB" sz="1400" noProof="0" dirty="0">
                <a:latin typeface="+mj-lt"/>
              </a:rPr>
              <a:t>coerced by an authoritative entity which regulates industry</a:t>
            </a:r>
          </a:p>
        </p:txBody>
      </p:sp>
      <p:sp>
        <p:nvSpPr>
          <p:cNvPr id="11" name="Rechteck 10">
            <a:extLst>
              <a:ext uri="{FF2B5EF4-FFF2-40B4-BE49-F238E27FC236}">
                <a16:creationId xmlns:a16="http://schemas.microsoft.com/office/drawing/2014/main" id="{AD6CDF7E-A1AA-975F-472D-C534CA5D5736}"/>
              </a:ext>
            </a:extLst>
          </p:cNvPr>
          <p:cNvSpPr/>
          <p:nvPr/>
        </p:nvSpPr>
        <p:spPr>
          <a:xfrm>
            <a:off x="8395559" y="3781168"/>
            <a:ext cx="2247041" cy="1219200"/>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600" b="1" noProof="0" dirty="0">
                <a:latin typeface="+mj-lt"/>
              </a:rPr>
              <a:t>Competitive</a:t>
            </a:r>
          </a:p>
          <a:p>
            <a:pPr algn="ctr"/>
            <a:r>
              <a:rPr lang="en-GB" sz="1400" noProof="0" dirty="0">
                <a:latin typeface="+mj-lt"/>
              </a:rPr>
              <a:t>technology seen as underlying driver of competitive advantage of a high performing firm</a:t>
            </a:r>
          </a:p>
        </p:txBody>
      </p:sp>
    </p:spTree>
    <p:extLst>
      <p:ext uri="{BB962C8B-B14F-4D97-AF65-F5344CB8AC3E}">
        <p14:creationId xmlns:p14="http://schemas.microsoft.com/office/powerpoint/2010/main" val="23790971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D110-6827-31B9-CE7F-4B8897809DF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23A442-81DB-833D-769C-9ED025896D41}"/>
              </a:ext>
            </a:extLst>
          </p:cNvPr>
          <p:cNvSpPr>
            <a:spLocks noGrp="1"/>
          </p:cNvSpPr>
          <p:nvPr>
            <p:ph sz="quarter" idx="11"/>
          </p:nvPr>
        </p:nvSpPr>
        <p:spPr/>
        <p:txBody>
          <a:bodyPr/>
          <a:lstStyle/>
          <a:p>
            <a:pPr marL="0" indent="0">
              <a:buNone/>
            </a:pPr>
            <a:r>
              <a:rPr lang="en-GB" sz="3000" noProof="0" dirty="0">
                <a:latin typeface="+mj-lt"/>
              </a:rPr>
              <a:t>5.1.4 Unified Theory of Acceptance and Use of Technology (UTAUT)</a:t>
            </a:r>
          </a:p>
          <a:p>
            <a:endParaRPr lang="en-GB" noProof="0" dirty="0"/>
          </a:p>
        </p:txBody>
      </p:sp>
      <p:sp>
        <p:nvSpPr>
          <p:cNvPr id="5" name="Inhaltsplatzhalter 1">
            <a:extLst>
              <a:ext uri="{FF2B5EF4-FFF2-40B4-BE49-F238E27FC236}">
                <a16:creationId xmlns:a16="http://schemas.microsoft.com/office/drawing/2014/main" id="{1311CF6E-C4D9-82C6-745D-D5D4AB5933AE}"/>
              </a:ext>
            </a:extLst>
          </p:cNvPr>
          <p:cNvSpPr txBox="1">
            <a:spLocks/>
          </p:cNvSpPr>
          <p:nvPr/>
        </p:nvSpPr>
        <p:spPr>
          <a:xfrm>
            <a:off x="1238250" y="1355725"/>
            <a:ext cx="9873698"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Developed in an extensive empirical study by Venkatesh et al. (2003)</a:t>
            </a:r>
          </a:p>
          <a:p>
            <a:r>
              <a:rPr lang="en-GB" sz="2200" noProof="0" dirty="0">
                <a:latin typeface="+mj-lt"/>
              </a:rPr>
              <a:t>Integrated MM, TPD/DTPB, TPB, TAM, MPCU, IDT and SCT</a:t>
            </a:r>
          </a:p>
          <a:p>
            <a:r>
              <a:rPr lang="en-GB" sz="2200" noProof="0" dirty="0">
                <a:latin typeface="+mj-lt"/>
              </a:rPr>
              <a:t>Final result of four main determinants for technology acceptance </a:t>
            </a:r>
          </a:p>
          <a:p>
            <a:pPr lvl="1"/>
            <a:r>
              <a:rPr lang="en-GB" sz="2200" noProof="0" dirty="0">
                <a:latin typeface="+mj-lt"/>
              </a:rPr>
              <a:t>High Performance Expectations: “the degree to which an individual believes that using the system will help him or her to attain gains in job performance”</a:t>
            </a:r>
          </a:p>
          <a:p>
            <a:pPr lvl="1"/>
            <a:r>
              <a:rPr lang="en-GB" sz="2200" noProof="0" dirty="0">
                <a:latin typeface="+mj-lt"/>
              </a:rPr>
              <a:t>Low Effort Expectations: “the degree of ease associated with the use of the system”</a:t>
            </a:r>
          </a:p>
          <a:p>
            <a:pPr lvl="1"/>
            <a:r>
              <a:rPr lang="en-GB" sz="2200" noProof="0" dirty="0">
                <a:latin typeface="+mj-lt"/>
              </a:rPr>
              <a:t>Social Influence: “the degree to which an individual perceives that important others believe he or she should use the new system”</a:t>
            </a:r>
          </a:p>
          <a:p>
            <a:pPr lvl="1"/>
            <a:r>
              <a:rPr lang="en-GB" sz="2200" noProof="0" dirty="0">
                <a:latin typeface="+mj-lt"/>
              </a:rPr>
              <a:t>Facilitating Conditions: “defined as the degree to which an individual believes that an organizational and technical infrastructure exists to support use of the system”.</a:t>
            </a:r>
          </a:p>
          <a:p>
            <a:pPr lvl="1"/>
            <a:r>
              <a:rPr lang="en-GB" sz="2200" noProof="0" dirty="0">
                <a:latin typeface="+mj-lt"/>
              </a:rPr>
              <a:t>Four moderating effects: Gender, age, experience and perceived voluntariness of use of a technology</a:t>
            </a:r>
          </a:p>
          <a:p>
            <a:pPr lvl="1"/>
            <a:endParaRPr lang="en-GB" sz="2200" noProof="0" dirty="0"/>
          </a:p>
          <a:p>
            <a:endParaRPr lang="en-GB" sz="2200" noProof="0" dirty="0"/>
          </a:p>
        </p:txBody>
      </p:sp>
    </p:spTree>
    <p:extLst>
      <p:ext uri="{BB962C8B-B14F-4D97-AF65-F5344CB8AC3E}">
        <p14:creationId xmlns:p14="http://schemas.microsoft.com/office/powerpoint/2010/main" val="949179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4A83-642F-6AA8-4D50-C0714B77F824}"/>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CF4B531D-CAFE-55E0-1F86-C48C4A234132}"/>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50DCBA76-9D1C-5E63-4A3B-7ADA85FB3B2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2</a:t>
            </a:fld>
            <a:endParaRPr lang="en-GB" sz="1000" noProof="0" dirty="0">
              <a:solidFill>
                <a:srgbClr val="004474"/>
              </a:solidFill>
            </a:endParaRPr>
          </a:p>
        </p:txBody>
      </p:sp>
      <p:sp>
        <p:nvSpPr>
          <p:cNvPr id="5" name="Titel 4">
            <a:extLst>
              <a:ext uri="{FF2B5EF4-FFF2-40B4-BE49-F238E27FC236}">
                <a16:creationId xmlns:a16="http://schemas.microsoft.com/office/drawing/2014/main" id="{DB8C31E4-3308-9866-8E94-E8FF8094456A}"/>
              </a:ext>
            </a:extLst>
          </p:cNvPr>
          <p:cNvSpPr>
            <a:spLocks noGrp="1"/>
          </p:cNvSpPr>
          <p:nvPr>
            <p:ph type="ctrTitle"/>
          </p:nvPr>
        </p:nvSpPr>
        <p:spPr>
          <a:xfrm>
            <a:off x="689504" y="668254"/>
            <a:ext cx="11197696" cy="1324216"/>
          </a:xfrm>
        </p:spPr>
        <p:txBody>
          <a:bodyPr>
            <a:noAutofit/>
          </a:bodyPr>
          <a:lstStyle/>
          <a:p>
            <a:pPr algn="l"/>
            <a:r>
              <a:rPr lang="en-GB" sz="4800" b="1" dirty="0"/>
              <a:t>01 Strategic Digital Transformation: Background and Terminology</a:t>
            </a:r>
            <a:endParaRPr lang="en-GB" sz="3200" noProof="0" dirty="0">
              <a:latin typeface="+mj-lt"/>
            </a:endParaRPr>
          </a:p>
        </p:txBody>
      </p:sp>
      <p:sp>
        <p:nvSpPr>
          <p:cNvPr id="7" name="Untertitel 5">
            <a:extLst>
              <a:ext uri="{FF2B5EF4-FFF2-40B4-BE49-F238E27FC236}">
                <a16:creationId xmlns:a16="http://schemas.microsoft.com/office/drawing/2014/main" id="{1577F014-D650-8401-31BC-EFB85C465D10}"/>
              </a:ext>
            </a:extLst>
          </p:cNvPr>
          <p:cNvSpPr>
            <a:spLocks noGrp="1"/>
          </p:cNvSpPr>
          <p:nvPr>
            <p:ph type="subTitle" idx="1"/>
          </p:nvPr>
        </p:nvSpPr>
        <p:spPr>
          <a:xfrm>
            <a:off x="689504" y="5654667"/>
            <a:ext cx="10547128" cy="711946"/>
          </a:xfrm>
        </p:spPr>
        <p:txBody>
          <a:bodyPr>
            <a:normAutofit lnSpcReduction="10000"/>
          </a:bodyPr>
          <a:lstStyle/>
          <a:p>
            <a:pPr algn="l"/>
            <a:r>
              <a:rPr lang="en-GB" b="1" noProof="0" dirty="0">
                <a:latin typeface="+mj-lt"/>
              </a:rPr>
              <a:t>Chapter 01 of 12</a:t>
            </a:r>
          </a:p>
          <a:p>
            <a:pPr algn="l"/>
            <a:r>
              <a:rPr lang="en-GB" sz="1200" dirty="0">
                <a:latin typeface="+mj-lt"/>
              </a:rPr>
              <a:t>© Marc K. Peter &amp; Johan P. Lindeque (2026): Strategic Digital Transformation. Theory and Practice. Sage Publications, London/UK</a:t>
            </a:r>
            <a:endParaRPr lang="en-GB" sz="1200" noProof="0" dirty="0">
              <a:latin typeface="+mj-lt"/>
            </a:endParaRPr>
          </a:p>
        </p:txBody>
      </p:sp>
      <p:sp>
        <p:nvSpPr>
          <p:cNvPr id="8" name="Textplatzhalter 4">
            <a:extLst>
              <a:ext uri="{FF2B5EF4-FFF2-40B4-BE49-F238E27FC236}">
                <a16:creationId xmlns:a16="http://schemas.microsoft.com/office/drawing/2014/main" id="{FCB69077-98EC-7A87-6B1C-DD16E89FF8EF}"/>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GB"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55602D15-45BC-E852-E510-EA37EF5BBC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4058013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D4604-4CAA-BA22-20F0-E8DFAD5EA625}"/>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33DCFCB7-1648-9C62-B5BD-EC7515C2F4D6}"/>
              </a:ext>
            </a:extLst>
          </p:cNvPr>
          <p:cNvSpPr>
            <a:spLocks noGrp="1"/>
          </p:cNvSpPr>
          <p:nvPr>
            <p:ph sz="quarter" idx="10"/>
          </p:nvPr>
        </p:nvSpPr>
        <p:spPr>
          <a:xfrm>
            <a:off x="1238250" y="1355725"/>
            <a:ext cx="9404350" cy="3069626"/>
          </a:xfrm>
        </p:spPr>
        <p:txBody>
          <a:bodyPr>
            <a:noAutofit/>
          </a:bodyPr>
          <a:lstStyle/>
          <a:p>
            <a:r>
              <a:rPr lang="en-GB" sz="2200" dirty="0">
                <a:latin typeface="+mj-lt"/>
              </a:rPr>
              <a:t>Concept emerged in the early 2000s</a:t>
            </a:r>
          </a:p>
          <a:p>
            <a:r>
              <a:rPr lang="en-GB" sz="2200" dirty="0">
                <a:latin typeface="+mj-lt"/>
              </a:rPr>
              <a:t>represent a transformative approach to integrating digital technologies with the physical world</a:t>
            </a:r>
          </a:p>
          <a:p>
            <a:r>
              <a:rPr lang="en-GB" sz="2200" dirty="0">
                <a:latin typeface="+mj-lt"/>
              </a:rPr>
              <a:t>are designed to monitor, coordinate, control, and integrate physical processes  across the dimensions of land, water, air and space</a:t>
            </a:r>
          </a:p>
          <a:p>
            <a:r>
              <a:rPr lang="en-GB" sz="2200" dirty="0">
                <a:latin typeface="+mj-lt"/>
              </a:rPr>
              <a:t>Components: embedded systems, sensors, actuators and               communication networks</a:t>
            </a:r>
          </a:p>
          <a:p>
            <a:r>
              <a:rPr lang="en-GB" sz="2200" dirty="0">
                <a:latin typeface="+mj-lt"/>
              </a:rPr>
              <a:t>address complex challenges related to reliability, real-time                 performance, security, and interoperability</a:t>
            </a:r>
          </a:p>
          <a:p>
            <a:r>
              <a:rPr lang="en-GB" sz="2200" dirty="0">
                <a:latin typeface="+mj-lt"/>
              </a:rPr>
              <a:t>must be able to operate autonomously, adapt to changing                             conditions, and ensure the safety and efficiency of operations</a:t>
            </a:r>
          </a:p>
          <a:p>
            <a:r>
              <a:rPr lang="en-GB" sz="2200" dirty="0">
                <a:latin typeface="+mj-lt"/>
              </a:rPr>
              <a:t>offer the potential to revolutionise how we interact with and control the physical world through sophisticated, interconnected and digital systems</a:t>
            </a:r>
          </a:p>
        </p:txBody>
      </p:sp>
      <p:sp>
        <p:nvSpPr>
          <p:cNvPr id="3" name="Inhaltsplatzhalter 2">
            <a:extLst>
              <a:ext uri="{FF2B5EF4-FFF2-40B4-BE49-F238E27FC236}">
                <a16:creationId xmlns:a16="http://schemas.microsoft.com/office/drawing/2014/main" id="{C7452777-1E82-2CF8-DC66-8926232C27C3}"/>
              </a:ext>
            </a:extLst>
          </p:cNvPr>
          <p:cNvSpPr>
            <a:spLocks noGrp="1"/>
          </p:cNvSpPr>
          <p:nvPr>
            <p:ph sz="quarter" idx="11"/>
          </p:nvPr>
        </p:nvSpPr>
        <p:spPr/>
        <p:txBody>
          <a:bodyPr/>
          <a:lstStyle/>
          <a:p>
            <a:pPr marL="0" indent="0">
              <a:buNone/>
            </a:pPr>
            <a:r>
              <a:rPr lang="en-GB" sz="3000" noProof="0" dirty="0">
                <a:latin typeface="+mj-lt"/>
              </a:rPr>
              <a:t>Cyber-physical Systems (CPS)</a:t>
            </a:r>
          </a:p>
          <a:p>
            <a:endParaRPr lang="en-GB" noProof="0" dirty="0"/>
          </a:p>
        </p:txBody>
      </p:sp>
      <p:pic>
        <p:nvPicPr>
          <p:cNvPr id="6" name="Grafik 5" descr="Ein Bild, das Text, Screenshot, weiß, Grafikdesign enthält.&#10;&#10;KI-generierte Inhalte können fehlerhaft sein.">
            <a:extLst>
              <a:ext uri="{FF2B5EF4-FFF2-40B4-BE49-F238E27FC236}">
                <a16:creationId xmlns:a16="http://schemas.microsoft.com/office/drawing/2014/main" id="{DA164B4D-0F81-5B00-9C8B-FE88A01CBE6E}"/>
              </a:ext>
            </a:extLst>
          </p:cNvPr>
          <p:cNvPicPr>
            <a:picLocks noChangeAspect="1"/>
          </p:cNvPicPr>
          <p:nvPr/>
        </p:nvPicPr>
        <p:blipFill>
          <a:blip r:embed="rId2"/>
          <a:stretch>
            <a:fillRect/>
          </a:stretch>
        </p:blipFill>
        <p:spPr>
          <a:xfrm>
            <a:off x="8212347" y="3208534"/>
            <a:ext cx="3599585" cy="1581126"/>
          </a:xfrm>
          <a:prstGeom prst="rect">
            <a:avLst/>
          </a:prstGeom>
        </p:spPr>
      </p:pic>
    </p:spTree>
    <p:extLst>
      <p:ext uri="{BB962C8B-B14F-4D97-AF65-F5344CB8AC3E}">
        <p14:creationId xmlns:p14="http://schemas.microsoft.com/office/powerpoint/2010/main" val="319084435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3F8B1-752B-481B-9CEB-3B72BA511D7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8E2F815-0A3F-0163-7B8A-B42765AF3A72}"/>
              </a:ext>
            </a:extLst>
          </p:cNvPr>
          <p:cNvSpPr>
            <a:spLocks noGrp="1"/>
          </p:cNvSpPr>
          <p:nvPr>
            <p:ph sz="quarter" idx="11"/>
          </p:nvPr>
        </p:nvSpPr>
        <p:spPr/>
        <p:txBody>
          <a:bodyPr/>
          <a:lstStyle/>
          <a:p>
            <a:pPr marL="0" indent="0">
              <a:buNone/>
            </a:pPr>
            <a:r>
              <a:rPr lang="en-GB" sz="3000" noProof="0" dirty="0">
                <a:latin typeface="+mj-lt"/>
              </a:rPr>
              <a:t>5.2 Digital Technologies</a:t>
            </a:r>
          </a:p>
          <a:p>
            <a:endParaRPr lang="en-GB" noProof="0" dirty="0"/>
          </a:p>
        </p:txBody>
      </p:sp>
      <p:sp>
        <p:nvSpPr>
          <p:cNvPr id="5" name="Inhaltsplatzhalter 1">
            <a:extLst>
              <a:ext uri="{FF2B5EF4-FFF2-40B4-BE49-F238E27FC236}">
                <a16:creationId xmlns:a16="http://schemas.microsoft.com/office/drawing/2014/main" id="{8AB56795-6A3F-3743-8494-111A250662F8}"/>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Each technology listed below should be</a:t>
            </a:r>
          </a:p>
          <a:p>
            <a:pPr lvl="1"/>
            <a:r>
              <a:rPr lang="en-GB" sz="2200" noProof="0" dirty="0">
                <a:latin typeface="+mj-lt"/>
              </a:rPr>
              <a:t>discussed in terms of digital technology attributes</a:t>
            </a:r>
          </a:p>
          <a:p>
            <a:pPr lvl="1"/>
            <a:r>
              <a:rPr lang="en-GB" sz="2200" noProof="0" dirty="0">
                <a:latin typeface="+mj-lt"/>
              </a:rPr>
              <a:t>linked to managerial and/ or operational work</a:t>
            </a:r>
          </a:p>
          <a:p>
            <a:pPr lvl="1"/>
            <a:r>
              <a:rPr lang="en-GB" sz="2200" noProof="0" dirty="0">
                <a:latin typeface="+mj-lt"/>
              </a:rPr>
              <a:t>assessed using the degree of human-technology network and to which degree the technology is assisting humans or vice versa. </a:t>
            </a:r>
          </a:p>
          <a:p>
            <a:pPr lvl="1"/>
            <a:endParaRPr lang="en-GB" sz="2200" noProof="0" dirty="0">
              <a:latin typeface="+mj-lt"/>
            </a:endParaRPr>
          </a:p>
        </p:txBody>
      </p:sp>
      <p:pic>
        <p:nvPicPr>
          <p:cNvPr id="6" name="Grafik 5" descr="Ein Bild, das Text, Zahl, Schrift, Kreuzworträtsel enthält.&#10;&#10;KI-generierte Inhalte können fehlerhaft sein.">
            <a:extLst>
              <a:ext uri="{FF2B5EF4-FFF2-40B4-BE49-F238E27FC236}">
                <a16:creationId xmlns:a16="http://schemas.microsoft.com/office/drawing/2014/main" id="{5B503AA5-7187-81AF-E0B6-1F4C7D87F71F}"/>
              </a:ext>
            </a:extLst>
          </p:cNvPr>
          <p:cNvPicPr>
            <a:picLocks noChangeAspect="1"/>
          </p:cNvPicPr>
          <p:nvPr/>
        </p:nvPicPr>
        <p:blipFill>
          <a:blip r:embed="rId2" cstate="print">
            <a:extLst>
              <a:ext uri="{28A0092B-C50C-407E-A947-70E740481C1C}">
                <a14:useLocalDpi xmlns:a14="http://schemas.microsoft.com/office/drawing/2010/main"/>
              </a:ext>
            </a:extLst>
          </a:blip>
          <a:srcRect l="2431" t="2812" r="7782" b="6836"/>
          <a:stretch>
            <a:fillRect/>
          </a:stretch>
        </p:blipFill>
        <p:spPr>
          <a:xfrm>
            <a:off x="2686821" y="3209470"/>
            <a:ext cx="6818358" cy="3300052"/>
          </a:xfrm>
          <a:prstGeom prst="rect">
            <a:avLst/>
          </a:prstGeom>
        </p:spPr>
      </p:pic>
    </p:spTree>
    <p:extLst>
      <p:ext uri="{BB962C8B-B14F-4D97-AF65-F5344CB8AC3E}">
        <p14:creationId xmlns:p14="http://schemas.microsoft.com/office/powerpoint/2010/main" val="5135371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5B17-FC25-EB3C-FA1D-3E9816154DF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CC30C6A-B6BA-6CE9-478B-566F0494FE27}"/>
              </a:ext>
            </a:extLst>
          </p:cNvPr>
          <p:cNvSpPr>
            <a:spLocks noGrp="1"/>
          </p:cNvSpPr>
          <p:nvPr>
            <p:ph sz="quarter" idx="11"/>
          </p:nvPr>
        </p:nvSpPr>
        <p:spPr/>
        <p:txBody>
          <a:bodyPr/>
          <a:lstStyle/>
          <a:p>
            <a:pPr marL="0" indent="0">
              <a:buNone/>
            </a:pPr>
            <a:r>
              <a:rPr lang="en-GB" sz="3000" noProof="0" dirty="0">
                <a:latin typeface="+mj-lt"/>
              </a:rPr>
              <a:t>5.2.1 Blockchain Technology (see Opening Case)</a:t>
            </a:r>
          </a:p>
          <a:p>
            <a:endParaRPr lang="en-GB" noProof="0" dirty="0"/>
          </a:p>
        </p:txBody>
      </p:sp>
      <p:sp>
        <p:nvSpPr>
          <p:cNvPr id="4" name="Inhaltsplatzhalter 1">
            <a:extLst>
              <a:ext uri="{FF2B5EF4-FFF2-40B4-BE49-F238E27FC236}">
                <a16:creationId xmlns:a16="http://schemas.microsoft.com/office/drawing/2014/main" id="{A1F6DC4C-CF54-5D02-1B76-5D809086B867}"/>
              </a:ext>
            </a:extLst>
          </p:cNvPr>
          <p:cNvSpPr txBox="1">
            <a:spLocks/>
          </p:cNvSpPr>
          <p:nvPr/>
        </p:nvSpPr>
        <p:spPr>
          <a:xfrm>
            <a:off x="1238250" y="1355725"/>
            <a:ext cx="967968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Based on distributed ledger technology (DLT) that enables information to be recorded, stored by multiple networked entities to create a transparent, immutable and irreversible record of information</a:t>
            </a:r>
          </a:p>
          <a:p>
            <a:r>
              <a:rPr lang="en-GB" sz="2200" noProof="0" dirty="0">
                <a:latin typeface="+mj-lt"/>
              </a:rPr>
              <a:t>Multiple approaches for implementation: </a:t>
            </a:r>
          </a:p>
          <a:p>
            <a:pPr lvl="1"/>
            <a:r>
              <a:rPr lang="en-GB" sz="2200" noProof="0" dirty="0">
                <a:latin typeface="+mj-lt"/>
              </a:rPr>
              <a:t>centralised or decentralised, </a:t>
            </a:r>
          </a:p>
          <a:p>
            <a:pPr lvl="1"/>
            <a:r>
              <a:rPr lang="en-GB" sz="2200" noProof="0" dirty="0">
                <a:latin typeface="+mj-lt"/>
              </a:rPr>
              <a:t>permissioned (private): </a:t>
            </a:r>
          </a:p>
          <a:p>
            <a:pPr lvl="2"/>
            <a:r>
              <a:rPr lang="en-GB" sz="2200" noProof="0" dirty="0">
                <a:latin typeface="+mj-lt"/>
              </a:rPr>
              <a:t>private: only permission enables to access network, transact and see transaction information</a:t>
            </a:r>
          </a:p>
          <a:p>
            <a:pPr lvl="2"/>
            <a:r>
              <a:rPr lang="en-GB" sz="2200" noProof="0" dirty="0">
                <a:latin typeface="+mj-lt"/>
              </a:rPr>
              <a:t>consortium: semi-decentralized, managers decide what is public or private</a:t>
            </a:r>
          </a:p>
          <a:p>
            <a:pPr lvl="2"/>
            <a:r>
              <a:rPr lang="en-GB" sz="2200" noProof="0" dirty="0">
                <a:latin typeface="+mj-lt"/>
              </a:rPr>
              <a:t>hybrid: transactions can be verified privately or publicly</a:t>
            </a:r>
          </a:p>
          <a:p>
            <a:pPr lvl="1"/>
            <a:r>
              <a:rPr lang="en-GB" sz="2200" noProof="0" dirty="0">
                <a:latin typeface="+mj-lt"/>
              </a:rPr>
              <a:t>permissionless (public): can be accessed by anyone, blocks are publicly visible</a:t>
            </a:r>
          </a:p>
          <a:p>
            <a:pPr lvl="1"/>
            <a:r>
              <a:rPr lang="en-GB" sz="2200" noProof="0" dirty="0">
                <a:latin typeface="+mj-lt"/>
              </a:rPr>
              <a:t>consensus mechanism used:</a:t>
            </a:r>
          </a:p>
          <a:p>
            <a:pPr lvl="2"/>
            <a:r>
              <a:rPr lang="en-GB" sz="2200" noProof="0" dirty="0">
                <a:latin typeface="+mj-lt"/>
              </a:rPr>
              <a:t>Public: Proof-of-Work, Proof-of-Stake, Delegated Proof-of-Stake</a:t>
            </a:r>
          </a:p>
          <a:p>
            <a:pPr lvl="2"/>
            <a:r>
              <a:rPr lang="en-GB" sz="2200" noProof="0" dirty="0">
                <a:latin typeface="+mj-lt"/>
              </a:rPr>
              <a:t>Private: Byzantine Fault Tolerance (</a:t>
            </a:r>
            <a:r>
              <a:rPr lang="en-GB" sz="2200" noProof="0" dirty="0" err="1">
                <a:latin typeface="+mj-lt"/>
              </a:rPr>
              <a:t>pBFT</a:t>
            </a:r>
            <a:r>
              <a:rPr lang="en-GB" sz="2200" noProof="0" dirty="0">
                <a:latin typeface="+mj-lt"/>
              </a:rPr>
              <a:t>), Istanbul BFT, federated BFT</a:t>
            </a:r>
          </a:p>
          <a:p>
            <a:endParaRPr lang="en-GB" sz="2200" noProof="0" dirty="0">
              <a:latin typeface="+mj-lt"/>
            </a:endParaRPr>
          </a:p>
        </p:txBody>
      </p:sp>
    </p:spTree>
    <p:extLst>
      <p:ext uri="{BB962C8B-B14F-4D97-AF65-F5344CB8AC3E}">
        <p14:creationId xmlns:p14="http://schemas.microsoft.com/office/powerpoint/2010/main" val="94190862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EF62F-5986-137A-0BDF-897ACCF243F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580906C-8A57-1D86-1994-3618CBE4AF72}"/>
              </a:ext>
            </a:extLst>
          </p:cNvPr>
          <p:cNvSpPr>
            <a:spLocks noGrp="1"/>
          </p:cNvSpPr>
          <p:nvPr>
            <p:ph sz="quarter" idx="11"/>
          </p:nvPr>
        </p:nvSpPr>
        <p:spPr/>
        <p:txBody>
          <a:bodyPr/>
          <a:lstStyle/>
          <a:p>
            <a:pPr marL="0" indent="0">
              <a:buNone/>
            </a:pPr>
            <a:r>
              <a:rPr lang="en-GB" noProof="0" dirty="0">
                <a:latin typeface="+mj-lt"/>
              </a:rPr>
              <a:t>5.2.2 Cloud Computing</a:t>
            </a:r>
            <a:endParaRPr lang="en-GB" noProof="0" dirty="0"/>
          </a:p>
        </p:txBody>
      </p:sp>
      <p:sp>
        <p:nvSpPr>
          <p:cNvPr id="4" name="Inhaltsplatzhalter 1">
            <a:extLst>
              <a:ext uri="{FF2B5EF4-FFF2-40B4-BE49-F238E27FC236}">
                <a16:creationId xmlns:a16="http://schemas.microsoft.com/office/drawing/2014/main" id="{131D075C-A322-44B9-94A5-392B5954FED6}"/>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Ideal case: “clouds are pools of endless computing resources with unlimited performance that, provide endless amounts of resources at any time and automatically scale the performance of the system up and down as needed” </a:t>
            </a:r>
          </a:p>
          <a:p>
            <a:r>
              <a:rPr lang="en-GB" sz="2200" noProof="0" dirty="0">
                <a:latin typeface="+mj-lt"/>
              </a:rPr>
              <a:t>Attractive to firms because of flexibility, lower investment, operating and maintenance costs, improved organizational resilience, improved </a:t>
            </a:r>
            <a:r>
              <a:rPr lang="en-GB" sz="2200" noProof="0" dirty="0" err="1">
                <a:latin typeface="+mj-lt"/>
              </a:rPr>
              <a:t>rescalability</a:t>
            </a:r>
            <a:r>
              <a:rPr lang="en-GB" sz="2200" noProof="0" dirty="0">
                <a:latin typeface="+mj-lt"/>
              </a:rPr>
              <a:t>, on demand consumption of services.</a:t>
            </a:r>
          </a:p>
          <a:p>
            <a:r>
              <a:rPr lang="en-GB" sz="2200" noProof="0" dirty="0">
                <a:latin typeface="+mj-lt"/>
              </a:rPr>
              <a:t>Most well-known provider: Amazon Web Services with storage (Amazon S3), CPU capacity (Amazon EC2) or databases (</a:t>
            </a:r>
            <a:r>
              <a:rPr lang="en-GB" sz="2200" noProof="0" dirty="0" err="1">
                <a:latin typeface="+mj-lt"/>
              </a:rPr>
              <a:t>SimpleDB</a:t>
            </a:r>
            <a:r>
              <a:rPr lang="en-GB" sz="2200" noProof="0" dirty="0">
                <a:latin typeface="+mj-lt"/>
              </a:rPr>
              <a:t>)</a:t>
            </a:r>
          </a:p>
          <a:p>
            <a:r>
              <a:rPr lang="en-GB" sz="2200" noProof="0" dirty="0">
                <a:latin typeface="+mj-lt"/>
              </a:rPr>
              <a:t>Decision on cloud solution type:</a:t>
            </a:r>
          </a:p>
          <a:p>
            <a:pPr lvl="1"/>
            <a:r>
              <a:rPr lang="en-GB" sz="2200" noProof="0" dirty="0">
                <a:latin typeface="+mj-lt"/>
              </a:rPr>
              <a:t>Private: hosted on server of company, only used by members of firm</a:t>
            </a:r>
          </a:p>
          <a:p>
            <a:pPr lvl="1"/>
            <a:r>
              <a:rPr lang="en-GB" sz="2200" noProof="0" dirty="0">
                <a:latin typeface="+mj-lt"/>
              </a:rPr>
              <a:t>Public: computing, computer resources […] to the public” via a cloud service provider, reducing security and control for users </a:t>
            </a:r>
          </a:p>
          <a:p>
            <a:pPr lvl="1"/>
            <a:r>
              <a:rPr lang="en-GB" sz="2200" noProof="0" dirty="0">
                <a:latin typeface="+mj-lt"/>
              </a:rPr>
              <a:t>Community: specific group of users that share common goals or missions</a:t>
            </a:r>
          </a:p>
          <a:p>
            <a:pPr lvl="1"/>
            <a:r>
              <a:rPr lang="en-GB" sz="2200" noProof="0" dirty="0">
                <a:latin typeface="+mj-lt"/>
              </a:rPr>
              <a:t>Hybrid: combination of all other, dependent on interoperability and management of complexity </a:t>
            </a:r>
          </a:p>
          <a:p>
            <a:endParaRPr lang="en-GB" sz="2200" noProof="0" dirty="0"/>
          </a:p>
        </p:txBody>
      </p:sp>
      <p:pic>
        <p:nvPicPr>
          <p:cNvPr id="5122" name="Picture 2" descr="Amazon Web Services – Wikipedia">
            <a:extLst>
              <a:ext uri="{FF2B5EF4-FFF2-40B4-BE49-F238E27FC236}">
                <a16:creationId xmlns:a16="http://schemas.microsoft.com/office/drawing/2014/main" id="{A518E577-545B-143E-F3CF-62F4A73182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07642" y="3471839"/>
            <a:ext cx="928767" cy="55726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96672950-3D3E-E535-98E1-18FAECC9DBBA}"/>
              </a:ext>
            </a:extLst>
          </p:cNvPr>
          <p:cNvSpPr txBox="1"/>
          <p:nvPr/>
        </p:nvSpPr>
        <p:spPr>
          <a:xfrm>
            <a:off x="10053240" y="4093352"/>
            <a:ext cx="1801019" cy="369332"/>
          </a:xfrm>
          <a:prstGeom prst="rect">
            <a:avLst/>
          </a:prstGeom>
          <a:noFill/>
        </p:spPr>
        <p:txBody>
          <a:bodyPr wrap="square">
            <a:spAutoFit/>
          </a:bodyPr>
          <a:lstStyle/>
          <a:p>
            <a:r>
              <a:rPr lang="de-CH" sz="900" dirty="0">
                <a:latin typeface="+mj-lt"/>
              </a:rPr>
              <a:t>https://de.wikipedia.org/wiki/Amazon_Web_Services</a:t>
            </a:r>
          </a:p>
        </p:txBody>
      </p:sp>
    </p:spTree>
    <p:extLst>
      <p:ext uri="{BB962C8B-B14F-4D97-AF65-F5344CB8AC3E}">
        <p14:creationId xmlns:p14="http://schemas.microsoft.com/office/powerpoint/2010/main" val="44844902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E68FC-AE74-558F-2460-CEB35D9E4DD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A67C265-EF5A-13AE-3064-130560D3EBE7}"/>
              </a:ext>
            </a:extLst>
          </p:cNvPr>
          <p:cNvSpPr>
            <a:spLocks noGrp="1"/>
          </p:cNvSpPr>
          <p:nvPr>
            <p:ph sz="quarter" idx="11"/>
          </p:nvPr>
        </p:nvSpPr>
        <p:spPr/>
        <p:txBody>
          <a:bodyPr/>
          <a:lstStyle/>
          <a:p>
            <a:pPr marL="0" indent="0">
              <a:buNone/>
            </a:pPr>
            <a:r>
              <a:rPr lang="en-GB" noProof="0" dirty="0">
                <a:latin typeface="+mj-lt"/>
              </a:rPr>
              <a:t>5.2.2 Cloud Computing</a:t>
            </a:r>
            <a:endParaRPr lang="en-GB" noProof="0" dirty="0"/>
          </a:p>
        </p:txBody>
      </p:sp>
      <p:sp>
        <p:nvSpPr>
          <p:cNvPr id="4" name="Inhaltsplatzhalter 1">
            <a:extLst>
              <a:ext uri="{FF2B5EF4-FFF2-40B4-BE49-F238E27FC236}">
                <a16:creationId xmlns:a16="http://schemas.microsoft.com/office/drawing/2014/main" id="{CDB33DFF-9421-39E6-C36D-5A3D10882D75}"/>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Four architectures:</a:t>
            </a:r>
          </a:p>
          <a:p>
            <a:pPr lvl="1"/>
            <a:r>
              <a:rPr lang="en-GB" sz="2200" b="1" noProof="0" dirty="0">
                <a:latin typeface="+mj-lt"/>
              </a:rPr>
              <a:t>Hardware as a Service (</a:t>
            </a:r>
            <a:r>
              <a:rPr lang="en-GB" sz="2200" b="1" noProof="0" dirty="0" err="1">
                <a:latin typeface="+mj-lt"/>
              </a:rPr>
              <a:t>HaaS</a:t>
            </a:r>
            <a:r>
              <a:rPr lang="en-GB" sz="2200" b="1" noProof="0" dirty="0">
                <a:latin typeface="+mj-lt"/>
              </a:rPr>
              <a:t>): </a:t>
            </a:r>
            <a:r>
              <a:rPr lang="en-GB" sz="2200" noProof="0" dirty="0">
                <a:latin typeface="+mj-lt"/>
              </a:rPr>
              <a:t>cloud provider rent out hardware to be installed, configured and maintained by cloud user via internet</a:t>
            </a:r>
          </a:p>
          <a:p>
            <a:pPr lvl="1"/>
            <a:r>
              <a:rPr lang="en-GB" sz="2200" b="1" noProof="0" dirty="0">
                <a:latin typeface="+mj-lt"/>
              </a:rPr>
              <a:t>Infrastructure as a Service (IaaS): </a:t>
            </a:r>
            <a:r>
              <a:rPr lang="en-GB" sz="2200" noProof="0" dirty="0">
                <a:latin typeface="+mj-lt"/>
              </a:rPr>
              <a:t>similar to </a:t>
            </a:r>
            <a:r>
              <a:rPr lang="en-GB" sz="2200" noProof="0" dirty="0" err="1">
                <a:latin typeface="+mj-lt"/>
              </a:rPr>
              <a:t>HaaS</a:t>
            </a:r>
            <a:r>
              <a:rPr lang="en-GB" sz="2200" noProof="0" dirty="0">
                <a:latin typeface="+mj-lt"/>
              </a:rPr>
              <a:t>, virtual machines are rented out, free to choose operating system and software stack</a:t>
            </a:r>
          </a:p>
          <a:p>
            <a:pPr lvl="1"/>
            <a:r>
              <a:rPr lang="en-GB" sz="2200" b="1" noProof="0" dirty="0">
                <a:latin typeface="+mj-lt"/>
              </a:rPr>
              <a:t>Platform as a Service (PaaS): </a:t>
            </a:r>
            <a:r>
              <a:rPr lang="en-GB" sz="2200" noProof="0" dirty="0">
                <a:latin typeface="+mj-lt"/>
              </a:rPr>
              <a:t>fully configured and managed computing platform, ready to run custom software developed by the user</a:t>
            </a:r>
          </a:p>
          <a:p>
            <a:pPr lvl="1"/>
            <a:r>
              <a:rPr lang="en-GB" sz="2200" b="1" noProof="0" dirty="0">
                <a:latin typeface="+mj-lt"/>
              </a:rPr>
              <a:t>Software as a Service (SaaS):</a:t>
            </a:r>
            <a:r>
              <a:rPr lang="en-GB" sz="2200" noProof="0" dirty="0">
                <a:latin typeface="+mj-lt"/>
              </a:rPr>
              <a:t>highest abstraction level, ready-to-use online applications deployed in the cloud, hidden from the user, managed by provider, user only needs to use them</a:t>
            </a:r>
          </a:p>
          <a:p>
            <a:r>
              <a:rPr lang="en-GB" sz="2200" noProof="0" dirty="0">
                <a:latin typeface="+mj-lt"/>
              </a:rPr>
              <a:t>Raise significant concerns about trust in service providers, security of data, service guarantees, location of data, data protection regulations, cybersecurity, risk of lock in with a provider</a:t>
            </a:r>
          </a:p>
          <a:p>
            <a:endParaRPr lang="en-GB" sz="2200" noProof="0" dirty="0">
              <a:latin typeface="+mj-lt"/>
            </a:endParaRPr>
          </a:p>
          <a:p>
            <a:endParaRPr lang="en-GB" sz="2200" noProof="0" dirty="0"/>
          </a:p>
        </p:txBody>
      </p:sp>
    </p:spTree>
    <p:extLst>
      <p:ext uri="{BB962C8B-B14F-4D97-AF65-F5344CB8AC3E}">
        <p14:creationId xmlns:p14="http://schemas.microsoft.com/office/powerpoint/2010/main" val="306958083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4011A-30F7-F8B3-D400-724951F73F09}"/>
            </a:ext>
          </a:extLst>
        </p:cNvPr>
        <p:cNvGrpSpPr/>
        <p:nvPr/>
      </p:nvGrpSpPr>
      <p:grpSpPr>
        <a:xfrm>
          <a:off x="0" y="0"/>
          <a:ext cx="0" cy="0"/>
          <a:chOff x="0" y="0"/>
          <a:chExt cx="0" cy="0"/>
        </a:xfrm>
      </p:grpSpPr>
      <p:pic>
        <p:nvPicPr>
          <p:cNvPr id="4" name="Grafik 3" descr="Ein Bild, das Text, Screenshot, Schrift, Reihe enthält.&#10;&#10;KI-generierte Inhalte können fehlerhaft sein.">
            <a:extLst>
              <a:ext uri="{FF2B5EF4-FFF2-40B4-BE49-F238E27FC236}">
                <a16:creationId xmlns:a16="http://schemas.microsoft.com/office/drawing/2014/main" id="{81F60DAC-E57D-FD6C-96E0-0E6BB987D9C4}"/>
              </a:ext>
            </a:extLst>
          </p:cNvPr>
          <p:cNvPicPr>
            <a:picLocks noChangeAspect="1"/>
          </p:cNvPicPr>
          <p:nvPr/>
        </p:nvPicPr>
        <p:blipFill>
          <a:blip r:embed="rId2"/>
          <a:stretch>
            <a:fillRect/>
          </a:stretch>
        </p:blipFill>
        <p:spPr>
          <a:xfrm>
            <a:off x="3175506" y="981875"/>
            <a:ext cx="5529838" cy="1939731"/>
          </a:xfrm>
          <a:prstGeom prst="rect">
            <a:avLst/>
          </a:prstGeom>
        </p:spPr>
      </p:pic>
      <p:sp>
        <p:nvSpPr>
          <p:cNvPr id="3" name="Inhaltsplatzhalter 2">
            <a:extLst>
              <a:ext uri="{FF2B5EF4-FFF2-40B4-BE49-F238E27FC236}">
                <a16:creationId xmlns:a16="http://schemas.microsoft.com/office/drawing/2014/main" id="{EED69B18-426D-FCF1-D3EB-D85737193D45}"/>
              </a:ext>
            </a:extLst>
          </p:cNvPr>
          <p:cNvSpPr>
            <a:spLocks noGrp="1"/>
          </p:cNvSpPr>
          <p:nvPr>
            <p:ph sz="quarter" idx="11"/>
          </p:nvPr>
        </p:nvSpPr>
        <p:spPr/>
        <p:txBody>
          <a:bodyPr/>
          <a:lstStyle/>
          <a:p>
            <a:pPr marL="0" indent="0">
              <a:buNone/>
            </a:pPr>
            <a:r>
              <a:rPr lang="en-GB" sz="3000" noProof="0" dirty="0">
                <a:latin typeface="+mj-lt"/>
              </a:rPr>
              <a:t>5.2.3 Artificial Intelligence</a:t>
            </a:r>
          </a:p>
          <a:p>
            <a:endParaRPr lang="en-GB" noProof="0" dirty="0"/>
          </a:p>
        </p:txBody>
      </p:sp>
      <p:sp>
        <p:nvSpPr>
          <p:cNvPr id="5" name="Inhaltsplatzhalter 1">
            <a:extLst>
              <a:ext uri="{FF2B5EF4-FFF2-40B4-BE49-F238E27FC236}">
                <a16:creationId xmlns:a16="http://schemas.microsoft.com/office/drawing/2014/main" id="{68674475-8438-9A65-DF17-8DBDD133C61B}"/>
              </a:ext>
            </a:extLst>
          </p:cNvPr>
          <p:cNvSpPr txBox="1">
            <a:spLocks/>
          </p:cNvSpPr>
          <p:nvPr/>
        </p:nvSpPr>
        <p:spPr>
          <a:xfrm>
            <a:off x="894522" y="3110845"/>
            <a:ext cx="11297476" cy="30343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refers to simulation of human intelligence in machines (reasoning, learning, problem-solving, perception and language understanding)</a:t>
            </a:r>
          </a:p>
          <a:p>
            <a:r>
              <a:rPr lang="en-GB" sz="2200" noProof="0" dirty="0">
                <a:latin typeface="+mj-lt"/>
              </a:rPr>
              <a:t>AI systems classified in narrow AI (specific tasks) and general AI (any task)</a:t>
            </a:r>
          </a:p>
          <a:p>
            <a:r>
              <a:rPr lang="en-GB" sz="2200" noProof="0" dirty="0">
                <a:latin typeface="+mj-lt"/>
              </a:rPr>
              <a:t>Two levels of AI in terms of their level of complexity and learning capabilities:</a:t>
            </a:r>
          </a:p>
          <a:p>
            <a:pPr lvl="1"/>
            <a:r>
              <a:rPr lang="en-GB" sz="2200" noProof="0" dirty="0">
                <a:latin typeface="+mj-lt"/>
              </a:rPr>
              <a:t>ML: development of algorithms and statistical models by identifying patterns and relationships in data.</a:t>
            </a:r>
          </a:p>
          <a:p>
            <a:pPr lvl="1"/>
            <a:r>
              <a:rPr lang="en-GB" sz="2200" noProof="0" dirty="0">
                <a:latin typeface="+mj-lt"/>
              </a:rPr>
              <a:t>DL: subset of ML, inspired by function of the human brain, requires large amounts of data and computational power for training, can achieve remarkable accuracy and performance, applications: generative AI, image and speech recognition, natural language processing</a:t>
            </a:r>
          </a:p>
          <a:p>
            <a:pPr lvl="1"/>
            <a:endParaRPr lang="en-GB" sz="2200" noProof="0" dirty="0"/>
          </a:p>
        </p:txBody>
      </p:sp>
    </p:spTree>
    <p:extLst>
      <p:ext uri="{BB962C8B-B14F-4D97-AF65-F5344CB8AC3E}">
        <p14:creationId xmlns:p14="http://schemas.microsoft.com/office/powerpoint/2010/main" val="120983864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A9682-6146-0C91-5DA8-8334F4FF80A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D7A20525-304D-979E-49A9-E05765562221}"/>
              </a:ext>
            </a:extLst>
          </p:cNvPr>
          <p:cNvSpPr>
            <a:spLocks noGrp="1"/>
          </p:cNvSpPr>
          <p:nvPr>
            <p:ph sz="quarter" idx="11"/>
          </p:nvPr>
        </p:nvSpPr>
        <p:spPr/>
        <p:txBody>
          <a:bodyPr/>
          <a:lstStyle/>
          <a:p>
            <a:pPr marL="0" indent="0">
              <a:buNone/>
            </a:pPr>
            <a:r>
              <a:rPr lang="en-GB" sz="3000" noProof="0" dirty="0">
                <a:latin typeface="+mj-lt"/>
              </a:rPr>
              <a:t>Alan Turing and the Dawn of AI</a:t>
            </a:r>
          </a:p>
          <a:p>
            <a:endParaRPr lang="en-GB" noProof="0" dirty="0"/>
          </a:p>
        </p:txBody>
      </p:sp>
      <p:sp>
        <p:nvSpPr>
          <p:cNvPr id="5" name="Inhaltsplatzhalter 1">
            <a:extLst>
              <a:ext uri="{FF2B5EF4-FFF2-40B4-BE49-F238E27FC236}">
                <a16:creationId xmlns:a16="http://schemas.microsoft.com/office/drawing/2014/main" id="{4E617990-2FC1-AAFC-D9E7-0B101B0ADA39}"/>
              </a:ext>
            </a:extLst>
          </p:cNvPr>
          <p:cNvSpPr txBox="1">
            <a:spLocks/>
          </p:cNvSpPr>
          <p:nvPr/>
        </p:nvSpPr>
        <p:spPr>
          <a:xfrm>
            <a:off x="1238250" y="1355725"/>
            <a:ext cx="6612409"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In his seminal paper “Computing Machinery and Intelligence” from 1950, Alan Turing proposed the question “Can machines play the imitation game?”</a:t>
            </a:r>
          </a:p>
          <a:p>
            <a:r>
              <a:rPr lang="en-GB" sz="2200" noProof="0" dirty="0">
                <a:latin typeface="+mj-lt"/>
              </a:rPr>
              <a:t>This game involves an interrogator who must distinguish between a human and machine based on their responses to questions. </a:t>
            </a:r>
          </a:p>
          <a:p>
            <a:r>
              <a:rPr lang="en-GB" sz="2200" noProof="0" dirty="0">
                <a:latin typeface="+mj-lt"/>
              </a:rPr>
              <a:t>If the machine’s responses are indistinguishable from the human’s, it can be said to “think”.</a:t>
            </a:r>
          </a:p>
          <a:p>
            <a:r>
              <a:rPr lang="en-GB" sz="2200" noProof="0" dirty="0">
                <a:latin typeface="+mj-lt"/>
              </a:rPr>
              <a:t>For him, computers are discrete-state machines capable of performing any operation a human computer could given sufficient storage and speed. </a:t>
            </a:r>
          </a:p>
        </p:txBody>
      </p:sp>
      <p:pic>
        <p:nvPicPr>
          <p:cNvPr id="6146" name="Picture 2" descr="Computing Machinery and Intelligence in MIND | ALAN TURING | First edition">
            <a:extLst>
              <a:ext uri="{FF2B5EF4-FFF2-40B4-BE49-F238E27FC236}">
                <a16:creationId xmlns:a16="http://schemas.microsoft.com/office/drawing/2014/main" id="{1D90ECBB-C764-8AC9-E27C-ECB86ADBA86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34409" y="1418245"/>
            <a:ext cx="330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C4989E52-693D-4151-7004-D4C3738266DD}"/>
              </a:ext>
            </a:extLst>
          </p:cNvPr>
          <p:cNvSpPr txBox="1"/>
          <p:nvPr/>
        </p:nvSpPr>
        <p:spPr>
          <a:xfrm>
            <a:off x="7934409" y="4847245"/>
            <a:ext cx="3302000" cy="507831"/>
          </a:xfrm>
          <a:prstGeom prst="rect">
            <a:avLst/>
          </a:prstGeom>
          <a:noFill/>
        </p:spPr>
        <p:txBody>
          <a:bodyPr wrap="square">
            <a:spAutoFit/>
          </a:bodyPr>
          <a:lstStyle/>
          <a:p>
            <a:r>
              <a:rPr lang="de-CH" sz="900" dirty="0">
                <a:latin typeface="+mj-lt"/>
              </a:rPr>
              <a:t>https://www.manhattanrarebooks.com/pages/books/1842/alan-turing/computing-machinery-and-intelligence-in-mind?soldItem=true</a:t>
            </a:r>
          </a:p>
        </p:txBody>
      </p:sp>
    </p:spTree>
    <p:extLst>
      <p:ext uri="{BB962C8B-B14F-4D97-AF65-F5344CB8AC3E}">
        <p14:creationId xmlns:p14="http://schemas.microsoft.com/office/powerpoint/2010/main" val="233144903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C6AE-8DD8-7B16-0149-4E63EF27354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A2BC29-713E-85DE-D83A-B2E5E9B972E8}"/>
              </a:ext>
            </a:extLst>
          </p:cNvPr>
          <p:cNvSpPr>
            <a:spLocks noGrp="1"/>
          </p:cNvSpPr>
          <p:nvPr>
            <p:ph sz="quarter" idx="11"/>
          </p:nvPr>
        </p:nvSpPr>
        <p:spPr/>
        <p:txBody>
          <a:bodyPr/>
          <a:lstStyle/>
          <a:p>
            <a:pPr marL="0" indent="0">
              <a:buNone/>
            </a:pPr>
            <a:r>
              <a:rPr lang="en-GB" sz="3000" noProof="0" dirty="0">
                <a:latin typeface="+mj-lt"/>
              </a:rPr>
              <a:t>The Future of AI and its Impact to Humanity</a:t>
            </a:r>
          </a:p>
          <a:p>
            <a:endParaRPr lang="en-GB" noProof="0" dirty="0"/>
          </a:p>
        </p:txBody>
      </p:sp>
      <p:sp>
        <p:nvSpPr>
          <p:cNvPr id="5" name="Inhaltsplatzhalter 1">
            <a:extLst>
              <a:ext uri="{FF2B5EF4-FFF2-40B4-BE49-F238E27FC236}">
                <a16:creationId xmlns:a16="http://schemas.microsoft.com/office/drawing/2014/main" id="{93B3ADFF-9B3C-1D2D-AA51-3F000C0A0C42}"/>
              </a:ext>
            </a:extLst>
          </p:cNvPr>
          <p:cNvSpPr txBox="1">
            <a:spLocks/>
          </p:cNvSpPr>
          <p:nvPr/>
        </p:nvSpPr>
        <p:spPr>
          <a:xfrm>
            <a:off x="1238249" y="1355725"/>
            <a:ext cx="10430289"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Grace et al. (2024) did a large-scale survey conducted among 2778 AI researchers to find out predictions regarding the future of AI.</a:t>
            </a:r>
          </a:p>
          <a:p>
            <a:r>
              <a:rPr lang="en-GB" sz="2200" noProof="0" dirty="0">
                <a:latin typeface="+mj-lt"/>
              </a:rPr>
              <a:t>50% chance of AI systems achieving significant milestones by 2028 .</a:t>
            </a:r>
          </a:p>
          <a:p>
            <a:r>
              <a:rPr lang="en-GB" sz="2200" noProof="0" dirty="0">
                <a:latin typeface="+mj-lt"/>
              </a:rPr>
              <a:t>10% chance of AI outperforming humans in all tasks by 2027, 50% chance by 2047.</a:t>
            </a:r>
          </a:p>
          <a:p>
            <a:r>
              <a:rPr lang="en-GB" sz="2200" noProof="0" dirty="0">
                <a:latin typeface="+mj-lt"/>
              </a:rPr>
              <a:t>Full automation of all human occupations is expected to reach a 10% probability by 2037 and 50% by 2116.</a:t>
            </a:r>
          </a:p>
          <a:p>
            <a:r>
              <a:rPr lang="en-GB" sz="2200" noProof="0" dirty="0">
                <a:latin typeface="+mj-lt"/>
              </a:rPr>
              <a:t>68% believe good outcomes are more likely than bad outcomes, 51% give at least a 10% chance to AI leading to catastrophic outcomes.</a:t>
            </a:r>
          </a:p>
          <a:p>
            <a:r>
              <a:rPr lang="en-GB" sz="2200" noProof="0" dirty="0">
                <a:latin typeface="+mj-lt"/>
              </a:rPr>
              <a:t>Identified AI-related scenarios: spread of false information, authoritarian population control, increased inequality </a:t>
            </a:r>
          </a:p>
          <a:p>
            <a:r>
              <a:rPr lang="en-GB" sz="2200" noProof="0" dirty="0">
                <a:latin typeface="+mj-lt"/>
              </a:rPr>
              <a:t>Lack of consensus whether faster or slower AI progress would be better for humanity.</a:t>
            </a:r>
          </a:p>
          <a:p>
            <a:r>
              <a:rPr lang="en-GB" sz="2200" noProof="0" dirty="0">
                <a:latin typeface="+mj-lt"/>
              </a:rPr>
              <a:t>Broad agreement that research aimed to minimize potential risks is priority.</a:t>
            </a:r>
          </a:p>
        </p:txBody>
      </p:sp>
    </p:spTree>
    <p:extLst>
      <p:ext uri="{BB962C8B-B14F-4D97-AF65-F5344CB8AC3E}">
        <p14:creationId xmlns:p14="http://schemas.microsoft.com/office/powerpoint/2010/main" val="259299767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DD219-5B4B-2C26-9F85-1C7BB3AFB3F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818A68-84F7-BE6C-8F1C-964956BD6883}"/>
              </a:ext>
            </a:extLst>
          </p:cNvPr>
          <p:cNvSpPr>
            <a:spLocks noGrp="1"/>
          </p:cNvSpPr>
          <p:nvPr>
            <p:ph sz="quarter" idx="11"/>
          </p:nvPr>
        </p:nvSpPr>
        <p:spPr/>
        <p:txBody>
          <a:bodyPr/>
          <a:lstStyle/>
          <a:p>
            <a:pPr marL="0" indent="0">
              <a:buNone/>
            </a:pPr>
            <a:r>
              <a:rPr lang="en-GB" sz="3000" noProof="0" dirty="0">
                <a:latin typeface="+mj-lt"/>
              </a:rPr>
              <a:t>The European Union’s AI Act</a:t>
            </a:r>
          </a:p>
          <a:p>
            <a:endParaRPr lang="en-GB" noProof="0" dirty="0"/>
          </a:p>
        </p:txBody>
      </p:sp>
      <p:sp>
        <p:nvSpPr>
          <p:cNvPr id="5" name="Inhaltsplatzhalter 1">
            <a:extLst>
              <a:ext uri="{FF2B5EF4-FFF2-40B4-BE49-F238E27FC236}">
                <a16:creationId xmlns:a16="http://schemas.microsoft.com/office/drawing/2014/main" id="{198D335C-281A-3D31-2143-CC9CCD5DF7CA}"/>
              </a:ext>
            </a:extLst>
          </p:cNvPr>
          <p:cNvSpPr txBox="1">
            <a:spLocks/>
          </p:cNvSpPr>
          <p:nvPr/>
        </p:nvSpPr>
        <p:spPr>
          <a:xfrm>
            <a:off x="1238250" y="1355725"/>
            <a:ext cx="1076822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aims to regulate AI to ensure safety, transparency and human oversight.</a:t>
            </a:r>
          </a:p>
          <a:p>
            <a:r>
              <a:rPr lang="en-GB" sz="2200" noProof="0" dirty="0">
                <a:latin typeface="+mj-lt"/>
              </a:rPr>
              <a:t>started on 1 August 2024, will be mostly fully applicable in August 2026.</a:t>
            </a:r>
          </a:p>
          <a:p>
            <a:r>
              <a:rPr lang="en-GB" sz="2200" noProof="0" dirty="0">
                <a:latin typeface="+mj-lt"/>
              </a:rPr>
              <a:t>Four risk categories identified:</a:t>
            </a:r>
          </a:p>
          <a:p>
            <a:pPr lvl="1"/>
            <a:r>
              <a:rPr lang="en-GB" sz="2200" noProof="0" dirty="0">
                <a:latin typeface="+mj-lt"/>
              </a:rPr>
              <a:t>Unacceptable Risk: prohibited AI systems that pose significant threats like social </a:t>
            </a:r>
            <a:br>
              <a:rPr lang="en-GB" sz="2200" noProof="0" dirty="0">
                <a:latin typeface="+mj-lt"/>
              </a:rPr>
            </a:br>
            <a:r>
              <a:rPr lang="en-GB" sz="2200" noProof="0" dirty="0">
                <a:latin typeface="+mj-lt"/>
              </a:rPr>
              <a:t>scoring or manipulative techniques</a:t>
            </a:r>
          </a:p>
          <a:p>
            <a:pPr lvl="1"/>
            <a:r>
              <a:rPr lang="en-GB" sz="2200" noProof="0" dirty="0">
                <a:latin typeface="+mj-lt"/>
              </a:rPr>
              <a:t>High Risk: stringent requirements for systems in critical infrastructure and industries, robust risk management and other assessments needed.</a:t>
            </a:r>
          </a:p>
          <a:p>
            <a:pPr lvl="1"/>
            <a:r>
              <a:rPr lang="en-GB" sz="2200" noProof="0" dirty="0">
                <a:latin typeface="+mj-lt"/>
              </a:rPr>
              <a:t>Limited Risk:</a:t>
            </a:r>
            <a:r>
              <a:rPr lang="en-GB" sz="2200" noProof="0" dirty="0"/>
              <a:t> </a:t>
            </a:r>
            <a:r>
              <a:rPr lang="en-GB" sz="2200" noProof="0" dirty="0">
                <a:latin typeface="+mj-lt"/>
              </a:rPr>
              <a:t>meet transparency obligations by informing users that they interact with </a:t>
            </a:r>
            <a:br>
              <a:rPr lang="en-GB" sz="2200" noProof="0" dirty="0">
                <a:latin typeface="+mj-lt"/>
              </a:rPr>
            </a:br>
            <a:r>
              <a:rPr lang="en-GB" sz="2200" noProof="0" dirty="0">
                <a:latin typeface="+mj-lt"/>
              </a:rPr>
              <a:t>AI like chatbots or deepfakes </a:t>
            </a:r>
          </a:p>
          <a:p>
            <a:pPr lvl="1"/>
            <a:r>
              <a:rPr lang="en-GB" sz="2200" noProof="0" dirty="0">
                <a:latin typeface="+mj-lt"/>
              </a:rPr>
              <a:t>Minimal Risk: most applications, are largely unregulated.</a:t>
            </a:r>
          </a:p>
          <a:p>
            <a:r>
              <a:rPr lang="en-GB" sz="2200" noProof="0" dirty="0">
                <a:latin typeface="+mj-lt"/>
              </a:rPr>
              <a:t>Majority of obligations on high-risk AI systems and focus general-purpose AI (GPAI) models </a:t>
            </a:r>
          </a:p>
          <a:p>
            <a:r>
              <a:rPr lang="en-GB" sz="2200" noProof="0" dirty="0">
                <a:latin typeface="+mj-lt"/>
              </a:rPr>
              <a:t>GPAI need technical documentation, usage instructions, summaries of training data, (evaluations, adversarial testing, report incidents for systemic risk models).</a:t>
            </a:r>
          </a:p>
        </p:txBody>
      </p:sp>
    </p:spTree>
    <p:extLst>
      <p:ext uri="{BB962C8B-B14F-4D97-AF65-F5344CB8AC3E}">
        <p14:creationId xmlns:p14="http://schemas.microsoft.com/office/powerpoint/2010/main" val="396002351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81B48-F6AC-510A-D1A2-F083AACC52E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EC1D47E-0785-D1DD-2512-8260C82A5CFE}"/>
              </a:ext>
            </a:extLst>
          </p:cNvPr>
          <p:cNvSpPr>
            <a:spLocks noGrp="1"/>
          </p:cNvSpPr>
          <p:nvPr>
            <p:ph sz="quarter" idx="11"/>
          </p:nvPr>
        </p:nvSpPr>
        <p:spPr/>
        <p:txBody>
          <a:bodyPr/>
          <a:lstStyle/>
          <a:p>
            <a:pPr marL="0" indent="0">
              <a:buNone/>
            </a:pPr>
            <a:r>
              <a:rPr lang="en-GB" sz="3000" noProof="0" dirty="0">
                <a:latin typeface="+mj-lt"/>
              </a:rPr>
              <a:t>5.2.4 Robotics (Fixed and Mobile)</a:t>
            </a:r>
          </a:p>
          <a:p>
            <a:endParaRPr lang="en-GB" noProof="0" dirty="0"/>
          </a:p>
        </p:txBody>
      </p:sp>
      <p:sp>
        <p:nvSpPr>
          <p:cNvPr id="5" name="Inhaltsplatzhalter 1">
            <a:extLst>
              <a:ext uri="{FF2B5EF4-FFF2-40B4-BE49-F238E27FC236}">
                <a16:creationId xmlns:a16="http://schemas.microsoft.com/office/drawing/2014/main" id="{A33FE6FA-BFF5-E82D-7BE9-65F59D68493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Critical to many industrial automation processes as an integral element of Industry 4.0</a:t>
            </a:r>
          </a:p>
          <a:p>
            <a:r>
              <a:rPr lang="en-GB" sz="2200" noProof="0" dirty="0">
                <a:latin typeface="+mj-lt"/>
              </a:rPr>
              <a:t>Traditionally: physical and fixed in position robots that perform activities usually done by humans, rely on sensing and controlling, collaborate with humans. </a:t>
            </a:r>
          </a:p>
          <a:p>
            <a:r>
              <a:rPr lang="en-GB" sz="2200" noProof="0" dirty="0">
                <a:latin typeface="+mj-lt"/>
              </a:rPr>
              <a:t>Robots can take any physical form required to complete tasks (in the physical world or cyberspace)</a:t>
            </a:r>
          </a:p>
          <a:p>
            <a:r>
              <a:rPr lang="en-GB" sz="2200" noProof="0" dirty="0">
                <a:latin typeface="+mj-lt"/>
              </a:rPr>
              <a:t>New topics like collaborative robots (</a:t>
            </a:r>
            <a:r>
              <a:rPr lang="en-GB" sz="2200" noProof="0" dirty="0" err="1">
                <a:latin typeface="+mj-lt"/>
              </a:rPr>
              <a:t>cobots</a:t>
            </a:r>
            <a:r>
              <a:rPr lang="en-GB" sz="2200" noProof="0" dirty="0">
                <a:latin typeface="+mj-lt"/>
              </a:rPr>
              <a:t>), autonomous robots and human-robot interactions.</a:t>
            </a:r>
          </a:p>
          <a:p>
            <a:r>
              <a:rPr lang="en-GB" sz="2200" noProof="0" dirty="0">
                <a:latin typeface="+mj-lt"/>
              </a:rPr>
              <a:t>AI robots: semi-autonomous, physical or virtual form, complete tasks previously done by humans, combine automation, learning and decision-making without experiencing emotions</a:t>
            </a:r>
          </a:p>
        </p:txBody>
      </p:sp>
    </p:spTree>
    <p:extLst>
      <p:ext uri="{BB962C8B-B14F-4D97-AF65-F5344CB8AC3E}">
        <p14:creationId xmlns:p14="http://schemas.microsoft.com/office/powerpoint/2010/main" val="261549234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BF24D-E264-5EE9-CC8A-2CAC59E9866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5F3763DC-DFC6-27C8-23A6-E1D2F14EA0FD}"/>
              </a:ext>
            </a:extLst>
          </p:cNvPr>
          <p:cNvSpPr>
            <a:spLocks noGrp="1"/>
          </p:cNvSpPr>
          <p:nvPr>
            <p:ph sz="quarter" idx="11"/>
          </p:nvPr>
        </p:nvSpPr>
        <p:spPr/>
        <p:txBody>
          <a:bodyPr/>
          <a:lstStyle/>
          <a:p>
            <a:pPr marL="0" indent="0">
              <a:buNone/>
            </a:pPr>
            <a:r>
              <a:rPr lang="en-GB" sz="3000" noProof="0" dirty="0">
                <a:latin typeface="+mj-lt"/>
              </a:rPr>
              <a:t>Technology Radar</a:t>
            </a:r>
          </a:p>
          <a:p>
            <a:endParaRPr lang="en-GB" noProof="0" dirty="0"/>
          </a:p>
        </p:txBody>
      </p:sp>
      <p:sp>
        <p:nvSpPr>
          <p:cNvPr id="5" name="Inhaltsplatzhalter 1">
            <a:extLst>
              <a:ext uri="{FF2B5EF4-FFF2-40B4-BE49-F238E27FC236}">
                <a16:creationId xmlns:a16="http://schemas.microsoft.com/office/drawing/2014/main" id="{C81404D8-0813-0A4C-64A5-FDFBE76983DD}"/>
              </a:ext>
            </a:extLst>
          </p:cNvPr>
          <p:cNvSpPr txBox="1">
            <a:spLocks/>
          </p:cNvSpPr>
          <p:nvPr/>
        </p:nvSpPr>
        <p:spPr>
          <a:xfrm>
            <a:off x="1238250" y="1355725"/>
            <a:ext cx="7092071"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Tool that supports the identification, observation and evaluation of relevant and outdated technologies.</a:t>
            </a:r>
          </a:p>
          <a:p>
            <a:r>
              <a:rPr lang="en-GB" sz="2200" noProof="0" dirty="0">
                <a:latin typeface="+mj-lt"/>
              </a:rPr>
              <a:t>provides information about technology trends critical for planning research and development activities of the firm.</a:t>
            </a:r>
          </a:p>
          <a:p>
            <a:r>
              <a:rPr lang="en-GB" sz="2200" noProof="0" dirty="0">
                <a:latin typeface="+mj-lt"/>
              </a:rPr>
              <a:t>allows comparison of trends to actual technology portfolio of the business to allow new initiatives.</a:t>
            </a:r>
          </a:p>
          <a:p>
            <a:r>
              <a:rPr lang="en-GB" sz="2200" noProof="0" dirty="0">
                <a:latin typeface="+mj-lt"/>
              </a:rPr>
              <a:t>Steps to create a technology radar:</a:t>
            </a:r>
          </a:p>
          <a:p>
            <a:pPr marL="914400" lvl="1" indent="-457200">
              <a:buFont typeface="+mj-lt"/>
              <a:buAutoNum type="arabicPeriod"/>
            </a:pPr>
            <a:r>
              <a:rPr lang="en-GB" sz="2200" noProof="0" dirty="0">
                <a:latin typeface="+mj-lt"/>
              </a:rPr>
              <a:t>Identify relevant technology or application areas.</a:t>
            </a:r>
          </a:p>
          <a:p>
            <a:pPr marL="914400" lvl="1" indent="-457200">
              <a:buFont typeface="+mj-lt"/>
              <a:buAutoNum type="arabicPeriod"/>
            </a:pPr>
            <a:r>
              <a:rPr lang="en-GB" sz="2200" noProof="0" dirty="0">
                <a:latin typeface="+mj-lt"/>
              </a:rPr>
              <a:t>Collect information about relevant technology and application areas.</a:t>
            </a:r>
          </a:p>
          <a:p>
            <a:pPr marL="914400" lvl="1" indent="-457200">
              <a:buFont typeface="+mj-lt"/>
              <a:buAutoNum type="arabicPeriod"/>
            </a:pPr>
            <a:r>
              <a:rPr lang="en-GB" sz="2200" noProof="0" dirty="0">
                <a:latin typeface="+mj-lt"/>
              </a:rPr>
              <a:t>Evaluate these technologies and applications.</a:t>
            </a:r>
          </a:p>
          <a:p>
            <a:pPr marL="914400" lvl="1" indent="-457200">
              <a:buFont typeface="+mj-lt"/>
              <a:buAutoNum type="arabicPeriod"/>
            </a:pPr>
            <a:r>
              <a:rPr lang="en-GB" sz="2200" noProof="0" dirty="0">
                <a:latin typeface="+mj-lt"/>
              </a:rPr>
              <a:t>Visualize and communicate the results in the radar.</a:t>
            </a:r>
          </a:p>
          <a:p>
            <a:endParaRPr lang="en-GB" sz="2200" noProof="0" dirty="0">
              <a:latin typeface="+mj-lt"/>
            </a:endParaRPr>
          </a:p>
          <a:p>
            <a:endParaRPr lang="en-GB" sz="2200" noProof="0" dirty="0">
              <a:latin typeface="+mj-lt"/>
            </a:endParaRPr>
          </a:p>
        </p:txBody>
      </p:sp>
      <p:pic>
        <p:nvPicPr>
          <p:cNvPr id="4" name="Grafik 3" descr="Ein Bild, das Text, Screenshot, Kreis, Diagramm enthält.&#10;&#10;KI-generierte Inhalte können fehlerhaft sein.">
            <a:extLst>
              <a:ext uri="{FF2B5EF4-FFF2-40B4-BE49-F238E27FC236}">
                <a16:creationId xmlns:a16="http://schemas.microsoft.com/office/drawing/2014/main" id="{98FC8C3C-70E7-8F85-BC42-47E2A6EB15AA}"/>
              </a:ext>
            </a:extLst>
          </p:cNvPr>
          <p:cNvPicPr>
            <a:picLocks noChangeAspect="1"/>
          </p:cNvPicPr>
          <p:nvPr/>
        </p:nvPicPr>
        <p:blipFill>
          <a:blip r:embed="rId2"/>
          <a:stretch>
            <a:fillRect/>
          </a:stretch>
        </p:blipFill>
        <p:spPr>
          <a:xfrm>
            <a:off x="8330321" y="1113369"/>
            <a:ext cx="3486637" cy="4210638"/>
          </a:xfrm>
          <a:prstGeom prst="rect">
            <a:avLst/>
          </a:prstGeom>
        </p:spPr>
      </p:pic>
    </p:spTree>
    <p:extLst>
      <p:ext uri="{BB962C8B-B14F-4D97-AF65-F5344CB8AC3E}">
        <p14:creationId xmlns:p14="http://schemas.microsoft.com/office/powerpoint/2010/main" val="2944494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7BBE3-BDC7-4B21-B87A-0E71552007D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4E48BA-F254-DE04-FD4D-87062E6C8FA6}"/>
              </a:ext>
            </a:extLst>
          </p:cNvPr>
          <p:cNvSpPr>
            <a:spLocks noGrp="1"/>
          </p:cNvSpPr>
          <p:nvPr>
            <p:ph sz="quarter" idx="10"/>
          </p:nvPr>
        </p:nvSpPr>
        <p:spPr>
          <a:xfrm>
            <a:off x="1238250" y="1355725"/>
            <a:ext cx="7914376" cy="5683430"/>
          </a:xfrm>
        </p:spPr>
        <p:txBody>
          <a:bodyPr>
            <a:normAutofit/>
          </a:bodyPr>
          <a:lstStyle/>
          <a:p>
            <a:r>
              <a:rPr lang="en-US" sz="2200" dirty="0">
                <a:latin typeface="+mj-lt"/>
              </a:rPr>
              <a:t>aims to continue to leverage advancements of the fourth industrial revolution (cloud data storage, computing power and new interoperability) – Digital transformation at its core</a:t>
            </a:r>
          </a:p>
          <a:p>
            <a:r>
              <a:rPr lang="en-US" sz="2200" dirty="0">
                <a:latin typeface="+mj-lt"/>
              </a:rPr>
              <a:t>e</a:t>
            </a:r>
            <a:r>
              <a:rPr lang="en-US" sz="2200" noProof="0" dirty="0" err="1">
                <a:latin typeface="+mj-lt"/>
              </a:rPr>
              <a:t>mphasises</a:t>
            </a:r>
            <a:r>
              <a:rPr lang="en-US" sz="2200" noProof="0" dirty="0">
                <a:latin typeface="+mj-lt"/>
              </a:rPr>
              <a:t> on an evolving view towards the Industrial Internet of Things (</a:t>
            </a:r>
            <a:r>
              <a:rPr lang="en-US" sz="2200" noProof="0" dirty="0" err="1">
                <a:latin typeface="+mj-lt"/>
              </a:rPr>
              <a:t>IIoT</a:t>
            </a:r>
            <a:r>
              <a:rPr lang="en-US" sz="2200" noProof="0" dirty="0">
                <a:latin typeface="+mj-lt"/>
              </a:rPr>
              <a:t>)</a:t>
            </a:r>
          </a:p>
          <a:p>
            <a:pPr lvl="1"/>
            <a:r>
              <a:rPr lang="en-US" sz="2200" noProof="0" dirty="0" err="1">
                <a:latin typeface="+mj-lt"/>
              </a:rPr>
              <a:t>optimises</a:t>
            </a:r>
            <a:r>
              <a:rPr lang="en-US" sz="2200" noProof="0" dirty="0">
                <a:latin typeface="+mj-lt"/>
              </a:rPr>
              <a:t> the human-machine symbiosis (collaborative robots or </a:t>
            </a:r>
            <a:r>
              <a:rPr lang="en-US" sz="2200" noProof="0" dirty="0" err="1">
                <a:latin typeface="+mj-lt"/>
              </a:rPr>
              <a:t>cobots</a:t>
            </a:r>
            <a:r>
              <a:rPr lang="en-US" sz="2200" noProof="0" dirty="0">
                <a:latin typeface="+mj-lt"/>
              </a:rPr>
              <a:t>), </a:t>
            </a:r>
          </a:p>
          <a:p>
            <a:pPr lvl="1"/>
            <a:r>
              <a:rPr lang="en-US" sz="2200" noProof="0" dirty="0">
                <a:latin typeface="+mj-lt"/>
              </a:rPr>
              <a:t>fosters interoperability, the ability to connect various systems and devices to work together</a:t>
            </a:r>
          </a:p>
          <a:p>
            <a:pPr lvl="1"/>
            <a:r>
              <a:rPr lang="en-US" sz="2200" noProof="0" dirty="0">
                <a:latin typeface="+mj-lt"/>
              </a:rPr>
              <a:t>implements ethical artificial intelligence models (which, in turn, triggered legal and ethical considerations), and </a:t>
            </a:r>
          </a:p>
          <a:p>
            <a:pPr lvl="1"/>
            <a:r>
              <a:rPr lang="en-US" sz="2200" noProof="0" dirty="0">
                <a:latin typeface="+mj-lt"/>
              </a:rPr>
              <a:t>focuses on sustainable actions, ecological transformation</a:t>
            </a:r>
          </a:p>
          <a:p>
            <a:r>
              <a:rPr lang="en-US" sz="2200" dirty="0">
                <a:latin typeface="+mj-lt"/>
              </a:rPr>
              <a:t>“Society 5.0”: New </a:t>
            </a:r>
            <a:r>
              <a:rPr lang="en-US" sz="2200" noProof="0" dirty="0">
                <a:latin typeface="+mj-lt"/>
              </a:rPr>
              <a:t>work (reduced working hours, state-sponsored unconditional basic income) and well-</a:t>
            </a:r>
            <a:r>
              <a:rPr lang="en-US" sz="2200" noProof="0" dirty="0" err="1">
                <a:latin typeface="+mj-lt"/>
              </a:rPr>
              <a:t>bein</a:t>
            </a:r>
            <a:r>
              <a:rPr lang="en-US" sz="2200" dirty="0">
                <a:latin typeface="+mj-lt"/>
              </a:rPr>
              <a:t>g</a:t>
            </a:r>
            <a:r>
              <a:rPr lang="en-US" sz="2200" noProof="0" dirty="0">
                <a:latin typeface="+mj-lt"/>
              </a:rPr>
              <a:t> </a:t>
            </a:r>
            <a:endParaRPr lang="en-GB" sz="2200" noProof="0" dirty="0">
              <a:latin typeface="+mj-lt"/>
            </a:endParaRPr>
          </a:p>
        </p:txBody>
      </p:sp>
      <p:sp>
        <p:nvSpPr>
          <p:cNvPr id="3" name="Inhaltsplatzhalter 2">
            <a:extLst>
              <a:ext uri="{FF2B5EF4-FFF2-40B4-BE49-F238E27FC236}">
                <a16:creationId xmlns:a16="http://schemas.microsoft.com/office/drawing/2014/main" id="{7FDD812B-793F-19FA-932E-F3CC32F5E4F6}"/>
              </a:ext>
            </a:extLst>
          </p:cNvPr>
          <p:cNvSpPr>
            <a:spLocks noGrp="1"/>
          </p:cNvSpPr>
          <p:nvPr>
            <p:ph sz="quarter" idx="11"/>
          </p:nvPr>
        </p:nvSpPr>
        <p:spPr/>
        <p:txBody>
          <a:bodyPr/>
          <a:lstStyle/>
          <a:p>
            <a:pPr marL="0" indent="0">
              <a:buNone/>
            </a:pPr>
            <a:r>
              <a:rPr lang="en-GB" sz="3000" noProof="0" dirty="0">
                <a:latin typeface="+mj-lt"/>
              </a:rPr>
              <a:t>1.1.</a:t>
            </a:r>
            <a:r>
              <a:rPr lang="en-GB" dirty="0">
                <a:latin typeface="+mj-lt"/>
              </a:rPr>
              <a:t>5</a:t>
            </a:r>
            <a:r>
              <a:rPr lang="en-GB" sz="3000" noProof="0" dirty="0">
                <a:latin typeface="+mj-lt"/>
              </a:rPr>
              <a:t> Fifth Industrial Revolution: Human-Machine Symbiosis</a:t>
            </a:r>
          </a:p>
        </p:txBody>
      </p:sp>
      <p:pic>
        <p:nvPicPr>
          <p:cNvPr id="4" name="Grafik 3">
            <a:extLst>
              <a:ext uri="{FF2B5EF4-FFF2-40B4-BE49-F238E27FC236}">
                <a16:creationId xmlns:a16="http://schemas.microsoft.com/office/drawing/2014/main" id="{A47C1461-5B1F-5703-5002-3A21A89A652B}"/>
              </a:ext>
            </a:extLst>
          </p:cNvPr>
          <p:cNvPicPr>
            <a:picLocks noChangeAspect="1"/>
          </p:cNvPicPr>
          <p:nvPr/>
        </p:nvPicPr>
        <p:blipFill>
          <a:blip r:embed="rId2" cstate="print">
            <a:extLst>
              <a:ext uri="{28A0092B-C50C-407E-A947-70E740481C1C}">
                <a14:useLocalDpi xmlns:a14="http://schemas.microsoft.com/office/drawing/2010/main"/>
              </a:ext>
            </a:extLst>
          </a:blip>
          <a:srcRect l="389" r="389"/>
          <a:stretch/>
        </p:blipFill>
        <p:spPr>
          <a:xfrm>
            <a:off x="9299275" y="1632080"/>
            <a:ext cx="2212812" cy="4236777"/>
          </a:xfrm>
          <a:prstGeom prst="rect">
            <a:avLst/>
          </a:prstGeom>
        </p:spPr>
      </p:pic>
    </p:spTree>
    <p:extLst>
      <p:ext uri="{BB962C8B-B14F-4D97-AF65-F5344CB8AC3E}">
        <p14:creationId xmlns:p14="http://schemas.microsoft.com/office/powerpoint/2010/main" val="341099058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FF9C8-2FFA-D836-C834-5DE1C5E072B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5E99F890-3D87-188A-74DA-EA383F461CBF}"/>
              </a:ext>
            </a:extLst>
          </p:cNvPr>
          <p:cNvSpPr>
            <a:spLocks noGrp="1"/>
          </p:cNvSpPr>
          <p:nvPr>
            <p:ph sz="quarter" idx="11"/>
          </p:nvPr>
        </p:nvSpPr>
        <p:spPr/>
        <p:txBody>
          <a:bodyPr/>
          <a:lstStyle/>
          <a:p>
            <a:pPr marL="0" indent="0">
              <a:buNone/>
            </a:pPr>
            <a:r>
              <a:rPr lang="en-GB" sz="3000" noProof="0" dirty="0">
                <a:latin typeface="+mj-lt"/>
              </a:rPr>
              <a:t>5.2.5 Social Media</a:t>
            </a:r>
          </a:p>
          <a:p>
            <a:endParaRPr lang="en-GB" noProof="0" dirty="0"/>
          </a:p>
        </p:txBody>
      </p:sp>
      <p:sp>
        <p:nvSpPr>
          <p:cNvPr id="5" name="Inhaltsplatzhalter 1">
            <a:extLst>
              <a:ext uri="{FF2B5EF4-FFF2-40B4-BE49-F238E27FC236}">
                <a16:creationId xmlns:a16="http://schemas.microsoft.com/office/drawing/2014/main" id="{F2CD7880-3784-6E36-6B46-82382B853DF0}"/>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Web 2.0 enabled set of internet- and mobile-enabled applications that allow users to build communities, interact and communicate, with the purpose of sharing, exchanging and consuming user generated content</a:t>
            </a:r>
          </a:p>
          <a:p>
            <a:r>
              <a:rPr lang="en-GB" sz="2200" noProof="0" dirty="0">
                <a:latin typeface="+mj-lt"/>
              </a:rPr>
              <a:t>Individuals and organisations join platforms to form social networks, communicate one-to-one and one-to-many at low cost.</a:t>
            </a:r>
          </a:p>
          <a:p>
            <a:r>
              <a:rPr lang="en-GB" sz="2200" noProof="0" dirty="0">
                <a:latin typeface="+mj-lt"/>
              </a:rPr>
              <a:t>Enabler of business activity like building reputation, enabling transactions, developing customer relationships and building brands</a:t>
            </a:r>
          </a:p>
          <a:p>
            <a:r>
              <a:rPr lang="en-GB" sz="2200" noProof="0" dirty="0">
                <a:latin typeface="+mj-lt"/>
              </a:rPr>
              <a:t>Dominant platforms: LinkedIn, X (formerly Twitter), Facebook, TikTok, WeChat, Instagram, Pinterest and YouTube.</a:t>
            </a:r>
          </a:p>
          <a:p>
            <a:r>
              <a:rPr lang="en-GB" sz="2200" noProof="0" dirty="0">
                <a:latin typeface="+mj-lt"/>
              </a:rPr>
              <a:t>Social media companies get large amounts of data from user generated content creation and consumption highly valuable for advertising services.</a:t>
            </a:r>
          </a:p>
          <a:p>
            <a:r>
              <a:rPr lang="en-GB" sz="2200" noProof="0" dirty="0">
                <a:latin typeface="+mj-lt"/>
              </a:rPr>
              <a:t>Organisations use social media platforms for reputation building, value stream for advertising revenue, communication with stakeholders, user generated reviews.</a:t>
            </a:r>
          </a:p>
          <a:p>
            <a:endParaRPr lang="en-GB" sz="2200" noProof="0" dirty="0">
              <a:latin typeface="+mj-lt"/>
            </a:endParaRPr>
          </a:p>
          <a:p>
            <a:endParaRPr lang="en-GB" sz="2200" noProof="0" dirty="0">
              <a:latin typeface="+mj-lt"/>
            </a:endParaRPr>
          </a:p>
          <a:p>
            <a:endParaRPr lang="en-GB" sz="2200" noProof="0" dirty="0">
              <a:latin typeface="+mj-lt"/>
            </a:endParaRPr>
          </a:p>
        </p:txBody>
      </p:sp>
      <p:pic>
        <p:nvPicPr>
          <p:cNvPr id="7174" name="Picture 6">
            <a:extLst>
              <a:ext uri="{FF2B5EF4-FFF2-40B4-BE49-F238E27FC236}">
                <a16:creationId xmlns:a16="http://schemas.microsoft.com/office/drawing/2014/main" id="{E7A41B97-5E96-12E6-4FCC-CEDF422F34F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686077" y="289625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A923CE98-42AC-794F-6348-E88E7BBAAB7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323812" y="2870617"/>
            <a:ext cx="5376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X Logo Bilder - Kostenloser Download auf Freepik">
            <a:extLst>
              <a:ext uri="{FF2B5EF4-FFF2-40B4-BE49-F238E27FC236}">
                <a16:creationId xmlns:a16="http://schemas.microsoft.com/office/drawing/2014/main" id="{CD5E2976-CE6E-C1A5-14CE-44C9D065708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691463" y="428062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Facebook-logo - Wave Transit">
            <a:extLst>
              <a:ext uri="{FF2B5EF4-FFF2-40B4-BE49-F238E27FC236}">
                <a16:creationId xmlns:a16="http://schemas.microsoft.com/office/drawing/2014/main" id="{1029FB4C-72F9-E25B-7449-86BA10BB6D0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23810" t="3861" r="20776" b="7330"/>
          <a:stretch>
            <a:fillRect/>
          </a:stretch>
        </p:blipFill>
        <p:spPr bwMode="auto">
          <a:xfrm>
            <a:off x="10677522" y="3582605"/>
            <a:ext cx="540634" cy="54000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Tiktok Logo PNGs zum kostenlosen Download">
            <a:extLst>
              <a:ext uri="{FF2B5EF4-FFF2-40B4-BE49-F238E27FC236}">
                <a16:creationId xmlns:a16="http://schemas.microsoft.com/office/drawing/2014/main" id="{C08C0D14-A83B-C896-00C6-160C87C81F72}"/>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2273" t="11339" r="12062" b="13137"/>
          <a:stretch>
            <a:fillRect/>
          </a:stretch>
        </p:blipFill>
        <p:spPr bwMode="auto">
          <a:xfrm>
            <a:off x="11327344" y="3582605"/>
            <a:ext cx="541017" cy="54000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WeChat Logo PNG Transparent &amp; SVG Vector - Freebie Supply">
            <a:extLst>
              <a:ext uri="{FF2B5EF4-FFF2-40B4-BE49-F238E27FC236}">
                <a16:creationId xmlns:a16="http://schemas.microsoft.com/office/drawing/2014/main" id="{6AEDDFBB-1E1B-5EC1-B34D-32518DB6CE4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677522" y="222156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Instagram – Wikipedia">
            <a:extLst>
              <a:ext uri="{FF2B5EF4-FFF2-40B4-BE49-F238E27FC236}">
                <a16:creationId xmlns:a16="http://schemas.microsoft.com/office/drawing/2014/main" id="{3AE54B77-A3DD-8627-7324-C814BB4109A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323812" y="222156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Pinterest-Markenrichtlinien | Pinterest Business">
            <a:extLst>
              <a:ext uri="{FF2B5EF4-FFF2-40B4-BE49-F238E27FC236}">
                <a16:creationId xmlns:a16="http://schemas.microsoft.com/office/drawing/2014/main" id="{28C15BB4-EDC4-9088-48A0-66DAA2E878CC}"/>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30205" t="17995" r="28280" b="20013"/>
          <a:stretch>
            <a:fillRect/>
          </a:stretch>
        </p:blipFill>
        <p:spPr bwMode="auto">
          <a:xfrm>
            <a:off x="11318003" y="4280622"/>
            <a:ext cx="543409" cy="540000"/>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Youtube Logo-Bilder: Stock-Fotos &amp; -Videos. | Adobe Stock">
            <a:extLst>
              <a:ext uri="{FF2B5EF4-FFF2-40B4-BE49-F238E27FC236}">
                <a16:creationId xmlns:a16="http://schemas.microsoft.com/office/drawing/2014/main" id="{C50B58E4-F6CE-4680-35DE-E340A89B6B6A}"/>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1385" t="32051" b="33996"/>
          <a:stretch>
            <a:fillRect/>
          </a:stretch>
        </p:blipFill>
        <p:spPr bwMode="auto">
          <a:xfrm>
            <a:off x="10686077" y="4955313"/>
            <a:ext cx="1165183" cy="28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84372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6174E-2085-F187-849F-5C0694DFD7F8}"/>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11492DE-AF94-347D-A76F-D60BD7F9CD3D}"/>
              </a:ext>
            </a:extLst>
          </p:cNvPr>
          <p:cNvSpPr>
            <a:spLocks noGrp="1"/>
          </p:cNvSpPr>
          <p:nvPr>
            <p:ph sz="quarter" idx="11"/>
          </p:nvPr>
        </p:nvSpPr>
        <p:spPr/>
        <p:txBody>
          <a:bodyPr/>
          <a:lstStyle/>
          <a:p>
            <a:pPr marL="0" indent="0">
              <a:buNone/>
            </a:pPr>
            <a:r>
              <a:rPr lang="en-GB" sz="3000" noProof="0" dirty="0">
                <a:latin typeface="+mj-lt"/>
              </a:rPr>
              <a:t>5.2.</a:t>
            </a:r>
            <a:r>
              <a:rPr lang="en-GB" noProof="0" dirty="0">
                <a:latin typeface="+mj-lt"/>
              </a:rPr>
              <a:t>6</a:t>
            </a:r>
            <a:r>
              <a:rPr lang="en-GB" sz="3000" noProof="0" dirty="0">
                <a:latin typeface="+mj-lt"/>
              </a:rPr>
              <a:t> Digital Platforms and Ecosystems</a:t>
            </a:r>
          </a:p>
          <a:p>
            <a:endParaRPr lang="en-GB" noProof="0" dirty="0"/>
          </a:p>
        </p:txBody>
      </p:sp>
      <p:sp>
        <p:nvSpPr>
          <p:cNvPr id="5" name="Inhaltsplatzhalter 1">
            <a:extLst>
              <a:ext uri="{FF2B5EF4-FFF2-40B4-BE49-F238E27FC236}">
                <a16:creationId xmlns:a16="http://schemas.microsoft.com/office/drawing/2014/main" id="{E21EA295-9F88-C294-CDA8-3131173F59A8}"/>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Social media as a special case of a broader category</a:t>
            </a:r>
          </a:p>
          <a:p>
            <a:r>
              <a:rPr lang="en-GB" sz="2200" noProof="0" dirty="0">
                <a:latin typeface="+mj-lt"/>
              </a:rPr>
              <a:t>Organizational form that is most strongly associated with the digital age</a:t>
            </a:r>
          </a:p>
          <a:p>
            <a:r>
              <a:rPr lang="en-GB" sz="2200" noProof="0" dirty="0">
                <a:latin typeface="+mj-lt"/>
              </a:rPr>
              <a:t>Enabled by a socio-technical system of pervasive connectivity and data generation, computers and mobile devices, the internet, increasingly sensor technologies, the community of user as actors on the platform or in the ecosystem, computing, cloud services and recently AI.</a:t>
            </a:r>
          </a:p>
          <a:p>
            <a:r>
              <a:rPr lang="en-GB" sz="2200" noProof="0" dirty="0">
                <a:latin typeface="+mj-lt"/>
              </a:rPr>
              <a:t>Development relies on connectivity, re-programmable functionality and re-</a:t>
            </a:r>
            <a:r>
              <a:rPr lang="en-GB" sz="2200" noProof="0" dirty="0" err="1">
                <a:latin typeface="+mj-lt"/>
              </a:rPr>
              <a:t>purposable</a:t>
            </a:r>
            <a:r>
              <a:rPr lang="en-GB" sz="2200" noProof="0" dirty="0">
                <a:latin typeface="+mj-lt"/>
              </a:rPr>
              <a:t> digital devices, and data generation, capture and analysis.</a:t>
            </a:r>
          </a:p>
          <a:p>
            <a:r>
              <a:rPr lang="en-GB" sz="2200" noProof="0" dirty="0">
                <a:latin typeface="+mj-lt"/>
              </a:rPr>
              <a:t>Resulting distributed socio-technical systems allow an unprecedented capacity for identifying, monitoring, controlling agents or assets in a given ecosystem </a:t>
            </a:r>
          </a:p>
          <a:p>
            <a:r>
              <a:rPr lang="en-GB" sz="2200" noProof="0" dirty="0">
                <a:latin typeface="+mj-lt"/>
              </a:rPr>
              <a:t>Common characteristics: generation of economies of scale, scope, and network effects, leading to monopolistic positions</a:t>
            </a:r>
          </a:p>
          <a:p>
            <a:r>
              <a:rPr lang="en-GB" sz="2200" noProof="0" dirty="0">
                <a:latin typeface="+mj-lt"/>
              </a:rPr>
              <a:t>Value sources: provision of matching services, low search costs, enabling market expansion and facilitation of innovation, human behaviour</a:t>
            </a:r>
          </a:p>
        </p:txBody>
      </p:sp>
    </p:spTree>
    <p:extLst>
      <p:ext uri="{BB962C8B-B14F-4D97-AF65-F5344CB8AC3E}">
        <p14:creationId xmlns:p14="http://schemas.microsoft.com/office/powerpoint/2010/main" val="212099126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58589-580F-67AA-68FC-78315AF7E05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13C1426-E5D0-FA41-C243-3C06941086A9}"/>
              </a:ext>
            </a:extLst>
          </p:cNvPr>
          <p:cNvSpPr>
            <a:spLocks noGrp="1"/>
          </p:cNvSpPr>
          <p:nvPr>
            <p:ph sz="quarter" idx="11"/>
          </p:nvPr>
        </p:nvSpPr>
        <p:spPr/>
        <p:txBody>
          <a:bodyPr/>
          <a:lstStyle/>
          <a:p>
            <a:pPr marL="0" indent="0">
              <a:buNone/>
            </a:pPr>
            <a:r>
              <a:rPr lang="en-GB" sz="3000" noProof="0" dirty="0">
                <a:latin typeface="+mj-lt"/>
              </a:rPr>
              <a:t>5.2.7 Extended, Virtual, Augmented and Mixed Reality</a:t>
            </a:r>
          </a:p>
          <a:p>
            <a:endParaRPr lang="en-GB" noProof="0" dirty="0"/>
          </a:p>
        </p:txBody>
      </p:sp>
      <p:sp>
        <p:nvSpPr>
          <p:cNvPr id="5" name="Inhaltsplatzhalter 1">
            <a:extLst>
              <a:ext uri="{FF2B5EF4-FFF2-40B4-BE49-F238E27FC236}">
                <a16:creationId xmlns:a16="http://schemas.microsoft.com/office/drawing/2014/main" id="{E8BDFE12-888F-44A2-9126-3CA6AC9657E5}"/>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err="1">
                <a:latin typeface="+mj-lt"/>
              </a:rPr>
              <a:t>Extented</a:t>
            </a:r>
            <a:r>
              <a:rPr lang="en-GB" sz="2200" noProof="0" dirty="0">
                <a:latin typeface="+mj-lt"/>
              </a:rPr>
              <a:t> </a:t>
            </a:r>
            <a:r>
              <a:rPr lang="en-GB" sz="2200" noProof="0" dirty="0" err="1">
                <a:latin typeface="+mj-lt"/>
              </a:rPr>
              <a:t>relaty</a:t>
            </a:r>
            <a:r>
              <a:rPr lang="en-GB" sz="2200" noProof="0" dirty="0">
                <a:latin typeface="+mj-lt"/>
              </a:rPr>
              <a:t> (EX) is umbrella term for all real and virtual combined digital environments and interactions by computer technology like VR, AR and MR.</a:t>
            </a:r>
          </a:p>
          <a:p>
            <a:r>
              <a:rPr lang="en-GB" sz="2200" noProof="0" dirty="0">
                <a:latin typeface="+mj-lt"/>
              </a:rPr>
              <a:t>Conceptualised in the 1960s, commercialised in the 1980s, new products since.</a:t>
            </a:r>
          </a:p>
          <a:p>
            <a:r>
              <a:rPr lang="en-GB" sz="2200" noProof="0" dirty="0">
                <a:latin typeface="+mj-lt"/>
              </a:rPr>
              <a:t>Recently extensive interest in AR </a:t>
            </a:r>
          </a:p>
        </p:txBody>
      </p:sp>
      <p:graphicFrame>
        <p:nvGraphicFramePr>
          <p:cNvPr id="4" name="Diagramm 3">
            <a:extLst>
              <a:ext uri="{FF2B5EF4-FFF2-40B4-BE49-F238E27FC236}">
                <a16:creationId xmlns:a16="http://schemas.microsoft.com/office/drawing/2014/main" id="{9C9E4DBB-CB1A-DB87-AF64-EEB941BC471A}"/>
              </a:ext>
            </a:extLst>
          </p:cNvPr>
          <p:cNvGraphicFramePr/>
          <p:nvPr/>
        </p:nvGraphicFramePr>
        <p:xfrm>
          <a:off x="1393825" y="3134389"/>
          <a:ext cx="9093200" cy="3072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880430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9E40F-3EB3-3079-F097-B5446782571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45A3A6E-E1A1-F7F9-AF6D-0336C9A07F89}"/>
              </a:ext>
            </a:extLst>
          </p:cNvPr>
          <p:cNvSpPr>
            <a:spLocks noGrp="1"/>
          </p:cNvSpPr>
          <p:nvPr>
            <p:ph sz="quarter" idx="11"/>
          </p:nvPr>
        </p:nvSpPr>
        <p:spPr/>
        <p:txBody>
          <a:bodyPr/>
          <a:lstStyle/>
          <a:p>
            <a:pPr marL="0" indent="0">
              <a:buNone/>
            </a:pPr>
            <a:r>
              <a:rPr lang="en-GB" sz="3000" noProof="0" dirty="0">
                <a:latin typeface="+mj-lt"/>
              </a:rPr>
              <a:t>5.2.8 (Industrial) Internet of Things</a:t>
            </a:r>
          </a:p>
          <a:p>
            <a:endParaRPr lang="en-GB" noProof="0" dirty="0"/>
          </a:p>
        </p:txBody>
      </p:sp>
      <p:sp>
        <p:nvSpPr>
          <p:cNvPr id="5" name="Inhaltsplatzhalter 1">
            <a:extLst>
              <a:ext uri="{FF2B5EF4-FFF2-40B4-BE49-F238E27FC236}">
                <a16:creationId xmlns:a16="http://schemas.microsoft.com/office/drawing/2014/main" id="{B6AFC202-9AAD-4620-C4C1-B891F3F1CFA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refers to a computing concept that describes the ever-increasing connectivity of common devices to the internet.</a:t>
            </a:r>
          </a:p>
          <a:p>
            <a:r>
              <a:rPr lang="en-GB" sz="2200" noProof="0" dirty="0">
                <a:latin typeface="+mj-lt"/>
              </a:rPr>
              <a:t>Idea is to “deploy billions or even trillions of smart objects capable of sensing the surrounding environment, transmit and process acquired data, and then feedback to the environment”.</a:t>
            </a:r>
          </a:p>
          <a:p>
            <a:r>
              <a:rPr lang="en-GB" sz="2200" noProof="0" dirty="0">
                <a:latin typeface="+mj-lt"/>
              </a:rPr>
              <a:t>aim to improve connection between physical and digital worlds in an integrated cyber-physical system, allowing exchange of information, enabling digital systems to sense via and control devices in the physical world.</a:t>
            </a:r>
          </a:p>
          <a:p>
            <a:r>
              <a:rPr lang="en-GB" sz="2200" noProof="0" dirty="0">
                <a:latin typeface="+mj-lt"/>
              </a:rPr>
              <a:t>IoT: focus on everyday lives, human-centred system, needs flexibility to integrate wide variety of devices</a:t>
            </a:r>
          </a:p>
          <a:p>
            <a:r>
              <a:rPr lang="en-GB" sz="2200" noProof="0" dirty="0" err="1">
                <a:latin typeface="+mj-lt"/>
              </a:rPr>
              <a:t>IIoT</a:t>
            </a:r>
            <a:r>
              <a:rPr lang="en-GB" sz="2200" noProof="0" dirty="0">
                <a:latin typeface="+mj-lt"/>
              </a:rPr>
              <a:t>: machine-to-machine (M2M) and industrial communication technologies with automation applications, machine-oriented, highly reliable integration and connectivity required, potential to increase efficiency and sustainability </a:t>
            </a:r>
          </a:p>
          <a:p>
            <a:endParaRPr lang="en-GB" sz="2200" noProof="0" dirty="0">
              <a:latin typeface="+mj-lt"/>
            </a:endParaRPr>
          </a:p>
          <a:p>
            <a:endParaRPr lang="en-GB" sz="2200" noProof="0" dirty="0">
              <a:latin typeface="+mj-lt"/>
            </a:endParaRPr>
          </a:p>
        </p:txBody>
      </p:sp>
    </p:spTree>
    <p:extLst>
      <p:ext uri="{BB962C8B-B14F-4D97-AF65-F5344CB8AC3E}">
        <p14:creationId xmlns:p14="http://schemas.microsoft.com/office/powerpoint/2010/main" val="314265243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8496-F121-E6D2-FA16-D43B07D0250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2FB77C6-782D-36E2-4E37-8F48F5C0CCC3}"/>
              </a:ext>
            </a:extLst>
          </p:cNvPr>
          <p:cNvSpPr>
            <a:spLocks noGrp="1"/>
          </p:cNvSpPr>
          <p:nvPr>
            <p:ph sz="quarter" idx="11"/>
          </p:nvPr>
        </p:nvSpPr>
        <p:spPr/>
        <p:txBody>
          <a:bodyPr/>
          <a:lstStyle/>
          <a:p>
            <a:pPr marL="0" indent="0">
              <a:buNone/>
            </a:pPr>
            <a:r>
              <a:rPr lang="en-GB" sz="3000" noProof="0" dirty="0">
                <a:latin typeface="+mj-lt"/>
              </a:rPr>
              <a:t>Long Range Wide Area Network (</a:t>
            </a:r>
            <a:r>
              <a:rPr lang="en-GB" sz="3000" noProof="0" dirty="0" err="1">
                <a:latin typeface="+mj-lt"/>
              </a:rPr>
              <a:t>LoRaWAN</a:t>
            </a:r>
            <a:r>
              <a:rPr lang="en-GB" sz="3000" noProof="0" dirty="0">
                <a:latin typeface="+mj-lt"/>
              </a:rPr>
              <a:t>)</a:t>
            </a:r>
          </a:p>
          <a:p>
            <a:endParaRPr lang="en-GB" noProof="0" dirty="0"/>
          </a:p>
        </p:txBody>
      </p:sp>
      <p:sp>
        <p:nvSpPr>
          <p:cNvPr id="5" name="Inhaltsplatzhalter 1">
            <a:extLst>
              <a:ext uri="{FF2B5EF4-FFF2-40B4-BE49-F238E27FC236}">
                <a16:creationId xmlns:a16="http://schemas.microsoft.com/office/drawing/2014/main" id="{00229DF3-B074-9D7F-E13E-F4912E99E1E1}"/>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enables energy-efficient (battery time of up to 10 years per sensor) data transmission over long distances between devices/sensors, cloud and IoT</a:t>
            </a:r>
          </a:p>
          <a:p>
            <a:r>
              <a:rPr lang="en-GB" sz="2200" noProof="0" dirty="0">
                <a:latin typeface="+mj-lt"/>
              </a:rPr>
              <a:t>Specifically designed for IoT and </a:t>
            </a:r>
            <a:r>
              <a:rPr lang="en-GB" sz="2200" noProof="0" dirty="0" err="1">
                <a:latin typeface="+mj-lt"/>
              </a:rPr>
              <a:t>IIoT</a:t>
            </a:r>
            <a:endParaRPr lang="en-GB" sz="2200" noProof="0" dirty="0">
              <a:latin typeface="+mj-lt"/>
            </a:endParaRPr>
          </a:p>
          <a:p>
            <a:r>
              <a:rPr lang="en-GB" sz="2200" noProof="0" dirty="0" err="1">
                <a:latin typeface="+mj-lt"/>
              </a:rPr>
              <a:t>Possibiltiy</a:t>
            </a:r>
            <a:r>
              <a:rPr lang="en-GB" sz="2200" noProof="0" dirty="0">
                <a:latin typeface="+mj-lt"/>
              </a:rPr>
              <a:t> to manage hundreds of sensors in a network and process large amounts of sensor data</a:t>
            </a:r>
          </a:p>
          <a:p>
            <a:r>
              <a:rPr lang="en-GB" sz="2200" noProof="0" dirty="0">
                <a:latin typeface="+mj-lt"/>
              </a:rPr>
              <a:t>used to continuously monitor a large area with multiple sensors, e.g. temperature, pollution levels or humidity. </a:t>
            </a:r>
          </a:p>
          <a:p>
            <a:r>
              <a:rPr lang="en-GB" sz="2200" noProof="0" dirty="0">
                <a:latin typeface="+mj-lt"/>
              </a:rPr>
              <a:t>Also see the “BRUGG Lifting and its Industrial Internet of Things (</a:t>
            </a:r>
            <a:r>
              <a:rPr lang="en-GB" sz="2200" noProof="0" dirty="0" err="1">
                <a:latin typeface="+mj-lt"/>
              </a:rPr>
              <a:t>IIoT</a:t>
            </a:r>
            <a:r>
              <a:rPr lang="en-GB" sz="2200" noProof="0" dirty="0">
                <a:latin typeface="+mj-lt"/>
              </a:rPr>
              <a:t>) asset management solution ‘PVS’” case in the case study collection (appendix).</a:t>
            </a:r>
          </a:p>
        </p:txBody>
      </p:sp>
    </p:spTree>
    <p:extLst>
      <p:ext uri="{BB962C8B-B14F-4D97-AF65-F5344CB8AC3E}">
        <p14:creationId xmlns:p14="http://schemas.microsoft.com/office/powerpoint/2010/main" val="286404979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D2059-FFEC-46D9-37A8-2DE9B6441E3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2FC2B7A-05C4-A562-26E8-3637123F28F0}"/>
              </a:ext>
            </a:extLst>
          </p:cNvPr>
          <p:cNvSpPr>
            <a:spLocks noGrp="1"/>
          </p:cNvSpPr>
          <p:nvPr>
            <p:ph sz="quarter" idx="11"/>
          </p:nvPr>
        </p:nvSpPr>
        <p:spPr/>
        <p:txBody>
          <a:bodyPr/>
          <a:lstStyle/>
          <a:p>
            <a:pPr marL="0" indent="0">
              <a:buNone/>
            </a:pPr>
            <a:r>
              <a:rPr lang="en-GB" sz="3000" noProof="0" dirty="0">
                <a:latin typeface="+mj-lt"/>
              </a:rPr>
              <a:t>5.3 Methods of Developing and Testing Digital Technology Solutions</a:t>
            </a:r>
          </a:p>
          <a:p>
            <a:endParaRPr lang="en-GB" noProof="0" dirty="0"/>
          </a:p>
        </p:txBody>
      </p:sp>
      <p:sp>
        <p:nvSpPr>
          <p:cNvPr id="5" name="Inhaltsplatzhalter 1">
            <a:extLst>
              <a:ext uri="{FF2B5EF4-FFF2-40B4-BE49-F238E27FC236}">
                <a16:creationId xmlns:a16="http://schemas.microsoft.com/office/drawing/2014/main" id="{CA1142E5-8510-6FD2-E356-6DCBAAC2F2EA}"/>
              </a:ext>
            </a:extLst>
          </p:cNvPr>
          <p:cNvSpPr txBox="1">
            <a:spLocks/>
          </p:cNvSpPr>
          <p:nvPr/>
        </p:nvSpPr>
        <p:spPr>
          <a:xfrm>
            <a:off x="1238250" y="1355725"/>
            <a:ext cx="761742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Most common methods in business practice:</a:t>
            </a:r>
          </a:p>
          <a:p>
            <a:pPr lvl="1"/>
            <a:r>
              <a:rPr lang="en-GB" sz="2200" noProof="0" dirty="0">
                <a:latin typeface="+mj-lt"/>
              </a:rPr>
              <a:t>Proof of concept (POC): technical implementation of an idea to check feasibility, limited functionalities developed</a:t>
            </a:r>
          </a:p>
          <a:p>
            <a:pPr lvl="1"/>
            <a:r>
              <a:rPr lang="en-GB" sz="2200" noProof="0" dirty="0">
                <a:latin typeface="+mj-lt"/>
              </a:rPr>
              <a:t>Prototype: technically developed solution with a limited range of functions, sufficiently developed for validating original idea for finalising requirements for pilot</a:t>
            </a:r>
          </a:p>
          <a:p>
            <a:pPr lvl="1"/>
            <a:r>
              <a:rPr lang="en-GB" sz="2200" noProof="0" dirty="0">
                <a:latin typeface="+mj-lt"/>
              </a:rPr>
              <a:t>Pilot: technical solution tested in a limited circle and use cases, not made available externally, test feasibility and effectiveness, limited scope and duration </a:t>
            </a:r>
          </a:p>
          <a:p>
            <a:pPr lvl="1"/>
            <a:r>
              <a:rPr lang="en-GB" sz="2200" noProof="0" dirty="0">
                <a:latin typeface="+mj-lt"/>
              </a:rPr>
              <a:t>MVP: technical product to test idea in the market with selected customers, get customer feedback quickly to further develop in iterations, fits basic needs of customer which could be enough for achieving market success</a:t>
            </a:r>
          </a:p>
          <a:p>
            <a:r>
              <a:rPr lang="en-GB" sz="2200" noProof="0" dirty="0">
                <a:latin typeface="+mj-lt"/>
              </a:rPr>
              <a:t>Approaches chosen by various factors like scope, maturity and market readiness of innovation and available budgets/ funding</a:t>
            </a:r>
          </a:p>
        </p:txBody>
      </p:sp>
      <p:pic>
        <p:nvPicPr>
          <p:cNvPr id="4" name="Grafik 3" descr="Ein Bild, das Diagramm, Entwurf, Kreis, Reihe enthält.&#10;&#10;KI-generierte Inhalte können fehlerhaft sein.">
            <a:extLst>
              <a:ext uri="{FF2B5EF4-FFF2-40B4-BE49-F238E27FC236}">
                <a16:creationId xmlns:a16="http://schemas.microsoft.com/office/drawing/2014/main" id="{FF16B0F3-FF15-C462-B6A3-FF9CB0B1C899}"/>
              </a:ext>
            </a:extLst>
          </p:cNvPr>
          <p:cNvPicPr>
            <a:picLocks noChangeAspect="1"/>
          </p:cNvPicPr>
          <p:nvPr/>
        </p:nvPicPr>
        <p:blipFill>
          <a:blip r:embed="rId2"/>
          <a:stretch>
            <a:fillRect/>
          </a:stretch>
        </p:blipFill>
        <p:spPr>
          <a:xfrm>
            <a:off x="8399498" y="2248290"/>
            <a:ext cx="3422803" cy="2361420"/>
          </a:xfrm>
          <a:prstGeom prst="rect">
            <a:avLst/>
          </a:prstGeom>
        </p:spPr>
      </p:pic>
    </p:spTree>
    <p:extLst>
      <p:ext uri="{BB962C8B-B14F-4D97-AF65-F5344CB8AC3E}">
        <p14:creationId xmlns:p14="http://schemas.microsoft.com/office/powerpoint/2010/main" val="163112824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6BC3-B74F-F7D8-1CD6-EF1D7E9C788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5AD09068-764A-A5C3-50AB-9505448AC82E}"/>
              </a:ext>
            </a:extLst>
          </p:cNvPr>
          <p:cNvSpPr>
            <a:spLocks noGrp="1"/>
          </p:cNvSpPr>
          <p:nvPr>
            <p:ph sz="quarter" idx="11"/>
          </p:nvPr>
        </p:nvSpPr>
        <p:spPr/>
        <p:txBody>
          <a:bodyPr/>
          <a:lstStyle/>
          <a:p>
            <a:pPr marL="0" indent="0">
              <a:buNone/>
            </a:pPr>
            <a:r>
              <a:rPr lang="en-GB" sz="3000" noProof="0" dirty="0">
                <a:latin typeface="+mj-lt"/>
              </a:rPr>
              <a:t>5.4 New Digital Technologies and Cybersecurity</a:t>
            </a:r>
          </a:p>
          <a:p>
            <a:endParaRPr lang="en-GB" noProof="0" dirty="0"/>
          </a:p>
        </p:txBody>
      </p:sp>
      <p:sp>
        <p:nvSpPr>
          <p:cNvPr id="5" name="Inhaltsplatzhalter 1">
            <a:extLst>
              <a:ext uri="{FF2B5EF4-FFF2-40B4-BE49-F238E27FC236}">
                <a16:creationId xmlns:a16="http://schemas.microsoft.com/office/drawing/2014/main" id="{1F729062-E042-A182-E30F-B1C4DB36628D}"/>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technologies, increasing online use raise concerns about cybersecurity</a:t>
            </a:r>
          </a:p>
          <a:p>
            <a:r>
              <a:rPr lang="en-GB" sz="2200" noProof="0" dirty="0">
                <a:latin typeface="+mj-lt"/>
              </a:rPr>
              <a:t>Cybersecurity: guard against evolution of cyber threats to citizens, consumers, firms and governments</a:t>
            </a:r>
          </a:p>
          <a:p>
            <a:r>
              <a:rPr lang="en-GB" sz="2200" noProof="0" dirty="0">
                <a:latin typeface="+mj-lt"/>
              </a:rPr>
              <a:t>Types of cyber threats:</a:t>
            </a:r>
          </a:p>
          <a:p>
            <a:pPr lvl="1"/>
            <a:r>
              <a:rPr lang="en-GB" sz="2200" noProof="0" dirty="0">
                <a:latin typeface="+mj-lt"/>
              </a:rPr>
              <a:t>Technical: attack to normal functioning of a device (malware, ransomware)</a:t>
            </a:r>
          </a:p>
          <a:p>
            <a:pPr lvl="1"/>
            <a:r>
              <a:rPr lang="en-GB" sz="2200" noProof="0" dirty="0">
                <a:latin typeface="+mj-lt"/>
              </a:rPr>
              <a:t>Social: exploit human errors to gain access to sensitive information (phishing, spam attacks)</a:t>
            </a:r>
          </a:p>
          <a:p>
            <a:r>
              <a:rPr lang="en-GB" sz="2200" noProof="0" dirty="0">
                <a:latin typeface="+mj-lt"/>
              </a:rPr>
              <a:t>Firms need to assess both organizational and employee cybersecurity readiness to counter cyber threats as individuals play central role.</a:t>
            </a:r>
          </a:p>
          <a:p>
            <a:pPr lvl="1"/>
            <a:r>
              <a:rPr lang="en-GB" sz="2200" noProof="0" dirty="0">
                <a:latin typeface="+mj-lt"/>
              </a:rPr>
              <a:t>Improving capability of employees to identify and know how to respond to a cyber threat.</a:t>
            </a:r>
          </a:p>
          <a:p>
            <a:pPr lvl="1"/>
            <a:r>
              <a:rPr lang="en-GB" sz="2200" noProof="0" dirty="0">
                <a:latin typeface="+mj-lt"/>
              </a:rPr>
              <a:t>Developing awareness, confidence and attitudes (affected by subjective norms of employees social groups) that lead to undertaking protective behaviours.</a:t>
            </a:r>
          </a:p>
          <a:p>
            <a:pPr lvl="1"/>
            <a:endParaRPr lang="en-GB" sz="2200" noProof="0" dirty="0">
              <a:latin typeface="+mj-lt"/>
            </a:endParaRPr>
          </a:p>
          <a:p>
            <a:endParaRPr lang="en-GB" sz="2200" noProof="0" dirty="0">
              <a:latin typeface="+mj-lt"/>
            </a:endParaRPr>
          </a:p>
        </p:txBody>
      </p:sp>
    </p:spTree>
    <p:extLst>
      <p:ext uri="{BB962C8B-B14F-4D97-AF65-F5344CB8AC3E}">
        <p14:creationId xmlns:p14="http://schemas.microsoft.com/office/powerpoint/2010/main" val="43125283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62F15-B4F8-CA24-FA6A-A0825115901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D4CAD6E6-9386-B17B-CFA5-07DDC2B4E553}"/>
              </a:ext>
            </a:extLst>
          </p:cNvPr>
          <p:cNvSpPr>
            <a:spLocks noGrp="1"/>
          </p:cNvSpPr>
          <p:nvPr>
            <p:ph sz="quarter" idx="11"/>
          </p:nvPr>
        </p:nvSpPr>
        <p:spPr/>
        <p:txBody>
          <a:bodyPr/>
          <a:lstStyle/>
          <a:p>
            <a:pPr marL="0" indent="0">
              <a:buNone/>
            </a:pPr>
            <a:r>
              <a:rPr lang="en-GB" sz="3000" noProof="0" dirty="0">
                <a:latin typeface="+mj-lt"/>
              </a:rPr>
              <a:t>Verizon’s Data Breach Investigations Report (DBIR)</a:t>
            </a:r>
          </a:p>
          <a:p>
            <a:endParaRPr lang="en-GB" noProof="0" dirty="0"/>
          </a:p>
        </p:txBody>
      </p:sp>
      <p:sp>
        <p:nvSpPr>
          <p:cNvPr id="5" name="Inhaltsplatzhalter 1">
            <a:extLst>
              <a:ext uri="{FF2B5EF4-FFF2-40B4-BE49-F238E27FC236}">
                <a16:creationId xmlns:a16="http://schemas.microsoft.com/office/drawing/2014/main" id="{CD4EAC23-A392-DE16-E4D9-E706C081586D}"/>
              </a:ext>
            </a:extLst>
          </p:cNvPr>
          <p:cNvSpPr txBox="1">
            <a:spLocks/>
          </p:cNvSpPr>
          <p:nvPr/>
        </p:nvSpPr>
        <p:spPr>
          <a:xfrm>
            <a:off x="1238249" y="1355725"/>
            <a:ext cx="10410411"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Provides a comprehensive analysis of the current cyber threat landscape:</a:t>
            </a:r>
          </a:p>
          <a:p>
            <a:pPr lvl="1"/>
            <a:r>
              <a:rPr lang="en-GB" sz="2200" noProof="0" dirty="0">
                <a:latin typeface="+mj-lt"/>
              </a:rPr>
              <a:t>Attack vectors: mainly phishing, exploitation of vulnerabilities, use of stolen credentials, ransomware and Denial of Service (DoS)</a:t>
            </a:r>
          </a:p>
          <a:p>
            <a:pPr lvl="1"/>
            <a:r>
              <a:rPr lang="en-GB" sz="2200" noProof="0" dirty="0">
                <a:latin typeface="+mj-lt"/>
              </a:rPr>
              <a:t>Emerging threats: new, innovative attacks, variations of traditional methods, e.g. exploitation of zero-day vulnerabilities.</a:t>
            </a:r>
          </a:p>
          <a:p>
            <a:pPr lvl="1"/>
            <a:r>
              <a:rPr lang="en-GB" sz="2200" noProof="0" dirty="0">
                <a:latin typeface="+mj-lt"/>
              </a:rPr>
              <a:t>68% of breaches involved a non-malicious human element falling victim to a social engineering attack or making an error.</a:t>
            </a:r>
          </a:p>
          <a:p>
            <a:pPr lvl="1"/>
            <a:r>
              <a:rPr lang="en-GB" sz="2200" noProof="0" dirty="0">
                <a:latin typeface="+mj-lt"/>
              </a:rPr>
              <a:t>62% of financially motivated incidents involved ransomware or extortion, with a median loss of $46,000 per breach.</a:t>
            </a:r>
          </a:p>
          <a:p>
            <a:pPr lvl="1"/>
            <a:r>
              <a:rPr lang="en-GB" sz="2200" noProof="0" dirty="0">
                <a:latin typeface="+mj-lt"/>
              </a:rPr>
              <a:t>15% of breaches involved a third-party hosting partner infrastructures or data custodians.</a:t>
            </a:r>
          </a:p>
          <a:p>
            <a:pPr lvl="1"/>
            <a:r>
              <a:rPr lang="en-GB" sz="2200" noProof="0" dirty="0">
                <a:latin typeface="+mj-lt"/>
              </a:rPr>
              <a:t>14% of breaches involved the exploitation of vulnerabilities as an initial access step.</a:t>
            </a:r>
          </a:p>
          <a:p>
            <a:pPr lvl="1"/>
            <a:r>
              <a:rPr lang="en-GB" sz="2200" noProof="0" dirty="0">
                <a:latin typeface="+mj-lt"/>
              </a:rPr>
              <a:t>Robust security measures needed: regular updates and patches, employee training, implementation of multi-factor authentication</a:t>
            </a:r>
          </a:p>
          <a:p>
            <a:pPr lvl="1"/>
            <a:endParaRPr lang="en-GB" sz="2200" noProof="0" dirty="0">
              <a:latin typeface="+mj-lt"/>
            </a:endParaRPr>
          </a:p>
          <a:p>
            <a:pPr lvl="1"/>
            <a:endParaRPr lang="en-GB" sz="2200" noProof="0" dirty="0">
              <a:latin typeface="+mj-lt"/>
            </a:endParaRPr>
          </a:p>
        </p:txBody>
      </p:sp>
    </p:spTree>
    <p:extLst>
      <p:ext uri="{BB962C8B-B14F-4D97-AF65-F5344CB8AC3E}">
        <p14:creationId xmlns:p14="http://schemas.microsoft.com/office/powerpoint/2010/main" val="421947447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91A22-B218-91AF-4D06-265DAB9E6853}"/>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4BBB47E-E48B-A69B-56EE-7494142A87F8}"/>
              </a:ext>
            </a:extLst>
          </p:cNvPr>
          <p:cNvSpPr>
            <a:spLocks noGrp="1"/>
          </p:cNvSpPr>
          <p:nvPr>
            <p:ph sz="quarter" idx="11"/>
          </p:nvPr>
        </p:nvSpPr>
        <p:spPr/>
        <p:txBody>
          <a:bodyPr/>
          <a:lstStyle/>
          <a:p>
            <a:pPr marL="0" indent="0">
              <a:buNone/>
            </a:pPr>
            <a:r>
              <a:rPr lang="en-GB" sz="3000" noProof="0" dirty="0">
                <a:latin typeface="+mj-lt"/>
              </a:rPr>
              <a:t>5.</a:t>
            </a:r>
            <a:r>
              <a:rPr lang="en-GB" noProof="0" dirty="0">
                <a:latin typeface="+mj-lt"/>
              </a:rPr>
              <a:t>5</a:t>
            </a:r>
            <a:r>
              <a:rPr lang="en-GB" sz="3000" noProof="0" dirty="0">
                <a:latin typeface="+mj-lt"/>
              </a:rPr>
              <a:t> New Digital Technologies and Competitive Advantage</a:t>
            </a:r>
          </a:p>
          <a:p>
            <a:endParaRPr lang="en-GB" noProof="0" dirty="0"/>
          </a:p>
        </p:txBody>
      </p:sp>
      <p:sp>
        <p:nvSpPr>
          <p:cNvPr id="5" name="Inhaltsplatzhalter 1">
            <a:extLst>
              <a:ext uri="{FF2B5EF4-FFF2-40B4-BE49-F238E27FC236}">
                <a16:creationId xmlns:a16="http://schemas.microsoft.com/office/drawing/2014/main" id="{7EB21772-D618-42FA-2994-5A58E99FB734}"/>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Studies on impact of digital technologies on firm performance mainly focus on relationship digital technology adoption and innovation activities (service and product innovations)</a:t>
            </a:r>
          </a:p>
          <a:p>
            <a:r>
              <a:rPr lang="en-GB" sz="2200" noProof="0" dirty="0">
                <a:latin typeface="+mj-lt"/>
              </a:rPr>
              <a:t>Mixed results for relationship:</a:t>
            </a:r>
          </a:p>
          <a:p>
            <a:pPr lvl="1"/>
            <a:r>
              <a:rPr lang="en-GB" sz="2200" noProof="0" dirty="0">
                <a:latin typeface="+mj-lt"/>
              </a:rPr>
              <a:t>Blichfeldt &amp; </a:t>
            </a:r>
            <a:r>
              <a:rPr lang="en-GB" sz="2200" noProof="0" dirty="0" err="1">
                <a:latin typeface="+mj-lt"/>
              </a:rPr>
              <a:t>Faullant</a:t>
            </a:r>
            <a:r>
              <a:rPr lang="en-GB" sz="2200" noProof="0" dirty="0">
                <a:latin typeface="+mj-lt"/>
              </a:rPr>
              <a:t> (2021): find evidence</a:t>
            </a:r>
          </a:p>
          <a:p>
            <a:pPr lvl="1"/>
            <a:r>
              <a:rPr lang="en-GB" sz="2200" noProof="0" dirty="0">
                <a:latin typeface="+mj-lt"/>
              </a:rPr>
              <a:t>Usai et al. (2021): no direct effect, </a:t>
            </a:r>
          </a:p>
          <a:p>
            <a:pPr lvl="2"/>
            <a:r>
              <a:rPr lang="en-GB" sz="2200" noProof="0" dirty="0">
                <a:latin typeface="+mj-lt"/>
              </a:rPr>
              <a:t>adoption increased efficiency but competitive advantage was firm’s unique knowledge independent from underlying technology</a:t>
            </a:r>
          </a:p>
          <a:p>
            <a:pPr lvl="2"/>
            <a:r>
              <a:rPr lang="en-GB" sz="2200" noProof="0" dirty="0">
                <a:latin typeface="+mj-lt"/>
              </a:rPr>
              <a:t>Reasons: imitability and general purpose nature of most digital technologies</a:t>
            </a:r>
          </a:p>
        </p:txBody>
      </p:sp>
    </p:spTree>
    <p:extLst>
      <p:ext uri="{BB962C8B-B14F-4D97-AF65-F5344CB8AC3E}">
        <p14:creationId xmlns:p14="http://schemas.microsoft.com/office/powerpoint/2010/main" val="46369301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164D6-4EED-6CE0-0CAD-3547E27E2B4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EC4A0CA-3433-C727-282C-574AC79A0FC8}"/>
              </a:ext>
            </a:extLst>
          </p:cNvPr>
          <p:cNvSpPr>
            <a:spLocks noGrp="1"/>
          </p:cNvSpPr>
          <p:nvPr>
            <p:ph sz="quarter" idx="11"/>
          </p:nvPr>
        </p:nvSpPr>
        <p:spPr/>
        <p:txBody>
          <a:bodyPr/>
          <a:lstStyle/>
          <a:p>
            <a:pPr marL="0" indent="0">
              <a:buNone/>
            </a:pPr>
            <a:r>
              <a:rPr lang="en-GB" sz="3000" noProof="0" dirty="0">
                <a:latin typeface="+mj-lt"/>
              </a:rPr>
              <a:t>5.6 New Digital Technologies and Sustainability</a:t>
            </a:r>
          </a:p>
          <a:p>
            <a:endParaRPr lang="en-GB" noProof="0" dirty="0"/>
          </a:p>
        </p:txBody>
      </p:sp>
      <p:sp>
        <p:nvSpPr>
          <p:cNvPr id="5" name="Inhaltsplatzhalter 1">
            <a:extLst>
              <a:ext uri="{FF2B5EF4-FFF2-40B4-BE49-F238E27FC236}">
                <a16:creationId xmlns:a16="http://schemas.microsoft.com/office/drawing/2014/main" id="{A98ED5C1-230C-8A1D-539D-2C45E923856B}"/>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Assessment of impact of individual technologies on sustainability in isolation not possible</a:t>
            </a:r>
          </a:p>
          <a:p>
            <a:r>
              <a:rPr lang="en-GB" sz="2200" noProof="0" dirty="0">
                <a:latin typeface="+mj-lt"/>
              </a:rPr>
              <a:t>Careful assessment needed for the impact of technologies on rate of desirable and undesirable flows and stocks</a:t>
            </a:r>
          </a:p>
          <a:p>
            <a:r>
              <a:rPr lang="en-GB" sz="2200" noProof="0" dirty="0">
                <a:latin typeface="+mj-lt"/>
              </a:rPr>
              <a:t>Ambiguous picture of the sustainability of digital technologies:</a:t>
            </a:r>
          </a:p>
          <a:p>
            <a:pPr lvl="1"/>
            <a:r>
              <a:rPr lang="en-GB" sz="2200" noProof="0" dirty="0">
                <a:latin typeface="+mj-lt"/>
              </a:rPr>
              <a:t>More often featured by simultaneous intended and realized outcomes, different in degrees</a:t>
            </a:r>
          </a:p>
          <a:p>
            <a:pPr lvl="1"/>
            <a:r>
              <a:rPr lang="en-GB" sz="2200" noProof="0" dirty="0">
                <a:latin typeface="+mj-lt"/>
              </a:rPr>
              <a:t>Associated unintended positive and negative consequences</a:t>
            </a:r>
          </a:p>
        </p:txBody>
      </p:sp>
    </p:spTree>
    <p:extLst>
      <p:ext uri="{BB962C8B-B14F-4D97-AF65-F5344CB8AC3E}">
        <p14:creationId xmlns:p14="http://schemas.microsoft.com/office/powerpoint/2010/main" val="1337156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a:extLst>
              <a:ext uri="{FF2B5EF4-FFF2-40B4-BE49-F238E27FC236}">
                <a16:creationId xmlns:a16="http://schemas.microsoft.com/office/drawing/2014/main" id="{76714056-F87F-19C5-1788-6926CB66A431}"/>
              </a:ext>
            </a:extLst>
          </p:cNvPr>
          <p:cNvSpPr txBox="1">
            <a:spLocks/>
          </p:cNvSpPr>
          <p:nvPr/>
        </p:nvSpPr>
        <p:spPr>
          <a:xfrm>
            <a:off x="1238250" y="135572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Challenges within organisations:</a:t>
            </a:r>
          </a:p>
          <a:p>
            <a:pPr marL="685800" lvl="2">
              <a:spcBef>
                <a:spcPts val="1000"/>
              </a:spcBef>
            </a:pPr>
            <a:r>
              <a:rPr lang="en-GB" sz="2200" dirty="0">
                <a:latin typeface="+mj-lt"/>
              </a:rPr>
              <a:t>Dependence on the internet and electricity</a:t>
            </a:r>
            <a:r>
              <a:rPr lang="de-CH" sz="2200" dirty="0">
                <a:latin typeface="+mj-lt"/>
              </a:rPr>
              <a:t>: </a:t>
            </a:r>
            <a:r>
              <a:rPr lang="de-CH" sz="2200" dirty="0" err="1">
                <a:latin typeface="+mj-lt"/>
              </a:rPr>
              <a:t>protection</a:t>
            </a:r>
            <a:r>
              <a:rPr lang="de-CH" sz="2200" dirty="0">
                <a:latin typeface="+mj-lt"/>
              </a:rPr>
              <a:t> </a:t>
            </a:r>
            <a:r>
              <a:rPr lang="de-CH" sz="2200" dirty="0" err="1">
                <a:latin typeface="+mj-lt"/>
              </a:rPr>
              <a:t>needed</a:t>
            </a:r>
            <a:r>
              <a:rPr lang="de-CH" sz="2200" dirty="0">
                <a:latin typeface="+mj-lt"/>
              </a:rPr>
              <a:t> </a:t>
            </a:r>
            <a:r>
              <a:rPr lang="de-CH" sz="2200" dirty="0" err="1">
                <a:latin typeface="+mj-lt"/>
              </a:rPr>
              <a:t>against</a:t>
            </a:r>
            <a:r>
              <a:rPr lang="de-CH" sz="2200" dirty="0">
                <a:latin typeface="+mj-lt"/>
              </a:rPr>
              <a:t> </a:t>
            </a:r>
            <a:r>
              <a:rPr lang="en-US" sz="2200" dirty="0">
                <a:latin typeface="+mj-lt"/>
              </a:rPr>
              <a:t>destruction by natural forces, accidents and human error, cyberattacks, sabotage and misuse</a:t>
            </a:r>
            <a:r>
              <a:rPr lang="en-GB" sz="2200" dirty="0">
                <a:latin typeface="+mj-lt"/>
              </a:rPr>
              <a:t> using knowledge, capital and resources</a:t>
            </a:r>
          </a:p>
          <a:p>
            <a:pPr marL="685800" lvl="2">
              <a:spcBef>
                <a:spcPts val="1000"/>
              </a:spcBef>
            </a:pPr>
            <a:r>
              <a:rPr lang="en-GB" sz="2200" dirty="0">
                <a:latin typeface="+mj-lt"/>
              </a:rPr>
              <a:t>Complexity and digital skills: machine complexity </a:t>
            </a:r>
            <a:r>
              <a:rPr lang="de-CH" sz="2200" dirty="0" err="1">
                <a:latin typeface="+mj-lt"/>
              </a:rPr>
              <a:t>stirs</a:t>
            </a:r>
            <a:r>
              <a:rPr lang="de-CH" sz="2200" dirty="0">
                <a:latin typeface="+mj-lt"/>
              </a:rPr>
              <a:t> </a:t>
            </a:r>
            <a:r>
              <a:rPr lang="de-CH" sz="2200" dirty="0" err="1">
                <a:latin typeface="+mj-lt"/>
              </a:rPr>
              <a:t>the</a:t>
            </a:r>
            <a:r>
              <a:rPr lang="de-CH" sz="2200" dirty="0">
                <a:latin typeface="+mj-lt"/>
              </a:rPr>
              <a:t> </a:t>
            </a:r>
            <a:r>
              <a:rPr lang="de-CH" sz="2200" dirty="0" err="1">
                <a:latin typeface="+mj-lt"/>
              </a:rPr>
              <a:t>danger</a:t>
            </a:r>
            <a:r>
              <a:rPr lang="de-CH" sz="2200" dirty="0">
                <a:latin typeface="+mj-lt"/>
              </a:rPr>
              <a:t> </a:t>
            </a:r>
            <a:r>
              <a:rPr lang="de-CH" sz="2200" dirty="0" err="1">
                <a:latin typeface="+mj-lt"/>
              </a:rPr>
              <a:t>of</a:t>
            </a:r>
            <a:r>
              <a:rPr lang="de-CH" sz="2200" dirty="0">
                <a:latin typeface="+mj-lt"/>
              </a:rPr>
              <a:t> </a:t>
            </a:r>
            <a:r>
              <a:rPr lang="en-US" sz="2200" dirty="0">
                <a:latin typeface="+mj-lt"/>
              </a:rPr>
              <a:t>a totalitarian surveillance state consisting of largely autonomous (cyber-physical) computer systems</a:t>
            </a:r>
          </a:p>
          <a:p>
            <a:pPr marL="685800" lvl="2">
              <a:spcBef>
                <a:spcPts val="1000"/>
              </a:spcBef>
            </a:pPr>
            <a:r>
              <a:rPr lang="en-US" sz="2200" dirty="0">
                <a:latin typeface="+mj-lt"/>
              </a:rPr>
              <a:t>Influence on society: human workers are increasingly replaced by AI and robots in monotonous work but also intellectual work</a:t>
            </a:r>
          </a:p>
          <a:p>
            <a:pPr marL="685800" lvl="2">
              <a:spcBef>
                <a:spcPts val="1000"/>
              </a:spcBef>
            </a:pPr>
            <a:r>
              <a:rPr lang="en-US" sz="2200" dirty="0">
                <a:latin typeface="+mj-lt"/>
              </a:rPr>
              <a:t>Adapt quickly to the new requirements</a:t>
            </a:r>
          </a:p>
          <a:p>
            <a:r>
              <a:rPr lang="en-US" sz="2200" dirty="0">
                <a:latin typeface="+mj-lt"/>
              </a:rPr>
              <a:t>Society runs the risk of excluding people and widening the digital gap</a:t>
            </a:r>
          </a:p>
          <a:p>
            <a:r>
              <a:rPr lang="en-US" sz="2200" dirty="0">
                <a:latin typeface="+mj-lt"/>
              </a:rPr>
              <a:t>Educational measures must be taken in order to guarantee equal opportunities</a:t>
            </a:r>
          </a:p>
        </p:txBody>
      </p:sp>
      <p:sp>
        <p:nvSpPr>
          <p:cNvPr id="2" name="Inhaltsplatzhalter 2">
            <a:extLst>
              <a:ext uri="{FF2B5EF4-FFF2-40B4-BE49-F238E27FC236}">
                <a16:creationId xmlns:a16="http://schemas.microsoft.com/office/drawing/2014/main" id="{BD4FD115-20CF-AA68-431E-3944A2AF0FE2}"/>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dirty="0">
                <a:latin typeface="+mj-lt"/>
              </a:rPr>
              <a:t>1.2 Challenges and Opportunities of the Digital Age </a:t>
            </a:r>
          </a:p>
          <a:p>
            <a:endParaRPr lang="en-GB" dirty="0"/>
          </a:p>
        </p:txBody>
      </p:sp>
    </p:spTree>
    <p:extLst>
      <p:ext uri="{BB962C8B-B14F-4D97-AF65-F5344CB8AC3E}">
        <p14:creationId xmlns:p14="http://schemas.microsoft.com/office/powerpoint/2010/main" val="260893156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5589-C6F5-6F6A-105E-46965651CBD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96D705-66AA-8F2B-5CEA-69C07A878873}"/>
              </a:ext>
            </a:extLst>
          </p:cNvPr>
          <p:cNvSpPr>
            <a:spLocks noGrp="1"/>
          </p:cNvSpPr>
          <p:nvPr>
            <p:ph sz="quarter" idx="11"/>
          </p:nvPr>
        </p:nvSpPr>
        <p:spPr/>
        <p:txBody>
          <a:bodyPr/>
          <a:lstStyle/>
          <a:p>
            <a:pPr marL="0" indent="0">
              <a:buNone/>
            </a:pPr>
            <a:r>
              <a:rPr lang="en-GB" sz="3000" noProof="0" dirty="0">
                <a:latin typeface="+mj-lt"/>
              </a:rPr>
              <a:t>5.7 Conclusion</a:t>
            </a:r>
          </a:p>
          <a:p>
            <a:endParaRPr lang="en-GB" noProof="0" dirty="0"/>
          </a:p>
        </p:txBody>
      </p:sp>
      <p:sp>
        <p:nvSpPr>
          <p:cNvPr id="5" name="Inhaltsplatzhalter 1">
            <a:extLst>
              <a:ext uri="{FF2B5EF4-FFF2-40B4-BE49-F238E27FC236}">
                <a16:creationId xmlns:a16="http://schemas.microsoft.com/office/drawing/2014/main" id="{E55D14A0-37B0-A8DE-8545-7AE1FBC40E9A}"/>
              </a:ext>
            </a:extLst>
          </p:cNvPr>
          <p:cNvSpPr txBox="1">
            <a:spLocks/>
          </p:cNvSpPr>
          <p:nvPr/>
        </p:nvSpPr>
        <p:spPr>
          <a:xfrm>
            <a:off x="1238250" y="1355725"/>
            <a:ext cx="1008242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Opening case demonstrated concerns of blockchain technology: maturity, lack of use cases, resources constraints.</a:t>
            </a:r>
          </a:p>
          <a:p>
            <a:r>
              <a:rPr lang="en-GB" sz="2200" noProof="0" dirty="0">
                <a:latin typeface="+mj-lt"/>
              </a:rPr>
              <a:t>Four key models to explain how perceptions of users and decision-makers influence adoption and diffusion of new technologies: Technology Diffusion Model (TDM), Technology, Organization, and Environment Model (TOE), Technology Acceptance Model (TAM), Unified Theory of Acceptance and Use of Technology (UTAUT)</a:t>
            </a:r>
          </a:p>
          <a:p>
            <a:r>
              <a:rPr lang="en-GB" sz="2200" noProof="0" dirty="0">
                <a:latin typeface="+mj-lt"/>
              </a:rPr>
              <a:t>Models can also be applied to specific digital technologies (blockchain, cloud computing, AI, robotics, social media, digital platforms, XR, IoT) to understand, remove barriers and identify future strategic opportunities.</a:t>
            </a:r>
          </a:p>
          <a:p>
            <a:r>
              <a:rPr lang="en-GB" sz="2200" noProof="0" dirty="0">
                <a:latin typeface="+mj-lt"/>
              </a:rPr>
              <a:t>Technology radar, development and testing of digital technology solutions provide meaningful tools and methods to evaluate and build new product and services.</a:t>
            </a:r>
          </a:p>
          <a:p>
            <a:r>
              <a:rPr lang="en-GB" sz="2200" noProof="0" dirty="0">
                <a:latin typeface="+mj-lt"/>
              </a:rPr>
              <a:t>Careful consideration and strategic planning needed in adopting new technologies to ensure they align with a firm's goals and ecosystem. </a:t>
            </a:r>
          </a:p>
          <a:p>
            <a:endParaRPr lang="en-GB" sz="2200" noProof="0" dirty="0">
              <a:latin typeface="+mj-lt"/>
            </a:endParaRPr>
          </a:p>
        </p:txBody>
      </p:sp>
    </p:spTree>
    <p:extLst>
      <p:ext uri="{BB962C8B-B14F-4D97-AF65-F5344CB8AC3E}">
        <p14:creationId xmlns:p14="http://schemas.microsoft.com/office/powerpoint/2010/main" val="80837193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48704" y="1273428"/>
            <a:ext cx="9404350" cy="550227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noProof="0" dirty="0">
                <a:latin typeface="Calibri Light" panose="020F0302020204030204" pitchFamily="34" charset="0"/>
                <a:ea typeface="Calibri Light" panose="020F0302020204030204" pitchFamily="34" charset="0"/>
                <a:cs typeface="Calibri Light" panose="020F0302020204030204" pitchFamily="34" charset="0"/>
              </a:rPr>
              <a:t>Step 1: Selection of a case organization</a:t>
            </a:r>
          </a:p>
          <a:p>
            <a:pPr marL="0" indent="0">
              <a:buNone/>
            </a:pPr>
            <a:r>
              <a:rPr lang="en-GB" sz="2400" noProof="0" dirty="0">
                <a:latin typeface="+mj-lt"/>
              </a:rPr>
              <a:t>Students can complete the following tasks either based on the focal case study, or work on the recommended case study for this chapter (BRUGG Lifting and its Industrial Internet of Things (</a:t>
            </a:r>
            <a:r>
              <a:rPr lang="en-GB" sz="2400" noProof="0" dirty="0" err="1">
                <a:latin typeface="+mj-lt"/>
              </a:rPr>
              <a:t>IIoT</a:t>
            </a:r>
            <a:r>
              <a:rPr lang="en-GB" sz="2400" noProof="0" dirty="0">
                <a:latin typeface="+mj-lt"/>
              </a:rPr>
              <a:t>) asset management solution ‘PVS’) and answer below questions.</a:t>
            </a:r>
          </a:p>
          <a:p>
            <a:pPr marL="0" indent="0">
              <a:buNone/>
            </a:pPr>
            <a:r>
              <a:rPr kumimoji="0" lang="en-GB" sz="2400" b="1" i="0" u="none" strike="noStrike" kern="1200" cap="none" spc="0" normalizeH="0" baseline="0" noProof="0" dirty="0">
                <a:ln>
                  <a:noFill/>
                </a:ln>
                <a:solidFill>
                  <a:prstClr val="black"/>
                </a:solidFill>
                <a:effectLst/>
                <a:uLnTx/>
                <a:uFillTx/>
                <a:latin typeface="Calibri Light" panose="020F0302020204030204"/>
                <a:ea typeface="+mn-ea"/>
                <a:cs typeface="+mn-cs"/>
              </a:rPr>
              <a:t>Step 2: Case questions linked to this chapter</a:t>
            </a:r>
            <a:endParaRPr lang="en-GB" sz="2400" noProof="0" dirty="0">
              <a:latin typeface="+mj-lt"/>
            </a:endParaRPr>
          </a:p>
          <a:p>
            <a:pPr marL="457200" indent="-457200">
              <a:buFont typeface="+mj-lt"/>
              <a:buAutoNum type="arabicPeriod"/>
            </a:pPr>
            <a:r>
              <a:rPr lang="en-GB" sz="2400" noProof="0" dirty="0">
                <a:latin typeface="+mj-lt"/>
              </a:rPr>
              <a:t>What are the challenges when developing solutions/products based on new technologies (i.e. technologies that an organisation previously did not use)?</a:t>
            </a:r>
          </a:p>
          <a:p>
            <a:pPr marL="457200" indent="-457200">
              <a:buFont typeface="+mj-lt"/>
              <a:buAutoNum type="arabicPeriod"/>
            </a:pPr>
            <a:r>
              <a:rPr lang="en-GB" sz="2400" noProof="0" dirty="0">
                <a:latin typeface="+mj-lt"/>
              </a:rPr>
              <a:t>What are the challenges when introducing a new technology to the market?</a:t>
            </a:r>
          </a:p>
          <a:p>
            <a:pPr marL="457200" indent="-457200">
              <a:buFont typeface="+mj-lt"/>
              <a:buAutoNum type="arabicPeriod"/>
            </a:pPr>
            <a:r>
              <a:rPr lang="en-GB" sz="2400" noProof="0" dirty="0">
                <a:latin typeface="+mj-lt"/>
              </a:rPr>
              <a:t>What are the benefits of a POC (proof of concept) test installation on a customer’s site / in the customer’s work environment (see Chapter 5.3)?</a:t>
            </a:r>
          </a:p>
          <a:p>
            <a:pPr marL="457200" indent="-457200">
              <a:buFont typeface="+mj-lt"/>
              <a:buAutoNum type="arabicPeriod"/>
            </a:pPr>
            <a:r>
              <a:rPr lang="en-GB" sz="2400" noProof="0" dirty="0">
                <a:latin typeface="+mj-lt"/>
              </a:rPr>
              <a:t>What is the link between new digital technologies and cybersecurity (see Chapter 5.4). Why does cybersecurity need to be considered in light of new digital technology?</a:t>
            </a:r>
          </a:p>
          <a:p>
            <a:pPr marL="0" indent="0">
              <a:buNone/>
            </a:pPr>
            <a:endParaRPr lang="en-GB" noProof="0" dirty="0">
              <a:latin typeface="+mj-lt"/>
            </a:endParaRP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279779316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48704" y="1308896"/>
            <a:ext cx="10757766"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5"/>
            </a:pPr>
            <a:r>
              <a:rPr lang="en-GB" sz="2000" noProof="0" dirty="0">
                <a:latin typeface="+mj-lt"/>
              </a:rPr>
              <a:t>Why and how can new (digital) technology support the competitiveness of an organisation with existing products and services (see Chapter 5.5)?</a:t>
            </a:r>
          </a:p>
          <a:p>
            <a:pPr marL="457200" indent="-457200">
              <a:buFont typeface="+mj-lt"/>
              <a:buAutoNum type="arabicPeriod" startAt="5"/>
            </a:pPr>
            <a:r>
              <a:rPr lang="en-GB" sz="2000" noProof="0" dirty="0">
                <a:latin typeface="+mj-lt"/>
              </a:rPr>
              <a:t>Why is the definition of a business model important for new technology-based solutions/products?</a:t>
            </a:r>
          </a:p>
          <a:p>
            <a:pPr marL="457200" indent="-457200">
              <a:buFont typeface="+mj-lt"/>
              <a:buAutoNum type="arabicPeriod" startAt="5"/>
            </a:pPr>
            <a:r>
              <a:rPr lang="en-GB" sz="2000" noProof="0" dirty="0">
                <a:latin typeface="+mj-lt"/>
              </a:rPr>
              <a:t>Why do organisations need to balance technology versus go-to-market (sales and marketing) investments?</a:t>
            </a:r>
            <a:endParaRPr lang="en-GB" sz="300" noProof="0" dirty="0">
              <a:latin typeface="+mj-lt"/>
            </a:endParaRPr>
          </a:p>
          <a:p>
            <a:pPr marL="0" indent="0">
              <a:buNone/>
            </a:pPr>
            <a:r>
              <a:rPr lang="en-GB" sz="2000" noProof="0" dirty="0">
                <a:latin typeface="+mj-lt"/>
              </a:rPr>
              <a:t>Additional cases with student questions for the strategic digital action field of New Digital Technologies are covered in:</a:t>
            </a:r>
          </a:p>
          <a:p>
            <a:pPr marL="0" indent="0" defTabSz="539750">
              <a:buNone/>
              <a:tabLst>
                <a:tab pos="447675" algn="l"/>
              </a:tabLst>
            </a:pPr>
            <a:r>
              <a:rPr lang="en-GB" sz="2000" noProof="0" dirty="0">
                <a:latin typeface="+mj-lt"/>
              </a:rPr>
              <a:t>•	IT portfolio management and corporate knowledge – Colloquial enterprise architecture</a:t>
            </a:r>
            <a:br>
              <a:rPr lang="en-GB" sz="2000" noProof="0" dirty="0">
                <a:latin typeface="+mj-lt"/>
              </a:rPr>
            </a:br>
            <a:r>
              <a:rPr lang="en-GB" sz="2000" noProof="0" dirty="0">
                <a:latin typeface="+mj-lt"/>
              </a:rPr>
              <a:t> 	management (available online).</a:t>
            </a:r>
          </a:p>
          <a:p>
            <a:pPr marL="0" indent="0" defTabSz="539750">
              <a:buNone/>
              <a:tabLst>
                <a:tab pos="447675" algn="l"/>
              </a:tabLst>
            </a:pPr>
            <a:r>
              <a:rPr lang="en-GB" sz="2000" noProof="0" dirty="0">
                <a:latin typeface="+mj-lt"/>
              </a:rPr>
              <a:t>•	Action fields of digital transformation at Synchrony Financial (USA) (available online).</a:t>
            </a:r>
          </a:p>
          <a:p>
            <a:pPr marL="0" indent="0" defTabSz="539750">
              <a:buNone/>
              <a:tabLst>
                <a:tab pos="447675" algn="l"/>
              </a:tabLst>
            </a:pPr>
            <a:r>
              <a:rPr lang="en-GB" sz="2000" noProof="0" dirty="0">
                <a:latin typeface="+mj-lt"/>
              </a:rPr>
              <a:t>•	CRM and Sales Automation at </a:t>
            </a:r>
            <a:r>
              <a:rPr lang="en-GB" sz="2000" noProof="0" dirty="0" err="1">
                <a:latin typeface="+mj-lt"/>
              </a:rPr>
              <a:t>Transgourmet</a:t>
            </a:r>
            <a:r>
              <a:rPr lang="en-GB" sz="2000" noProof="0" dirty="0">
                <a:latin typeface="+mj-lt"/>
              </a:rPr>
              <a:t> Switzerland (available online).</a:t>
            </a:r>
          </a:p>
          <a:p>
            <a:pPr marL="0" indent="0" defTabSz="539750">
              <a:buNone/>
              <a:tabLst>
                <a:tab pos="447675" algn="l"/>
              </a:tabLst>
            </a:pPr>
            <a:r>
              <a:rPr lang="en-GB" sz="2000" noProof="0" dirty="0">
                <a:latin typeface="+mj-lt"/>
              </a:rPr>
              <a:t>•	From Limited Budget to Limitless Potential: The Digital Journey of OSHE@UTMKL (available online).</a:t>
            </a:r>
          </a:p>
          <a:p>
            <a:pPr marL="0" indent="0" defTabSz="539750">
              <a:buNone/>
              <a:tabLst>
                <a:tab pos="447675" algn="l"/>
              </a:tabLst>
            </a:pPr>
            <a:r>
              <a:rPr lang="en-GB" sz="2000" noProof="0" dirty="0">
                <a:latin typeface="+mj-lt"/>
              </a:rPr>
              <a:t>•	</a:t>
            </a:r>
            <a:r>
              <a:rPr lang="en-GB" sz="2000" noProof="0" dirty="0" err="1">
                <a:latin typeface="+mj-lt"/>
              </a:rPr>
              <a:t>Valuu</a:t>
            </a:r>
            <a:r>
              <a:rPr lang="en-GB" sz="2000" noProof="0" dirty="0">
                <a:latin typeface="+mj-lt"/>
              </a:rPr>
              <a:t>: a corporate start-up for digital business model innovation (available in the Appendix).</a:t>
            </a:r>
          </a:p>
          <a:p>
            <a:pPr marL="0" indent="0">
              <a:buNone/>
            </a:pPr>
            <a:endParaRPr lang="en-GB" sz="2100" noProof="0" dirty="0">
              <a:latin typeface="+mj-lt"/>
            </a:endParaRPr>
          </a:p>
          <a:p>
            <a:endParaRPr lang="en-GB" sz="2200" noProof="0" dirty="0">
              <a:latin typeface="+mj-lt"/>
            </a:endParaRP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314822550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2D57C22-30F6-593C-7A4E-5B0EF70F466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7FF7D2DC-8363-D0F2-5139-B7AE31B9BC8D}"/>
              </a:ext>
            </a:extLst>
          </p:cNvPr>
          <p:cNvSpPr txBox="1"/>
          <p:nvPr/>
        </p:nvSpPr>
        <p:spPr>
          <a:xfrm>
            <a:off x="1261685" y="1236773"/>
            <a:ext cx="9378387" cy="5016758"/>
          </a:xfrm>
          <a:prstGeom prst="rect">
            <a:avLst/>
          </a:prstGeom>
          <a:noFill/>
        </p:spPr>
        <p:txBody>
          <a:bodyPr wrap="square">
            <a:spAutoFit/>
          </a:bodyPr>
          <a:lstStyle/>
          <a:p>
            <a:r>
              <a:rPr lang="en-GB" sz="2000" noProof="0" dirty="0">
                <a:latin typeface="+mj-lt"/>
              </a:rPr>
              <a:t>Discuss the following questions in your class, in your group or assignment:</a:t>
            </a:r>
          </a:p>
          <a:p>
            <a:pPr marL="457200" indent="-457200">
              <a:buAutoNum type="arabicPeriod"/>
            </a:pPr>
            <a:r>
              <a:rPr lang="en-GB" sz="2000" noProof="0" dirty="0">
                <a:latin typeface="+mj-lt"/>
              </a:rPr>
              <a:t>Analyse and discuss the opening case (The Surprising Case of Blockchain Technology Non-Adoption in Supply Chains) in light of the four technology adoption theories (TDM, TOE, TAM and UTAUT) as presented in Table 5.1. Why was Blockchain adoption so low?</a:t>
            </a:r>
          </a:p>
          <a:p>
            <a:pPr marL="457200" indent="-457200">
              <a:buAutoNum type="arabicPeriod"/>
            </a:pPr>
            <a:r>
              <a:rPr lang="en-GB" sz="2000" noProof="0" dirty="0">
                <a:latin typeface="+mj-lt"/>
              </a:rPr>
              <a:t>What are the success factors for digital technology innovation to create value and a firm's competitive advantage? Identify and describe at least three success factors.</a:t>
            </a:r>
          </a:p>
          <a:p>
            <a:pPr marL="457200" indent="-457200">
              <a:buAutoNum type="arabicPeriod"/>
            </a:pPr>
            <a:r>
              <a:rPr lang="en-GB" sz="2000" noProof="0" dirty="0">
                <a:latin typeface="+mj-lt"/>
              </a:rPr>
              <a:t>Based on a selected industry/business, select a technology (see for instance the digital technologies as presented in Table 5.2), and describe how you could test and develop them with a POC, prototype, pilot or MVP (see Figure 5.6).</a:t>
            </a:r>
          </a:p>
          <a:p>
            <a:pPr marL="457200" indent="-457200">
              <a:buAutoNum type="arabicPeriod"/>
            </a:pPr>
            <a:r>
              <a:rPr lang="en-GB" sz="2000" noProof="0" dirty="0">
                <a:latin typeface="+mj-lt"/>
              </a:rPr>
              <a:t>How will AI impact businesses in the future? Discuss both opportunities and risks associated with AI based on the selected industry/business in exercise 3.</a:t>
            </a:r>
          </a:p>
          <a:p>
            <a:pPr marL="457200" indent="-457200">
              <a:buAutoNum type="arabicPeriod"/>
            </a:pPr>
            <a:r>
              <a:rPr lang="en-GB" sz="2000" noProof="0" dirty="0">
                <a:latin typeface="+mj-lt"/>
              </a:rPr>
              <a:t>Forming two small groups (2-4 students in each group), assign a pro and contra position to each group and debate whether AI has more positive or negative benefits for society and businesses in the long-run (reference Turing's 1950 statements in Box 5.3).</a:t>
            </a:r>
          </a:p>
        </p:txBody>
      </p:sp>
    </p:spTree>
    <p:extLst>
      <p:ext uri="{BB962C8B-B14F-4D97-AF65-F5344CB8AC3E}">
        <p14:creationId xmlns:p14="http://schemas.microsoft.com/office/powerpoint/2010/main" val="66697965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F91E-44A2-6DEF-6A7E-50155D240B7B}"/>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850BE00-D69D-C516-65CA-61382030E73C}"/>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3ADF7423-2B13-85CA-E596-EE4B4DE7B848}"/>
              </a:ext>
            </a:extLst>
          </p:cNvPr>
          <p:cNvSpPr txBox="1"/>
          <p:nvPr/>
        </p:nvSpPr>
        <p:spPr>
          <a:xfrm>
            <a:off x="1261685" y="1236773"/>
            <a:ext cx="9378387" cy="1938992"/>
          </a:xfrm>
          <a:prstGeom prst="rect">
            <a:avLst/>
          </a:prstGeom>
          <a:noFill/>
        </p:spPr>
        <p:txBody>
          <a:bodyPr wrap="square">
            <a:spAutoFit/>
          </a:bodyPr>
          <a:lstStyle/>
          <a:p>
            <a:pPr marL="457200" indent="-457200">
              <a:buFont typeface="+mj-lt"/>
              <a:buAutoNum type="arabicPeriod" startAt="6"/>
            </a:pPr>
            <a:r>
              <a:rPr lang="en-GB" sz="2000" noProof="0" dirty="0">
                <a:latin typeface="+mj-lt"/>
              </a:rPr>
              <a:t>For your selected industry/business in exercise 3, identify and evaluate the most prominent digital technologies on a technology radar (see Box 5.6).</a:t>
            </a:r>
          </a:p>
          <a:p>
            <a:pPr marL="457200" indent="-457200">
              <a:buFont typeface="+mj-lt"/>
              <a:buAutoNum type="arabicPeriod" startAt="6"/>
            </a:pPr>
            <a:r>
              <a:rPr lang="en-GB" sz="2000" noProof="0" dirty="0">
                <a:latin typeface="+mj-lt"/>
              </a:rPr>
              <a:t>Identify and describe the cybersecurity risks impacting organisations? How can cybercriminals attack a firm's IT system, steal or manipulate data, or blackmail the organisation (ask for ransomware)? For each identified risk, describe how the business can protect itself from the threats/risks.</a:t>
            </a:r>
          </a:p>
        </p:txBody>
      </p:sp>
    </p:spTree>
    <p:extLst>
      <p:ext uri="{BB962C8B-B14F-4D97-AF65-F5344CB8AC3E}">
        <p14:creationId xmlns:p14="http://schemas.microsoft.com/office/powerpoint/2010/main" val="303016542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E1B3CE9C-8DFF-78FC-6B48-D89445F93BD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Further Reading List </a:t>
            </a:r>
          </a:p>
        </p:txBody>
      </p:sp>
      <p:sp>
        <p:nvSpPr>
          <p:cNvPr id="5" name="TextBox 3">
            <a:extLst>
              <a:ext uri="{FF2B5EF4-FFF2-40B4-BE49-F238E27FC236}">
                <a16:creationId xmlns:a16="http://schemas.microsoft.com/office/drawing/2014/main" id="{4C3FF1DA-5CCC-0647-6711-8B257C15D4E8}"/>
              </a:ext>
            </a:extLst>
          </p:cNvPr>
          <p:cNvSpPr txBox="1"/>
          <p:nvPr/>
        </p:nvSpPr>
        <p:spPr>
          <a:xfrm>
            <a:off x="1261685" y="1368447"/>
            <a:ext cx="9378387" cy="4708981"/>
          </a:xfrm>
          <a:prstGeom prst="rect">
            <a:avLst/>
          </a:prstGeom>
          <a:noFill/>
        </p:spPr>
        <p:txBody>
          <a:bodyPr wrap="square">
            <a:spAutoFit/>
          </a:bodyPr>
          <a:lstStyle/>
          <a:p>
            <a:pPr marL="285750" indent="-285750">
              <a:buFont typeface="Arial" panose="020B0604020202020204" pitchFamily="34" charset="0"/>
              <a:buChar char="•"/>
            </a:pPr>
            <a:r>
              <a:rPr lang="en-GB" sz="2000" noProof="0" dirty="0">
                <a:latin typeface="+mj-lt"/>
              </a:rPr>
              <a:t>Moore, G. C., &amp; </a:t>
            </a:r>
            <a:r>
              <a:rPr lang="en-GB" sz="2000" noProof="0" dirty="0" err="1">
                <a:latin typeface="+mj-lt"/>
              </a:rPr>
              <a:t>Benbasat</a:t>
            </a:r>
            <a:r>
              <a:rPr lang="en-GB" sz="2000" noProof="0" dirty="0">
                <a:latin typeface="+mj-lt"/>
              </a:rPr>
              <a:t>, I. (1991). Development of an instrument to measure the perceptions of adopting an information technology innovation. Information Systems Research, 2(3), 192-222.</a:t>
            </a:r>
          </a:p>
          <a:p>
            <a:pPr marL="285750" indent="-285750">
              <a:buFont typeface="Arial" panose="020B0604020202020204" pitchFamily="34" charset="0"/>
              <a:buChar char="•"/>
            </a:pPr>
            <a:r>
              <a:rPr lang="en-GB" sz="2000" noProof="0" dirty="0">
                <a:latin typeface="+mj-lt"/>
              </a:rPr>
              <a:t>Verizon (2024): 2024 Data Breach Investigations Report (DBIR). Verizon, May, https://www.verizon.com/business/resources/Te3/reports/2024-dbir-data-breach-investigations-report.pdf.</a:t>
            </a:r>
          </a:p>
          <a:p>
            <a:pPr marL="285750" indent="-285750">
              <a:buFont typeface="Arial" panose="020B0604020202020204" pitchFamily="34" charset="0"/>
              <a:buChar char="•"/>
            </a:pPr>
            <a:r>
              <a:rPr lang="en-GB" sz="2000" noProof="0" dirty="0">
                <a:latin typeface="+mj-lt"/>
              </a:rPr>
              <a:t>Wingenter, T., &amp; Peter, M.K. (2025). Digital Technology Radar 2025, Digital-Technology-Radar.net, https://digital-technology-radar.net/ (accessed on 6 March 2025). The following fact sheets are available online:</a:t>
            </a:r>
          </a:p>
          <a:p>
            <a:pPr marL="742950" lvl="1" indent="-285750">
              <a:buFont typeface="Arial" panose="020B0604020202020204" pitchFamily="34" charset="0"/>
              <a:buChar char="•"/>
            </a:pPr>
            <a:r>
              <a:rPr lang="en-GB" sz="2000" noProof="0" dirty="0">
                <a:latin typeface="+mj-lt"/>
              </a:rPr>
              <a:t>Artificial Intelligence (AI)</a:t>
            </a:r>
          </a:p>
          <a:p>
            <a:pPr marL="742950" lvl="1" indent="-285750">
              <a:buFont typeface="Arial" panose="020B0604020202020204" pitchFamily="34" charset="0"/>
              <a:buChar char="•"/>
            </a:pPr>
            <a:r>
              <a:rPr lang="en-GB" sz="2000" noProof="0" dirty="0">
                <a:latin typeface="+mj-lt"/>
              </a:rPr>
              <a:t>Generative AI (Gen AI)</a:t>
            </a:r>
          </a:p>
          <a:p>
            <a:pPr marL="742950" lvl="1" indent="-285750">
              <a:buFont typeface="Arial" panose="020B0604020202020204" pitchFamily="34" charset="0"/>
              <a:buChar char="•"/>
            </a:pPr>
            <a:r>
              <a:rPr lang="en-GB" sz="2000" noProof="0" dirty="0">
                <a:latin typeface="+mj-lt"/>
              </a:rPr>
              <a:t>Biometrics</a:t>
            </a:r>
          </a:p>
          <a:p>
            <a:pPr marL="742950" lvl="1" indent="-285750">
              <a:buFont typeface="Arial" panose="020B0604020202020204" pitchFamily="34" charset="0"/>
              <a:buChar char="•"/>
            </a:pPr>
            <a:r>
              <a:rPr lang="en-GB" sz="2000" noProof="0" dirty="0">
                <a:latin typeface="+mj-lt"/>
              </a:rPr>
              <a:t>Blockchain and Crypto</a:t>
            </a:r>
          </a:p>
          <a:p>
            <a:pPr marL="742950" lvl="1" indent="-285750">
              <a:buFont typeface="Arial" panose="020B0604020202020204" pitchFamily="34" charset="0"/>
              <a:buChar char="•"/>
            </a:pPr>
            <a:r>
              <a:rPr lang="en-GB" sz="2000" noProof="0" dirty="0">
                <a:latin typeface="+mj-lt"/>
              </a:rPr>
              <a:t>Climate Tech</a:t>
            </a:r>
          </a:p>
          <a:p>
            <a:pPr marL="742950" lvl="1" indent="-285750">
              <a:buFont typeface="Arial" panose="020B0604020202020204" pitchFamily="34" charset="0"/>
              <a:buChar char="•"/>
            </a:pPr>
            <a:r>
              <a:rPr lang="en-GB" sz="2000" noProof="0" dirty="0">
                <a:latin typeface="+mj-lt"/>
              </a:rPr>
              <a:t>Collaboration Tech</a:t>
            </a:r>
          </a:p>
        </p:txBody>
      </p:sp>
      <p:sp>
        <p:nvSpPr>
          <p:cNvPr id="6" name="Textfeld 5">
            <a:extLst>
              <a:ext uri="{FF2B5EF4-FFF2-40B4-BE49-F238E27FC236}">
                <a16:creationId xmlns:a16="http://schemas.microsoft.com/office/drawing/2014/main" id="{A1CF1810-975A-ADDC-E6C5-8A173B6842C2}"/>
              </a:ext>
            </a:extLst>
          </p:cNvPr>
          <p:cNvSpPr txBox="1"/>
          <p:nvPr/>
        </p:nvSpPr>
        <p:spPr>
          <a:xfrm>
            <a:off x="4711446" y="4138436"/>
            <a:ext cx="6149340" cy="1938992"/>
          </a:xfrm>
          <a:prstGeom prst="rect">
            <a:avLst/>
          </a:prstGeom>
          <a:noFill/>
        </p:spPr>
        <p:txBody>
          <a:bodyPr wrap="square">
            <a:spAutoFit/>
          </a:bodyPr>
          <a:lstStyle/>
          <a:p>
            <a:pPr marL="742950" lvl="1" indent="-285750">
              <a:buFont typeface="Arial" panose="020B0604020202020204" pitchFamily="34" charset="0"/>
              <a:buChar char="•"/>
            </a:pPr>
            <a:r>
              <a:rPr lang="en-GB" sz="2000" noProof="0" dirty="0">
                <a:latin typeface="+mj-lt"/>
              </a:rPr>
              <a:t>Robotics</a:t>
            </a:r>
          </a:p>
          <a:p>
            <a:pPr marL="742950" lvl="1" indent="-285750">
              <a:buFont typeface="Arial" panose="020B0604020202020204" pitchFamily="34" charset="0"/>
              <a:buChar char="•"/>
            </a:pPr>
            <a:r>
              <a:rPr lang="en-GB" sz="2000" noProof="0" dirty="0">
                <a:latin typeface="+mj-lt"/>
              </a:rPr>
              <a:t>Edge Computing</a:t>
            </a:r>
          </a:p>
          <a:p>
            <a:pPr marL="742950" lvl="1" indent="-285750">
              <a:buFont typeface="Arial" panose="020B0604020202020204" pitchFamily="34" charset="0"/>
              <a:buChar char="•"/>
            </a:pPr>
            <a:r>
              <a:rPr lang="en-GB" sz="2000" noProof="0" dirty="0">
                <a:latin typeface="+mj-lt"/>
              </a:rPr>
              <a:t>Immersive Reality (VR, AR, XR)</a:t>
            </a:r>
          </a:p>
          <a:p>
            <a:pPr marL="742950" lvl="1" indent="-285750">
              <a:buFont typeface="Arial" panose="020B0604020202020204" pitchFamily="34" charset="0"/>
              <a:buChar char="•"/>
            </a:pPr>
            <a:r>
              <a:rPr lang="en-GB" sz="2000" noProof="0" dirty="0">
                <a:latin typeface="+mj-lt"/>
              </a:rPr>
              <a:t>Internet of Things (IoT)</a:t>
            </a:r>
          </a:p>
          <a:p>
            <a:pPr marL="742950" lvl="1" indent="-285750">
              <a:buFont typeface="Arial" panose="020B0604020202020204" pitchFamily="34" charset="0"/>
              <a:buChar char="•"/>
            </a:pPr>
            <a:r>
              <a:rPr lang="en-GB" sz="2000" noProof="0" dirty="0">
                <a:latin typeface="+mj-lt"/>
              </a:rPr>
              <a:t>Quantum Computing</a:t>
            </a:r>
          </a:p>
          <a:p>
            <a:pPr marL="742950" lvl="1" indent="-285750">
              <a:buFont typeface="Arial" panose="020B0604020202020204" pitchFamily="34" charset="0"/>
              <a:buChar char="•"/>
            </a:pPr>
            <a:r>
              <a:rPr lang="en-GB" sz="2000" noProof="0" dirty="0">
                <a:latin typeface="+mj-lt"/>
              </a:rPr>
              <a:t>Space Tech</a:t>
            </a:r>
          </a:p>
        </p:txBody>
      </p:sp>
    </p:spTree>
    <p:extLst>
      <p:ext uri="{BB962C8B-B14F-4D97-AF65-F5344CB8AC3E}">
        <p14:creationId xmlns:p14="http://schemas.microsoft.com/office/powerpoint/2010/main" val="188304010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A6A-DBD1-57CC-3B7B-04C74F4C516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C935882-0770-6891-E1C5-C2FCAA82028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8DA89CB7-DBE7-03CD-3C2F-78C94A10B3AC}"/>
              </a:ext>
            </a:extLst>
          </p:cNvPr>
          <p:cNvSpPr txBox="1"/>
          <p:nvPr/>
        </p:nvSpPr>
        <p:spPr>
          <a:xfrm>
            <a:off x="171274" y="880738"/>
            <a:ext cx="11559209" cy="5786199"/>
          </a:xfrm>
          <a:prstGeom prst="rect">
            <a:avLst/>
          </a:prstGeom>
          <a:noFill/>
        </p:spPr>
        <p:txBody>
          <a:bodyPr wrap="square">
            <a:spAutoFit/>
          </a:bodyPr>
          <a:lstStyle/>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Ambrozio</a:t>
            </a:r>
            <a:r>
              <a:rPr lang="en-GB" sz="1000" kern="100" noProof="0" dirty="0">
                <a:solidFill>
                  <a:srgbClr val="000000"/>
                </a:solidFill>
                <a:effectLst/>
                <a:latin typeface="+mj-lt"/>
                <a:ea typeface="Aptos" panose="020B0004020202020204" pitchFamily="34" charset="0"/>
                <a:cs typeface="Aptos" panose="020B0004020202020204" pitchFamily="34" charset="0"/>
              </a:rPr>
              <a:t>, S., Lindeque, J.P., &amp; Peter, M.K. (2025). Navigating Uncertainty: Isomorphic Pressures in Cloud Computing Adoption, in: Moussa, M., &amp; McMurray, A. (Eds.): Palgrave Handbook of Breakthrough Technologies in Contemporary Organisations. Singapore: Springer Nature (in print).</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Bains, P. (2022). Blockchain consensus mechanisms: A primer for supervisors. International Monetary Fund, January 2022.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Blichfeldt, H., &amp; </a:t>
            </a:r>
            <a:r>
              <a:rPr lang="en-GB" sz="1000" kern="100" noProof="0" dirty="0" err="1">
                <a:solidFill>
                  <a:srgbClr val="000000"/>
                </a:solidFill>
                <a:effectLst/>
                <a:latin typeface="+mj-lt"/>
                <a:ea typeface="Aptos" panose="020B0004020202020204" pitchFamily="34" charset="0"/>
                <a:cs typeface="Aptos" panose="020B0004020202020204" pitchFamily="34" charset="0"/>
              </a:rPr>
              <a:t>Faullant</a:t>
            </a:r>
            <a:r>
              <a:rPr lang="en-GB" sz="1000" kern="100" noProof="0" dirty="0">
                <a:solidFill>
                  <a:srgbClr val="000000"/>
                </a:solidFill>
                <a:effectLst/>
                <a:latin typeface="+mj-lt"/>
                <a:ea typeface="Aptos" panose="020B0004020202020204" pitchFamily="34" charset="0"/>
                <a:cs typeface="Aptos" panose="020B0004020202020204" pitchFamily="34" charset="0"/>
              </a:rPr>
              <a:t>, R. (2021). Performance effects of digital technology adoption and product &amp; service innovation–A process-industry perspective. </a:t>
            </a:r>
            <a:r>
              <a:rPr lang="en-GB" sz="1000" kern="100" noProof="0" dirty="0" err="1">
                <a:solidFill>
                  <a:srgbClr val="000000"/>
                </a:solidFill>
                <a:effectLst/>
                <a:latin typeface="+mj-lt"/>
                <a:ea typeface="Aptos" panose="020B0004020202020204" pitchFamily="34" charset="0"/>
                <a:cs typeface="Aptos" panose="020B0004020202020204" pitchFamily="34" charset="0"/>
              </a:rPr>
              <a:t>Technovation</a:t>
            </a:r>
            <a:r>
              <a:rPr lang="en-GB" sz="1000" kern="100" noProof="0" dirty="0">
                <a:solidFill>
                  <a:srgbClr val="000000"/>
                </a:solidFill>
                <a:effectLst/>
                <a:latin typeface="+mj-lt"/>
                <a:ea typeface="Aptos" panose="020B0004020202020204" pitchFamily="34" charset="0"/>
                <a:cs typeface="Aptos" panose="020B0004020202020204" pitchFamily="34" charset="0"/>
              </a:rPr>
              <a:t>, 105, 102275.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Bohnsack, R., </a:t>
            </a:r>
            <a:r>
              <a:rPr lang="en-GB" sz="1000" kern="100" noProof="0" dirty="0" err="1">
                <a:solidFill>
                  <a:srgbClr val="000000"/>
                </a:solidFill>
                <a:effectLst/>
                <a:latin typeface="+mj-lt"/>
                <a:ea typeface="Aptos" panose="020B0004020202020204" pitchFamily="34" charset="0"/>
                <a:cs typeface="Aptos" panose="020B0004020202020204" pitchFamily="34" charset="0"/>
              </a:rPr>
              <a:t>Bidmon</a:t>
            </a:r>
            <a:r>
              <a:rPr lang="en-GB" sz="1000" kern="100" noProof="0" dirty="0">
                <a:solidFill>
                  <a:srgbClr val="000000"/>
                </a:solidFill>
                <a:effectLst/>
                <a:latin typeface="+mj-lt"/>
                <a:ea typeface="Aptos" panose="020B0004020202020204" pitchFamily="34" charset="0"/>
                <a:cs typeface="Aptos" panose="020B0004020202020204" pitchFamily="34" charset="0"/>
              </a:rPr>
              <a:t>, C. M., &amp; </a:t>
            </a:r>
            <a:r>
              <a:rPr lang="en-GB" sz="1000" kern="100" noProof="0" dirty="0" err="1">
                <a:solidFill>
                  <a:srgbClr val="000000"/>
                </a:solidFill>
                <a:effectLst/>
                <a:latin typeface="+mj-lt"/>
                <a:ea typeface="Aptos" panose="020B0004020202020204" pitchFamily="34" charset="0"/>
                <a:cs typeface="Aptos" panose="020B0004020202020204" pitchFamily="34" charset="0"/>
              </a:rPr>
              <a:t>Pinkse</a:t>
            </a:r>
            <a:r>
              <a:rPr lang="en-GB" sz="1000" kern="100" noProof="0" dirty="0">
                <a:solidFill>
                  <a:srgbClr val="000000"/>
                </a:solidFill>
                <a:effectLst/>
                <a:latin typeface="+mj-lt"/>
                <a:ea typeface="Aptos" panose="020B0004020202020204" pitchFamily="34" charset="0"/>
                <a:cs typeface="Aptos" panose="020B0004020202020204" pitchFamily="34" charset="0"/>
              </a:rPr>
              <a:t>, J. (2022). Sustainability in the digital age: Intended and unintended consequences of digital technologies for sustainable development. Business Strategy and the Environment, 31(2), 599-602.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Chatterjee, S., Rana, N. P., Dwivedi, Y. K., &amp; </a:t>
            </a:r>
            <a:r>
              <a:rPr lang="en-GB" sz="1000" kern="100" noProof="0" dirty="0" err="1">
                <a:solidFill>
                  <a:srgbClr val="000000"/>
                </a:solidFill>
                <a:effectLst/>
                <a:latin typeface="+mj-lt"/>
                <a:ea typeface="Aptos" panose="020B0004020202020204" pitchFamily="34" charset="0"/>
                <a:cs typeface="Aptos" panose="020B0004020202020204" pitchFamily="34" charset="0"/>
              </a:rPr>
              <a:t>Baabdullah</a:t>
            </a:r>
            <a:r>
              <a:rPr lang="en-GB" sz="1000" kern="100" noProof="0" dirty="0">
                <a:solidFill>
                  <a:srgbClr val="000000"/>
                </a:solidFill>
                <a:effectLst/>
                <a:latin typeface="+mj-lt"/>
                <a:ea typeface="Aptos" panose="020B0004020202020204" pitchFamily="34" charset="0"/>
                <a:cs typeface="Aptos" panose="020B0004020202020204" pitchFamily="34" charset="0"/>
              </a:rPr>
              <a:t>, A. M. (2021). Understanding AI adoption in manufacturing and production firms using an integrated TAM–TOE model. Technological Forecasting and Social Change, 170, 120880. </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Cipresso</a:t>
            </a:r>
            <a:r>
              <a:rPr lang="en-GB" sz="1000" kern="100" noProof="0" dirty="0">
                <a:solidFill>
                  <a:srgbClr val="000000"/>
                </a:solidFill>
                <a:effectLst/>
                <a:latin typeface="+mj-lt"/>
                <a:ea typeface="Aptos" panose="020B0004020202020204" pitchFamily="34" charset="0"/>
                <a:cs typeface="Aptos" panose="020B0004020202020204" pitchFamily="34" charset="0"/>
              </a:rPr>
              <a:t>, P., </a:t>
            </a:r>
            <a:r>
              <a:rPr lang="en-GB" sz="1000" kern="100" noProof="0" dirty="0" err="1">
                <a:solidFill>
                  <a:srgbClr val="000000"/>
                </a:solidFill>
                <a:effectLst/>
                <a:latin typeface="+mj-lt"/>
                <a:ea typeface="Aptos" panose="020B0004020202020204" pitchFamily="34" charset="0"/>
                <a:cs typeface="Aptos" panose="020B0004020202020204" pitchFamily="34" charset="0"/>
              </a:rPr>
              <a:t>Giglioli</a:t>
            </a:r>
            <a:r>
              <a:rPr lang="en-GB" sz="1000" kern="100" noProof="0" dirty="0">
                <a:solidFill>
                  <a:srgbClr val="000000"/>
                </a:solidFill>
                <a:effectLst/>
                <a:latin typeface="+mj-lt"/>
                <a:ea typeface="Aptos" panose="020B0004020202020204" pitchFamily="34" charset="0"/>
                <a:cs typeface="Aptos" panose="020B0004020202020204" pitchFamily="34" charset="0"/>
              </a:rPr>
              <a:t>, I. A. C., Raya, M. A., &amp; Riva, G. (2018). The past, present, and future of virtual and augmented reality research: a network and cluster analysis of the literature. Frontiers in Psychology, 9, 309500.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Davis, F. D. (1989). Perceived usefulness, perceived ease of use, and user acceptance of information technology. MIS Quarterly, 319-340.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Davis, F. D., &amp; Venkatesh, V. (1996). A critical assessment of potential measurement biases in the technology acceptance model: three experiments. International Journal of Human-Computer Studies, 45(1), 19-45.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Duggan, K. and </a:t>
            </a:r>
            <a:r>
              <a:rPr lang="en-GB" sz="1000" kern="100" noProof="0" dirty="0" err="1">
                <a:solidFill>
                  <a:srgbClr val="000000"/>
                </a:solidFill>
                <a:effectLst/>
                <a:latin typeface="+mj-lt"/>
                <a:ea typeface="Aptos" panose="020B0004020202020204" pitchFamily="34" charset="0"/>
                <a:cs typeface="Aptos" panose="020B0004020202020204" pitchFamily="34" charset="0"/>
              </a:rPr>
              <a:t>Leurs</a:t>
            </a:r>
            <a:r>
              <a:rPr lang="en-GB" sz="1000" kern="100" noProof="0" dirty="0">
                <a:solidFill>
                  <a:srgbClr val="000000"/>
                </a:solidFill>
                <a:effectLst/>
                <a:latin typeface="+mj-lt"/>
                <a:ea typeface="Aptos" panose="020B0004020202020204" pitchFamily="34" charset="0"/>
                <a:cs typeface="Aptos" panose="020B0004020202020204" pitchFamily="34" charset="0"/>
              </a:rPr>
              <a:t>, B. (2018): 'Proof of Concept, Prototype, Pilot, MVP – What’s in a Name? Four Methods for Testing and Developing Solutions', Nesta, London/UK, https://www.nesta.org.uk/blog/proof-of-concept-prototype-pilot-mvp-whats-in-a-name/.</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Egwutuoha</a:t>
            </a:r>
            <a:r>
              <a:rPr lang="en-GB" sz="1000" kern="100" noProof="0" dirty="0">
                <a:solidFill>
                  <a:srgbClr val="000000"/>
                </a:solidFill>
                <a:effectLst/>
                <a:latin typeface="+mj-lt"/>
                <a:ea typeface="Aptos" panose="020B0004020202020204" pitchFamily="34" charset="0"/>
                <a:cs typeface="Aptos" panose="020B0004020202020204" pitchFamily="34" charset="0"/>
              </a:rPr>
              <a:t>, I. P., </a:t>
            </a:r>
            <a:r>
              <a:rPr lang="en-GB" sz="1000" kern="100" noProof="0" dirty="0" err="1">
                <a:solidFill>
                  <a:srgbClr val="000000"/>
                </a:solidFill>
                <a:effectLst/>
                <a:latin typeface="+mj-lt"/>
                <a:ea typeface="Aptos" panose="020B0004020202020204" pitchFamily="34" charset="0"/>
                <a:cs typeface="Aptos" panose="020B0004020202020204" pitchFamily="34" charset="0"/>
              </a:rPr>
              <a:t>Schragl</a:t>
            </a:r>
            <a:r>
              <a:rPr lang="en-GB" sz="1000" kern="100" noProof="0" dirty="0">
                <a:solidFill>
                  <a:srgbClr val="000000"/>
                </a:solidFill>
                <a:effectLst/>
                <a:latin typeface="+mj-lt"/>
                <a:ea typeface="Aptos" panose="020B0004020202020204" pitchFamily="34" charset="0"/>
                <a:cs typeface="Aptos" panose="020B0004020202020204" pitchFamily="34" charset="0"/>
              </a:rPr>
              <a:t>, D., &amp; Calvo, R. (2013). A brief review of cloud computing, challenges and potential solutions. Parallel &amp; Cloud Computing, 2(1), 7-14.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European Union (2025): AI Act, https://digital-strategy.ec.europa.eu/en/policies/regulatory-framework-ai, last update 18 February 2025.</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Gangwar</a:t>
            </a:r>
            <a:r>
              <a:rPr lang="en-GB" sz="1000" kern="100" noProof="0" dirty="0">
                <a:solidFill>
                  <a:srgbClr val="000000"/>
                </a:solidFill>
                <a:effectLst/>
                <a:latin typeface="+mj-lt"/>
                <a:ea typeface="Aptos" panose="020B0004020202020204" pitchFamily="34" charset="0"/>
                <a:cs typeface="Aptos" panose="020B0004020202020204" pitchFamily="34" charset="0"/>
              </a:rPr>
              <a:t>, H., Date, H., &amp; Ramaswamy, R. (2015). Understanding determinants of cloud computing adoption using an integrated TAM–TOE model. Journal of Enterprise Information Management, 28(1), 107–130.</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Gangwar</a:t>
            </a:r>
            <a:r>
              <a:rPr lang="en-GB" sz="1000" kern="100" noProof="0" dirty="0">
                <a:solidFill>
                  <a:srgbClr val="000000"/>
                </a:solidFill>
                <a:effectLst/>
                <a:latin typeface="+mj-lt"/>
                <a:ea typeface="Aptos" panose="020B0004020202020204" pitchFamily="34" charset="0"/>
                <a:cs typeface="Aptos" panose="020B0004020202020204" pitchFamily="34" charset="0"/>
              </a:rPr>
              <a:t>, H., Date, H., &amp; </a:t>
            </a:r>
            <a:r>
              <a:rPr lang="en-GB" sz="1000" kern="100" noProof="0" dirty="0" err="1">
                <a:solidFill>
                  <a:srgbClr val="000000"/>
                </a:solidFill>
                <a:effectLst/>
                <a:latin typeface="+mj-lt"/>
                <a:ea typeface="Aptos" panose="020B0004020202020204" pitchFamily="34" charset="0"/>
                <a:cs typeface="Aptos" panose="020B0004020202020204" pitchFamily="34" charset="0"/>
              </a:rPr>
              <a:t>Raoot</a:t>
            </a:r>
            <a:r>
              <a:rPr lang="en-GB" sz="1000" kern="100" noProof="0" dirty="0">
                <a:solidFill>
                  <a:srgbClr val="000000"/>
                </a:solidFill>
                <a:effectLst/>
                <a:latin typeface="+mj-lt"/>
                <a:ea typeface="Aptos" panose="020B0004020202020204" pitchFamily="34" charset="0"/>
                <a:cs typeface="Aptos" panose="020B0004020202020204" pitchFamily="34" charset="0"/>
              </a:rPr>
              <a:t>, A. D. (2014). Review on IT adoption: Insights from recent technologies. Journal of Enterprise Information Management, 27(4), 488–502.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Garrett, G.A. (2019). Introduction, in Garrett, G.A. (ed.) Cybersecurity in the Digital Age: Tools, Techniques, &amp; Best Practices. Wolters Kluwer.</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Gawer</a:t>
            </a:r>
            <a:r>
              <a:rPr lang="en-GB" sz="1000" kern="100" noProof="0" dirty="0">
                <a:solidFill>
                  <a:srgbClr val="000000"/>
                </a:solidFill>
                <a:effectLst/>
                <a:latin typeface="+mj-lt"/>
                <a:ea typeface="Aptos" panose="020B0004020202020204" pitchFamily="34" charset="0"/>
                <a:cs typeface="Aptos" panose="020B0004020202020204" pitchFamily="34" charset="0"/>
              </a:rPr>
              <a:t>, A. (2022). Digital platforms and ecosystems: remarks on the dominant organizational forms of the digital age. Innovation, 24(1), 110-124.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Grace, K., Stewart, H., </a:t>
            </a:r>
            <a:r>
              <a:rPr lang="en-GB" sz="1000" kern="100" noProof="0" dirty="0" err="1">
                <a:solidFill>
                  <a:srgbClr val="000000"/>
                </a:solidFill>
                <a:effectLst/>
                <a:latin typeface="+mj-lt"/>
                <a:ea typeface="Aptos" panose="020B0004020202020204" pitchFamily="34" charset="0"/>
                <a:cs typeface="Aptos" panose="020B0004020202020204" pitchFamily="34" charset="0"/>
              </a:rPr>
              <a:t>Sandkühler</a:t>
            </a:r>
            <a:r>
              <a:rPr lang="en-GB" sz="1000" kern="100" noProof="0" dirty="0">
                <a:solidFill>
                  <a:srgbClr val="000000"/>
                </a:solidFill>
                <a:effectLst/>
                <a:latin typeface="+mj-lt"/>
                <a:ea typeface="Aptos" panose="020B0004020202020204" pitchFamily="34" charset="0"/>
                <a:cs typeface="Aptos" panose="020B0004020202020204" pitchFamily="34" charset="0"/>
              </a:rPr>
              <a:t>, J. F., Thomas, S., Weinstein-Raun, B., &amp; Brauner, J. (2024). Thousands of AI authors on the future of AI. </a:t>
            </a:r>
            <a:r>
              <a:rPr lang="en-GB" sz="1000" kern="100" noProof="0" dirty="0" err="1">
                <a:solidFill>
                  <a:srgbClr val="000000"/>
                </a:solidFill>
                <a:effectLst/>
                <a:latin typeface="+mj-lt"/>
                <a:ea typeface="Aptos" panose="020B0004020202020204" pitchFamily="34" charset="0"/>
                <a:cs typeface="Aptos" panose="020B0004020202020204" pitchFamily="34" charset="0"/>
              </a:rPr>
              <a:t>arXiv</a:t>
            </a:r>
            <a:r>
              <a:rPr lang="en-GB" sz="1000" kern="100" noProof="0" dirty="0">
                <a:solidFill>
                  <a:srgbClr val="000000"/>
                </a:solidFill>
                <a:effectLst/>
                <a:latin typeface="+mj-lt"/>
                <a:ea typeface="Aptos" panose="020B0004020202020204" pitchFamily="34" charset="0"/>
                <a:cs typeface="Aptos" panose="020B0004020202020204" pitchFamily="34" charset="0"/>
              </a:rPr>
              <a:t> preprint arXiv:2401.02843.</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Hubenova</a:t>
            </a:r>
            <a:r>
              <a:rPr lang="en-GB" sz="1000" kern="100" noProof="0" dirty="0">
                <a:solidFill>
                  <a:srgbClr val="000000"/>
                </a:solidFill>
                <a:effectLst/>
                <a:latin typeface="+mj-lt"/>
                <a:ea typeface="Aptos" panose="020B0004020202020204" pitchFamily="34" charset="0"/>
                <a:cs typeface="Aptos" panose="020B0004020202020204" pitchFamily="34" charset="0"/>
              </a:rPr>
              <a:t>, T., Lindeque, J. P., &amp; Peter, M. K. (2024). Explaining the non-adoption of blockchain technology in global value chains: a micro-foundational perspective. Journal of Industrial and Business Economics, 1-33.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Kapoor, K. K., Tamilmani, K., Rana, N. P., Patil, P., Dwivedi, Y. K., &amp; Nerur, S. (2018). Advances in social media research: Past, present and future. Information Systems Frontiers, 20, 531-558.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Martens, M., De Wolf, R., &amp; De Marez, L. (2019). Investigating and comparing the predictors of the intention towards taking security measures against malware, scams and cybercrime in general. Computers in Human </a:t>
            </a:r>
            <a:r>
              <a:rPr lang="en-GB" sz="1000" kern="100" noProof="0" dirty="0" err="1">
                <a:solidFill>
                  <a:srgbClr val="000000"/>
                </a:solidFill>
                <a:effectLst/>
                <a:latin typeface="+mj-lt"/>
                <a:ea typeface="Aptos" panose="020B0004020202020204" pitchFamily="34" charset="0"/>
                <a:cs typeface="Aptos" panose="020B0004020202020204" pitchFamily="34" charset="0"/>
              </a:rPr>
              <a:t>Behavior</a:t>
            </a:r>
            <a:r>
              <a:rPr lang="en-GB" sz="1000" kern="100" noProof="0" dirty="0">
                <a:solidFill>
                  <a:srgbClr val="000000"/>
                </a:solidFill>
                <a:effectLst/>
                <a:latin typeface="+mj-lt"/>
                <a:ea typeface="Aptos" panose="020B0004020202020204" pitchFamily="34" charset="0"/>
                <a:cs typeface="Aptos" panose="020B0004020202020204" pitchFamily="34" charset="0"/>
              </a:rPr>
              <a:t>, 92, 139-150.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Moore, G. C., &amp; </a:t>
            </a:r>
            <a:r>
              <a:rPr lang="en-GB" sz="1000" kern="100" noProof="0" dirty="0" err="1">
                <a:solidFill>
                  <a:srgbClr val="000000"/>
                </a:solidFill>
                <a:effectLst/>
                <a:latin typeface="+mj-lt"/>
                <a:ea typeface="Aptos" panose="020B0004020202020204" pitchFamily="34" charset="0"/>
                <a:cs typeface="Aptos" panose="020B0004020202020204" pitchFamily="34" charset="0"/>
              </a:rPr>
              <a:t>Benbasat</a:t>
            </a:r>
            <a:r>
              <a:rPr lang="en-GB" sz="1000" kern="100" noProof="0" dirty="0">
                <a:solidFill>
                  <a:srgbClr val="000000"/>
                </a:solidFill>
                <a:effectLst/>
                <a:latin typeface="+mj-lt"/>
                <a:ea typeface="Aptos" panose="020B0004020202020204" pitchFamily="34" charset="0"/>
                <a:cs typeface="Aptos" panose="020B0004020202020204" pitchFamily="34" charset="0"/>
              </a:rPr>
              <a:t>, I. (1991). Development of an instrument to measure the perceptions of adopting an information technology innovation. Information Systems Research, 2(3), 192-222.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Moosavi, J., Naeni, L. M., </a:t>
            </a:r>
            <a:r>
              <a:rPr lang="en-GB" sz="1000" kern="100" noProof="0" dirty="0" err="1">
                <a:solidFill>
                  <a:srgbClr val="000000"/>
                </a:solidFill>
                <a:effectLst/>
                <a:latin typeface="+mj-lt"/>
                <a:ea typeface="Aptos" panose="020B0004020202020204" pitchFamily="34" charset="0"/>
                <a:cs typeface="Aptos" panose="020B0004020202020204" pitchFamily="34" charset="0"/>
              </a:rPr>
              <a:t>Fathollahi</a:t>
            </a:r>
            <a:r>
              <a:rPr lang="en-GB" sz="1000" kern="100" noProof="0" dirty="0">
                <a:solidFill>
                  <a:srgbClr val="000000"/>
                </a:solidFill>
                <a:effectLst/>
                <a:latin typeface="+mj-lt"/>
                <a:ea typeface="Aptos" panose="020B0004020202020204" pitchFamily="34" charset="0"/>
                <a:cs typeface="Aptos" panose="020B0004020202020204" pitchFamily="34" charset="0"/>
              </a:rPr>
              <a:t>-Fard, A. M., &amp; Fiore, U. (2021). Blockchain in supply chain management: a review, bibliometric, and network analysis. Environmental Science and Pollution Research, 2021, 1–15.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Ngai, E. W., Tao, S. S., &amp; Moon, K. K. (2015). Social media research: Theories, constructs, and conceptual frameworks. International Journal of Information Management, 35(1), 33-44.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OECD (2005). Oslo Manual: Guidelines for Collecting and Interpreting Innovation Data, 3rd Edition, The Measurement of Scientific and Technological Activities, OECD Publishing, Paris, https://www.oecd.org/en/publications/oslo-manual_9789264013100-en.html.</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(2017). KMU-Transformation: Als KMU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a:t>
            </a:r>
            <a:r>
              <a:rPr lang="en-GB" sz="1000" kern="100" noProof="0" dirty="0" err="1">
                <a:solidFill>
                  <a:srgbClr val="000000"/>
                </a:solidFill>
                <a:effectLst/>
                <a:latin typeface="+mj-lt"/>
                <a:ea typeface="Aptos" panose="020B0004020202020204" pitchFamily="34" charset="0"/>
                <a:cs typeface="Aptos" panose="020B0004020202020204" pitchFamily="34" charset="0"/>
              </a:rPr>
              <a:t>erfolgreich</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Forschungsresultate</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Praxisleitfaden</a:t>
            </a:r>
            <a:r>
              <a:rPr lang="en-GB"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www.kmu-transformation.ch.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(2021).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Strategieentwicklung</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im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Zeitalter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Planung</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Umsetzung</a:t>
            </a:r>
            <a:r>
              <a:rPr lang="en-GB" sz="1000" kern="100" noProof="0" dirty="0">
                <a:solidFill>
                  <a:srgbClr val="000000"/>
                </a:solidFill>
                <a:effectLst/>
                <a:latin typeface="+mj-lt"/>
                <a:ea typeface="Aptos" panose="020B0004020202020204" pitchFamily="34" charset="0"/>
                <a:cs typeface="Aptos" panose="020B0004020202020204" pitchFamily="34" charset="0"/>
              </a:rPr>
              <a:t> der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Strategylab</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www.strategische-transformation.ch.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(2023).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Digitaler</a:t>
            </a:r>
            <a:r>
              <a:rPr lang="en-GB" sz="1000" kern="100" noProof="0" dirty="0">
                <a:solidFill>
                  <a:srgbClr val="000000"/>
                </a:solidFill>
                <a:effectLst/>
                <a:latin typeface="+mj-lt"/>
                <a:ea typeface="Aptos" panose="020B0004020202020204" pitchFamily="34" charset="0"/>
                <a:cs typeface="Aptos" panose="020B0004020202020204" pitchFamily="34" charset="0"/>
              </a:rPr>
              <a:t> Masterplan für KMU. So </a:t>
            </a:r>
            <a:r>
              <a:rPr lang="en-GB" sz="1000" kern="100" noProof="0" dirty="0" err="1">
                <a:solidFill>
                  <a:srgbClr val="000000"/>
                </a:solidFill>
                <a:effectLst/>
                <a:latin typeface="+mj-lt"/>
                <a:ea typeface="Aptos" panose="020B0004020202020204" pitchFamily="34" charset="0"/>
                <a:cs typeface="Aptos" panose="020B0004020202020204" pitchFamily="34" charset="0"/>
              </a:rPr>
              <a:t>gelingt</a:t>
            </a:r>
            <a:r>
              <a:rPr lang="en-GB" sz="1000" kern="100" noProof="0" dirty="0">
                <a:solidFill>
                  <a:srgbClr val="000000"/>
                </a:solidFill>
                <a:effectLst/>
                <a:latin typeface="+mj-lt"/>
                <a:ea typeface="Aptos" panose="020B0004020202020204" pitchFamily="34" charset="0"/>
                <a:cs typeface="Aptos" panose="020B0004020202020204" pitchFamily="34" charset="0"/>
              </a:rPr>
              <a:t>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in </a:t>
            </a:r>
            <a:r>
              <a:rPr lang="en-GB" sz="1000" kern="100" noProof="0" dirty="0" err="1">
                <a:solidFill>
                  <a:srgbClr val="000000"/>
                </a:solidFill>
                <a:effectLst/>
                <a:latin typeface="+mj-lt"/>
                <a:ea typeface="Aptos" panose="020B0004020202020204" pitchFamily="34" charset="0"/>
                <a:cs typeface="Aptos" panose="020B0004020202020204" pitchFamily="34" charset="0"/>
              </a:rPr>
              <a:t>Ihrem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Unternehmen</a:t>
            </a:r>
            <a:r>
              <a:rPr lang="en-GB" sz="1000" kern="100" noProof="0" dirty="0">
                <a:solidFill>
                  <a:srgbClr val="000000"/>
                </a:solidFill>
                <a:effectLst/>
                <a:latin typeface="+mj-lt"/>
                <a:ea typeface="Aptos" panose="020B0004020202020204" pitchFamily="34" charset="0"/>
                <a:cs typeface="Aptos" panose="020B0004020202020204" pitchFamily="34" charset="0"/>
              </a:rPr>
              <a:t>. Verlag Beobachter Edition &amp; </a:t>
            </a:r>
            <a:r>
              <a:rPr lang="en-GB" sz="1000" kern="100" noProof="0" dirty="0" err="1">
                <a:solidFill>
                  <a:srgbClr val="000000"/>
                </a:solidFill>
                <a:effectLst/>
                <a:latin typeface="+mj-lt"/>
                <a:ea typeface="Aptos" panose="020B0004020202020204" pitchFamily="34" charset="0"/>
                <a:cs typeface="Aptos" panose="020B0004020202020204" pitchFamily="34" charset="0"/>
              </a:rPr>
              <a:t>Handelszeitung</a:t>
            </a:r>
            <a:r>
              <a:rPr lang="en-GB" sz="1000" kern="100" noProof="0" dirty="0">
                <a:solidFill>
                  <a:srgbClr val="000000"/>
                </a:solidFill>
                <a:effectLst/>
                <a:latin typeface="+mj-lt"/>
                <a:ea typeface="Aptos" panose="020B0004020202020204" pitchFamily="34" charset="0"/>
                <a:cs typeface="Aptos" panose="020B0004020202020204" pitchFamily="34" charset="0"/>
              </a:rPr>
              <a:t>. Zürich/Schweiz, www.digitaler-masterplan.ch.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(2024). The Digital Transformation Canvas. Develop and implement your digital strategy. FT Publishing/Pearson, London/UK, www.the-digital-transformation-canvas.com.</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 K., Kraft, C., &amp; Lindeque, J. (2020). Strategic Action Fields of Digital Transformation: An exploration of the strategic action fields of Swiss SMEs and large enterprises. Journal of Strategy and Management, 13(1), 160-180.</a:t>
            </a:r>
          </a:p>
        </p:txBody>
      </p:sp>
    </p:spTree>
    <p:extLst>
      <p:ext uri="{BB962C8B-B14F-4D97-AF65-F5344CB8AC3E}">
        <p14:creationId xmlns:p14="http://schemas.microsoft.com/office/powerpoint/2010/main" val="144725491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6BE47-8F38-F499-8F6F-1E1FD859520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8F05463C-0803-54FC-AF22-2EA35AEAD45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777A1876-5E00-A4B2-AD7D-DF4CD4572F69}"/>
              </a:ext>
            </a:extLst>
          </p:cNvPr>
          <p:cNvSpPr txBox="1"/>
          <p:nvPr/>
        </p:nvSpPr>
        <p:spPr>
          <a:xfrm>
            <a:off x="171274" y="880738"/>
            <a:ext cx="11559209" cy="2708434"/>
          </a:xfrm>
          <a:prstGeom prst="rect">
            <a:avLst/>
          </a:prstGeom>
          <a:noFill/>
        </p:spPr>
        <p:txBody>
          <a:bodyPr wrap="square">
            <a:spAutoFit/>
          </a:bodyPr>
          <a:lstStyle/>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Rajasekaran, A. S., Azees, M., &amp; Al-</a:t>
            </a:r>
            <a:r>
              <a:rPr lang="en-GB" sz="1000" kern="100" noProof="0" dirty="0" err="1">
                <a:solidFill>
                  <a:srgbClr val="000000"/>
                </a:solidFill>
                <a:effectLst/>
                <a:latin typeface="+mj-lt"/>
                <a:ea typeface="Aptos" panose="020B0004020202020204" pitchFamily="34" charset="0"/>
                <a:cs typeface="Aptos" panose="020B0004020202020204" pitchFamily="34" charset="0"/>
              </a:rPr>
              <a:t>Turjman</a:t>
            </a:r>
            <a:r>
              <a:rPr lang="en-GB" sz="1000" kern="100" noProof="0" dirty="0">
                <a:solidFill>
                  <a:srgbClr val="000000"/>
                </a:solidFill>
                <a:effectLst/>
                <a:latin typeface="+mj-lt"/>
                <a:ea typeface="Aptos" panose="020B0004020202020204" pitchFamily="34" charset="0"/>
                <a:cs typeface="Aptos" panose="020B0004020202020204" pitchFamily="34" charset="0"/>
              </a:rPr>
              <a:t>, F. (2022). A comprehensive survey on blockchain technology. Sustainable Energy Technologies and Assessments, 52(PA), 102039</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Rogers, E. M. (1983). Diffusion of Innovations. 3rd ed. The Free Press, New York. </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Sisinni</a:t>
            </a:r>
            <a:r>
              <a:rPr lang="en-GB" sz="1000" kern="100" noProof="0" dirty="0">
                <a:solidFill>
                  <a:srgbClr val="000000"/>
                </a:solidFill>
                <a:effectLst/>
                <a:latin typeface="+mj-lt"/>
                <a:ea typeface="Aptos" panose="020B0004020202020204" pitchFamily="34" charset="0"/>
                <a:cs typeface="Aptos" panose="020B0004020202020204" pitchFamily="34" charset="0"/>
              </a:rPr>
              <a:t>, E., Saifullah, A., Han, S., </a:t>
            </a:r>
            <a:r>
              <a:rPr lang="en-GB" sz="1000" kern="100" noProof="0" dirty="0" err="1">
                <a:solidFill>
                  <a:srgbClr val="000000"/>
                </a:solidFill>
                <a:effectLst/>
                <a:latin typeface="+mj-lt"/>
                <a:ea typeface="Aptos" panose="020B0004020202020204" pitchFamily="34" charset="0"/>
                <a:cs typeface="Aptos" panose="020B0004020202020204" pitchFamily="34" charset="0"/>
              </a:rPr>
              <a:t>Jennehag</a:t>
            </a:r>
            <a:r>
              <a:rPr lang="en-GB" sz="1000" kern="100" noProof="0" dirty="0">
                <a:solidFill>
                  <a:srgbClr val="000000"/>
                </a:solidFill>
                <a:effectLst/>
                <a:latin typeface="+mj-lt"/>
                <a:ea typeface="Aptos" panose="020B0004020202020204" pitchFamily="34" charset="0"/>
                <a:cs typeface="Aptos" panose="020B0004020202020204" pitchFamily="34" charset="0"/>
              </a:rPr>
              <a:t>, U., &amp; Gidlund, M. (2018). Industrial internet of things: Challenges, opportunities, and directions. IEEE Transactions on Industrial Informatics, 14(11), 4724-4734.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Sarker, I. H. (2021). Deep learning: a comprehensive overview on techniques, taxonomy, applications and research directions. SN Computer Science, 2(6), 1-20.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Tóth, Z., Caruana, R., Gruber, T., &amp; </a:t>
            </a:r>
            <a:r>
              <a:rPr lang="en-GB" sz="1000" kern="100" noProof="0" dirty="0" err="1">
                <a:solidFill>
                  <a:srgbClr val="000000"/>
                </a:solidFill>
                <a:effectLst/>
                <a:latin typeface="+mj-lt"/>
                <a:ea typeface="Aptos" panose="020B0004020202020204" pitchFamily="34" charset="0"/>
                <a:cs typeface="Aptos" panose="020B0004020202020204" pitchFamily="34" charset="0"/>
              </a:rPr>
              <a:t>Loebbecke</a:t>
            </a:r>
            <a:r>
              <a:rPr lang="en-GB" sz="1000" kern="100" noProof="0" dirty="0">
                <a:solidFill>
                  <a:srgbClr val="000000"/>
                </a:solidFill>
                <a:effectLst/>
                <a:latin typeface="+mj-lt"/>
                <a:ea typeface="Aptos" panose="020B0004020202020204" pitchFamily="34" charset="0"/>
                <a:cs typeface="Aptos" panose="020B0004020202020204" pitchFamily="34" charset="0"/>
              </a:rPr>
              <a:t>, C. (2022). The dawn of the AI robots: towards a new framework of AI robot accountability. Journal of Business Ethics, 178(4), 895-916.</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Turing, A.M. (1950). Computing Machinery and Intelligence. Mind 49: 433-460.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Usai, A., Fiano, F., Petruzzelli, A. M., Paoloni, P., </a:t>
            </a:r>
            <a:r>
              <a:rPr lang="en-GB" sz="1000" kern="100" noProof="0" dirty="0" err="1">
                <a:solidFill>
                  <a:srgbClr val="000000"/>
                </a:solidFill>
                <a:effectLst/>
                <a:latin typeface="+mj-lt"/>
                <a:ea typeface="Aptos" panose="020B0004020202020204" pitchFamily="34" charset="0"/>
                <a:cs typeface="Aptos" panose="020B0004020202020204" pitchFamily="34" charset="0"/>
              </a:rPr>
              <a:t>Briamonte</a:t>
            </a:r>
            <a:r>
              <a:rPr lang="en-GB" sz="1000" kern="100" noProof="0" dirty="0">
                <a:solidFill>
                  <a:srgbClr val="000000"/>
                </a:solidFill>
                <a:effectLst/>
                <a:latin typeface="+mj-lt"/>
                <a:ea typeface="Aptos" panose="020B0004020202020204" pitchFamily="34" charset="0"/>
                <a:cs typeface="Aptos" panose="020B0004020202020204" pitchFamily="34" charset="0"/>
              </a:rPr>
              <a:t>, M. F., &amp; Orlando, B. (2021). Unveiling the impact of the adoption of digital technologies on firms’ innovation performance. Journal of Business Research, 133, 327-336.</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Venkatesh, V., &amp; Bala, H. (2008). Technology acceptance model 3 and a research agenda on interventions. Decision Sciences, 39(2), 273-315.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Venkatesh, V., &amp; Davis, F. D. (2000). A theoretical extension of the technology acceptance model: Four longitudinal field studies. Management Science, 46, 186–204.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Venkatesh, V., Morris, M. G., Davis, G. B., &amp; Davis, F. D. (2003). User acceptance of information technology: Toward a unified view. MIS Quarterly, 27(3), 425-478.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Venkatesh, V., Thong, J. Y., &amp; Xu, X. (2016). Unified theory of acceptance and use of technology: A synthesis and the road ahead. Journal of the Association for Information Systems, 17(5), 328-376.</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Verizon (2024): 2024 Data Breach Investigations Report (DBIR). Verizon, May, https://www.verizon.com/business/resources/Te3/reports/2024-dbir-data-breach-investigations-report.pdf.</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Wingenter, T., &amp; Peter, M.K. (2025). Digital Technology Radar 2025, Digital-Technology-Radar.net, https://digital-technology-radar.net/ (accessed on 6 March 2025).</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Witschel</a:t>
            </a:r>
            <a:r>
              <a:rPr lang="en-GB" sz="1000" kern="100" noProof="0" dirty="0">
                <a:solidFill>
                  <a:srgbClr val="000000"/>
                </a:solidFill>
                <a:effectLst/>
                <a:latin typeface="+mj-lt"/>
                <a:ea typeface="Aptos" panose="020B0004020202020204" pitchFamily="34" charset="0"/>
                <a:cs typeface="Aptos" panose="020B0004020202020204" pitchFamily="34" charset="0"/>
              </a:rPr>
              <a:t>, H. F., Pande, C., Martin, A., Laurenzi, E., &amp; </a:t>
            </a:r>
            <a:r>
              <a:rPr lang="en-GB" sz="1000" kern="100" noProof="0" dirty="0" err="1">
                <a:solidFill>
                  <a:srgbClr val="000000"/>
                </a:solidFill>
                <a:effectLst/>
                <a:latin typeface="+mj-lt"/>
                <a:ea typeface="Aptos" panose="020B0004020202020204" pitchFamily="34" charset="0"/>
                <a:cs typeface="Aptos" panose="020B0004020202020204" pitchFamily="34" charset="0"/>
              </a:rPr>
              <a:t>Hinkelmann</a:t>
            </a:r>
            <a:r>
              <a:rPr lang="en-GB" sz="1000" kern="100" noProof="0" dirty="0">
                <a:solidFill>
                  <a:srgbClr val="000000"/>
                </a:solidFill>
                <a:effectLst/>
                <a:latin typeface="+mj-lt"/>
                <a:ea typeface="Aptos" panose="020B0004020202020204" pitchFamily="34" charset="0"/>
                <a:cs typeface="Aptos" panose="020B0004020202020204" pitchFamily="34" charset="0"/>
              </a:rPr>
              <a:t>, K. (2020). Visualization of patterns for hybrid learning and reasoning with human involvement. In New Trends in Business Information Systems and Technology: Digital Innovation and Digital Business Transformation (pp. 193-204). Cham: Springer International Publishing.</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Yli-Huumo</a:t>
            </a:r>
            <a:r>
              <a:rPr lang="en-GB" sz="1000" kern="100" noProof="0" dirty="0">
                <a:solidFill>
                  <a:srgbClr val="000000"/>
                </a:solidFill>
                <a:effectLst/>
                <a:latin typeface="+mj-lt"/>
                <a:ea typeface="Aptos" panose="020B0004020202020204" pitchFamily="34" charset="0"/>
                <a:cs typeface="Aptos" panose="020B0004020202020204" pitchFamily="34" charset="0"/>
              </a:rPr>
              <a:t>, J., Ko, D., Choi, S., Park, S., &amp; </a:t>
            </a:r>
            <a:r>
              <a:rPr lang="en-GB" sz="1000" kern="100" noProof="0" dirty="0" err="1">
                <a:solidFill>
                  <a:srgbClr val="000000"/>
                </a:solidFill>
                <a:effectLst/>
                <a:latin typeface="+mj-lt"/>
                <a:ea typeface="Aptos" panose="020B0004020202020204" pitchFamily="34" charset="0"/>
                <a:cs typeface="Aptos" panose="020B0004020202020204" pitchFamily="34" charset="0"/>
              </a:rPr>
              <a:t>Smolander</a:t>
            </a:r>
            <a:r>
              <a:rPr lang="en-GB" sz="1000" kern="100" noProof="0" dirty="0">
                <a:solidFill>
                  <a:srgbClr val="000000"/>
                </a:solidFill>
                <a:effectLst/>
                <a:latin typeface="+mj-lt"/>
                <a:ea typeface="Aptos" panose="020B0004020202020204" pitchFamily="34" charset="0"/>
                <a:cs typeface="Aptos" panose="020B0004020202020204" pitchFamily="34" charset="0"/>
              </a:rPr>
              <a:t>, K. (2016). Where is current research on blockchain technology? - a systematic review. </a:t>
            </a:r>
            <a:r>
              <a:rPr lang="en-GB" sz="1000" kern="100" noProof="0" dirty="0" err="1">
                <a:solidFill>
                  <a:srgbClr val="000000"/>
                </a:solidFill>
                <a:effectLst/>
                <a:latin typeface="+mj-lt"/>
                <a:ea typeface="Aptos" panose="020B0004020202020204" pitchFamily="34" charset="0"/>
                <a:cs typeface="Aptos" panose="020B0004020202020204" pitchFamily="34" charset="0"/>
              </a:rPr>
              <a:t>PloS</a:t>
            </a:r>
            <a:r>
              <a:rPr lang="en-GB" sz="1000" kern="100" noProof="0" dirty="0">
                <a:solidFill>
                  <a:srgbClr val="000000"/>
                </a:solidFill>
                <a:effectLst/>
                <a:latin typeface="+mj-lt"/>
                <a:ea typeface="Aptos" panose="020B0004020202020204" pitchFamily="34" charset="0"/>
                <a:cs typeface="Aptos" panose="020B0004020202020204" pitchFamily="34" charset="0"/>
              </a:rPr>
              <a:t> One, 11(10), e0163477.</a:t>
            </a:r>
          </a:p>
        </p:txBody>
      </p:sp>
    </p:spTree>
    <p:extLst>
      <p:ext uri="{BB962C8B-B14F-4D97-AF65-F5344CB8AC3E}">
        <p14:creationId xmlns:p14="http://schemas.microsoft.com/office/powerpoint/2010/main" val="354650916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7531-9519-9A73-4265-35794EF49AF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B6049CB-8AB4-9E0F-98A0-9CFCBD33001B}"/>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0342D7F7-E26D-9CAF-1F05-10D82389790C}"/>
              </a:ext>
            </a:extLst>
          </p:cNvPr>
          <p:cNvSpPr txBox="1"/>
          <p:nvPr/>
        </p:nvSpPr>
        <p:spPr>
          <a:xfrm>
            <a:off x="1261685" y="2046008"/>
            <a:ext cx="10409615" cy="1754326"/>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5" name="Picture 4" descr="A blue text on a black background&#10;&#10;AI-generated content may be incorrect.">
            <a:extLst>
              <a:ext uri="{FF2B5EF4-FFF2-40B4-BE49-F238E27FC236}">
                <a16:creationId xmlns:a16="http://schemas.microsoft.com/office/drawing/2014/main" id="{F2243F32-3955-08D3-04BF-3EFCE5AC94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452" y="4772640"/>
            <a:ext cx="1122680" cy="526886"/>
          </a:xfrm>
          <a:prstGeom prst="rect">
            <a:avLst/>
          </a:prstGeom>
        </p:spPr>
      </p:pic>
      <p:pic>
        <p:nvPicPr>
          <p:cNvPr id="14" name="Graphic 3">
            <a:extLst>
              <a:ext uri="{FF2B5EF4-FFF2-40B4-BE49-F238E27FC236}">
                <a16:creationId xmlns:a16="http://schemas.microsoft.com/office/drawing/2014/main" id="{913F7579-2B47-D8A9-975F-5CC5675F2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449" y="5527958"/>
            <a:ext cx="971550" cy="376555"/>
          </a:xfrm>
          <a:prstGeom prst="rect">
            <a:avLst/>
          </a:prstGeom>
        </p:spPr>
      </p:pic>
      <p:pic>
        <p:nvPicPr>
          <p:cNvPr id="16" name="Picture 15" descr="A black background with red text&#10;&#10;AI-generated content may be incorrect.">
            <a:extLst>
              <a:ext uri="{FF2B5EF4-FFF2-40B4-BE49-F238E27FC236}">
                <a16:creationId xmlns:a16="http://schemas.microsoft.com/office/drawing/2014/main" id="{6FB4BB55-0EFC-E1C2-3141-A8D7E21F4C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784602" y="4873152"/>
            <a:ext cx="1451610" cy="271780"/>
          </a:xfrm>
          <a:prstGeom prst="rect">
            <a:avLst/>
          </a:prstGeom>
          <a:ln>
            <a:noFill/>
          </a:ln>
          <a:extLst>
            <a:ext uri="{53640926-AAD7-44D8-BBD7-CCE9431645EC}">
              <a14:shadowObscured xmlns:a14="http://schemas.microsoft.com/office/drawing/2010/main"/>
            </a:ext>
          </a:extLst>
        </p:spPr>
      </p:pic>
      <p:pic>
        <p:nvPicPr>
          <p:cNvPr id="17" name="Picture 16" descr="A pink and yellow logo&#10;&#10;AI-generated content may be incorrect.">
            <a:extLst>
              <a:ext uri="{FF2B5EF4-FFF2-40B4-BE49-F238E27FC236}">
                <a16:creationId xmlns:a16="http://schemas.microsoft.com/office/drawing/2014/main" id="{6D0FA3C9-69A0-7610-1101-67F1B0418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430" y="5386988"/>
            <a:ext cx="886815" cy="734377"/>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2692DA34-866C-9183-0266-0E1CD687A9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2744" y="4847275"/>
            <a:ext cx="1872084" cy="315325"/>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97D46043-6443-FB5D-4D45-A0950249F7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5895" y="5360038"/>
            <a:ext cx="1352891" cy="289450"/>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569924E0-B8C6-5549-A45B-161ACEDF52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20925" y="4825502"/>
            <a:ext cx="1656398" cy="358873"/>
          </a:xfrm>
          <a:prstGeom prst="rect">
            <a:avLst/>
          </a:prstGeom>
        </p:spPr>
      </p:pic>
      <p:pic>
        <p:nvPicPr>
          <p:cNvPr id="21" name="Picture 20" descr="Red text on a white background&#10;&#10;AI-generated content may be incorrect.">
            <a:extLst>
              <a:ext uri="{FF2B5EF4-FFF2-40B4-BE49-F238E27FC236}">
                <a16:creationId xmlns:a16="http://schemas.microsoft.com/office/drawing/2014/main" id="{222C76C9-0884-A3C7-621F-3A072CD524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61200" y="5825233"/>
            <a:ext cx="1440572" cy="276594"/>
          </a:xfrm>
          <a:prstGeom prst="rect">
            <a:avLst/>
          </a:prstGeom>
        </p:spPr>
      </p:pic>
      <p:pic>
        <p:nvPicPr>
          <p:cNvPr id="22" name="Picture 21" descr="A yellow and red logo&#10;&#10;AI-generated content may be incorrect.">
            <a:extLst>
              <a:ext uri="{FF2B5EF4-FFF2-40B4-BE49-F238E27FC236}">
                <a16:creationId xmlns:a16="http://schemas.microsoft.com/office/drawing/2014/main" id="{F4D6EB35-2CAF-D8F0-F258-D115B4ECA6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23869" y="5694650"/>
            <a:ext cx="1128694" cy="372749"/>
          </a:xfrm>
          <a:prstGeom prst="rect">
            <a:avLst/>
          </a:prstGeom>
        </p:spPr>
      </p:pic>
      <p:pic>
        <p:nvPicPr>
          <p:cNvPr id="23" name="Picture 22" descr="A black text on a white background&#10;&#10;AI-generated content may be incorrect.">
            <a:extLst>
              <a:ext uri="{FF2B5EF4-FFF2-40B4-BE49-F238E27FC236}">
                <a16:creationId xmlns:a16="http://schemas.microsoft.com/office/drawing/2014/main" id="{C069BBA1-341F-B564-66A7-E3BCA00D672B}"/>
              </a:ext>
            </a:extLst>
          </p:cNvPr>
          <p:cNvPicPr>
            <a:picLocks noChangeAspect="1"/>
          </p:cNvPicPr>
          <p:nvPr/>
        </p:nvPicPr>
        <p:blipFill>
          <a:blip r:embed="rId12" cstate="print">
            <a:extLst>
              <a:ext uri="{28A0092B-C50C-407E-A947-70E740481C1C}">
                <a14:useLocalDpi xmlns:a14="http://schemas.microsoft.com/office/drawing/2010/main"/>
              </a:ext>
            </a:extLst>
          </a:blip>
          <a:srcRect t="28709" b="28099"/>
          <a:stretch>
            <a:fillRect/>
          </a:stretch>
        </p:blipFill>
        <p:spPr>
          <a:xfrm>
            <a:off x="9203855" y="4856646"/>
            <a:ext cx="1495581" cy="358874"/>
          </a:xfrm>
          <a:prstGeom prst="rect">
            <a:avLst/>
          </a:prstGeom>
        </p:spPr>
      </p:pic>
      <p:pic>
        <p:nvPicPr>
          <p:cNvPr id="24" name="Picture 2">
            <a:extLst>
              <a:ext uri="{FF2B5EF4-FFF2-40B4-BE49-F238E27FC236}">
                <a16:creationId xmlns:a16="http://schemas.microsoft.com/office/drawing/2014/main" id="{CF2047BB-D97D-454C-FCE4-9774C690FE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67750" y="5525364"/>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text on a black background&#10;&#10;AI-generated content may be incorrect.">
            <a:extLst>
              <a:ext uri="{FF2B5EF4-FFF2-40B4-BE49-F238E27FC236}">
                <a16:creationId xmlns:a16="http://schemas.microsoft.com/office/drawing/2014/main" id="{58FD8FBC-1A59-5205-EF9F-F4B7644CE8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741" y="5429008"/>
            <a:ext cx="1439802" cy="440961"/>
          </a:xfrm>
          <a:prstGeom prst="rect">
            <a:avLst/>
          </a:prstGeom>
        </p:spPr>
      </p:pic>
      <p:pic>
        <p:nvPicPr>
          <p:cNvPr id="26" name="Picture 25" descr="A black sign with brown letters&#10;&#10;AI-generated content may be incorrect.">
            <a:extLst>
              <a:ext uri="{FF2B5EF4-FFF2-40B4-BE49-F238E27FC236}">
                <a16:creationId xmlns:a16="http://schemas.microsoft.com/office/drawing/2014/main" id="{7724C47C-0F7F-ABBE-6562-D270340A53F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06568" y="4881312"/>
            <a:ext cx="763440" cy="442795"/>
          </a:xfrm>
          <a:prstGeom prst="rect">
            <a:avLst/>
          </a:prstGeom>
        </p:spPr>
      </p:pic>
      <p:pic>
        <p:nvPicPr>
          <p:cNvPr id="27" name="Graphic 26">
            <a:extLst>
              <a:ext uri="{FF2B5EF4-FFF2-40B4-BE49-F238E27FC236}">
                <a16:creationId xmlns:a16="http://schemas.microsoft.com/office/drawing/2014/main" id="{B423648F-CA3B-BD93-C506-954C9D9A4B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02741" y="5487635"/>
            <a:ext cx="1181100" cy="457200"/>
          </a:xfrm>
          <a:prstGeom prst="rect">
            <a:avLst/>
          </a:prstGeom>
        </p:spPr>
      </p:pic>
    </p:spTree>
    <p:extLst>
      <p:ext uri="{BB962C8B-B14F-4D97-AF65-F5344CB8AC3E}">
        <p14:creationId xmlns:p14="http://schemas.microsoft.com/office/powerpoint/2010/main" val="324973553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B98-9358-11A0-41E6-5FE6BAFF50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8ABA0CD-2EB5-52C2-063A-7054E94022D9}"/>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F4A97E48-30D8-4D61-B4AA-5562B8250D78}"/>
              </a:ext>
            </a:extLst>
          </p:cNvPr>
          <p:cNvSpPr txBox="1"/>
          <p:nvPr/>
        </p:nvSpPr>
        <p:spPr>
          <a:xfrm>
            <a:off x="770515" y="2130987"/>
            <a:ext cx="6798685" cy="1230593"/>
          </a:xfrm>
          <a:prstGeom prst="rect">
            <a:avLst/>
          </a:prstGeom>
          <a:noFill/>
        </p:spPr>
        <p:txBody>
          <a:bodyPr wrap="square">
            <a:spAutoFit/>
          </a:bodyPr>
          <a:lstStyle/>
          <a:p>
            <a:pPr>
              <a:lnSpc>
                <a:spcPct val="150000"/>
              </a:lnSpc>
            </a:pPr>
            <a:r>
              <a:rPr lang="en-GB" sz="2600" i="1" noProof="0" dirty="0">
                <a:latin typeface="+mj-lt"/>
              </a:rPr>
              <a:t>Visit </a:t>
            </a:r>
            <a:r>
              <a:rPr lang="en-GB" sz="2600" i="1" noProof="0" dirty="0">
                <a:latin typeface="+mj-lt"/>
                <a:hlinkClick r:id="rId2"/>
              </a:rPr>
              <a:t>www.strategic-digital-transformation.com</a:t>
            </a:r>
            <a:r>
              <a:rPr lang="en-GB" sz="2600" i="1" noProof="0" dirty="0">
                <a:latin typeface="+mj-lt"/>
              </a:rPr>
              <a:t> </a:t>
            </a:r>
            <a:br>
              <a:rPr lang="en-GB" sz="2600" i="1" noProof="0" dirty="0">
                <a:latin typeface="+mj-lt"/>
              </a:rPr>
            </a:br>
            <a:r>
              <a:rPr lang="en-GB" sz="2600" i="1" noProof="0" dirty="0">
                <a:latin typeface="+mj-lt"/>
              </a:rPr>
              <a:t>for case studies, videos and workshop templates.</a:t>
            </a:r>
          </a:p>
        </p:txBody>
      </p:sp>
      <p:pic>
        <p:nvPicPr>
          <p:cNvPr id="3" name="Picture 2" descr="A person in a suit and tie&#10;&#10;AI-generated content may be incorrect.">
            <a:extLst>
              <a:ext uri="{FF2B5EF4-FFF2-40B4-BE49-F238E27FC236}">
                <a16:creationId xmlns:a16="http://schemas.microsoft.com/office/drawing/2014/main" id="{0DB98BF3-60F2-B69E-010E-EB610548E08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53640" y="4344266"/>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14A3DE1E-FE2B-7828-AB01-665F4DC8A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0544" y="4344266"/>
            <a:ext cx="1222999" cy="1571321"/>
          </a:xfrm>
          <a:prstGeom prst="rect">
            <a:avLst/>
          </a:prstGeom>
        </p:spPr>
      </p:pic>
      <p:sp>
        <p:nvSpPr>
          <p:cNvPr id="14" name="TextBox 13">
            <a:extLst>
              <a:ext uri="{FF2B5EF4-FFF2-40B4-BE49-F238E27FC236}">
                <a16:creationId xmlns:a16="http://schemas.microsoft.com/office/drawing/2014/main" id="{F4ADA7D2-0731-7719-75CA-00D57338B441}"/>
              </a:ext>
            </a:extLst>
          </p:cNvPr>
          <p:cNvSpPr txBox="1"/>
          <p:nvPr/>
        </p:nvSpPr>
        <p:spPr>
          <a:xfrm>
            <a:off x="770515" y="5915588"/>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F930E241-B351-1EED-3500-FF949C121141}"/>
              </a:ext>
            </a:extLst>
          </p:cNvPr>
          <p:cNvSpPr txBox="1"/>
          <p:nvPr/>
        </p:nvSpPr>
        <p:spPr>
          <a:xfrm>
            <a:off x="2189935" y="5915588"/>
            <a:ext cx="1371119" cy="246221"/>
          </a:xfrm>
          <a:prstGeom prst="rect">
            <a:avLst/>
          </a:prstGeom>
          <a:noFill/>
        </p:spPr>
        <p:txBody>
          <a:bodyPr wrap="square">
            <a:spAutoFit/>
          </a:bodyPr>
          <a:lstStyle/>
          <a:p>
            <a:r>
              <a:rPr lang="en-GB" sz="1000" noProof="0" dirty="0"/>
              <a:t>Dr. Johan P. Lindeque</a:t>
            </a:r>
          </a:p>
        </p:txBody>
      </p:sp>
      <p:pic>
        <p:nvPicPr>
          <p:cNvPr id="6" name="Picture 5" descr="A book with a white rectangular sign on it&#10;&#10;AI-generated content may be incorrect.">
            <a:extLst>
              <a:ext uri="{FF2B5EF4-FFF2-40B4-BE49-F238E27FC236}">
                <a16:creationId xmlns:a16="http://schemas.microsoft.com/office/drawing/2014/main" id="{26DAA298-2D75-B6F9-205B-328A341F64DB}"/>
              </a:ext>
            </a:extLst>
          </p:cNvPr>
          <p:cNvPicPr>
            <a:picLocks noChangeAspect="1"/>
          </p:cNvPicPr>
          <p:nvPr/>
        </p:nvPicPr>
        <p:blipFill>
          <a:blip r:embed="rId5"/>
          <a:stretch>
            <a:fillRect/>
          </a:stretch>
        </p:blipFill>
        <p:spPr>
          <a:xfrm>
            <a:off x="7861300" y="690945"/>
            <a:ext cx="4698879" cy="5747863"/>
          </a:xfrm>
          <a:prstGeom prst="rect">
            <a:avLst/>
          </a:prstGeom>
        </p:spPr>
      </p:pic>
    </p:spTree>
    <p:extLst>
      <p:ext uri="{BB962C8B-B14F-4D97-AF65-F5344CB8AC3E}">
        <p14:creationId xmlns:p14="http://schemas.microsoft.com/office/powerpoint/2010/main" val="4014738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a:extLst>
              <a:ext uri="{FF2B5EF4-FFF2-40B4-BE49-F238E27FC236}">
                <a16:creationId xmlns:a16="http://schemas.microsoft.com/office/drawing/2014/main" id="{700284F4-6A3A-2BF7-4D56-B6D8695E9617}"/>
              </a:ext>
            </a:extLst>
          </p:cNvPr>
          <p:cNvGraphicFramePr>
            <a:graphicFrameLocks noGrp="1"/>
          </p:cNvGraphicFramePr>
          <p:nvPr>
            <p:ph sz="quarter" idx="10"/>
            <p:extLst>
              <p:ext uri="{D42A27DB-BD31-4B8C-83A1-F6EECF244321}">
                <p14:modId xmlns:p14="http://schemas.microsoft.com/office/powerpoint/2010/main" val="4190434292"/>
              </p:ext>
            </p:extLst>
          </p:nvPr>
        </p:nvGraphicFramePr>
        <p:xfrm>
          <a:off x="1223619" y="1262079"/>
          <a:ext cx="9404350" cy="2786191"/>
        </p:xfrm>
        <a:graphic>
          <a:graphicData uri="http://schemas.openxmlformats.org/drawingml/2006/table">
            <a:tbl>
              <a:tblPr firstRow="1" firstCol="1" bandRow="1"/>
              <a:tblGrid>
                <a:gridCol w="2487835">
                  <a:extLst>
                    <a:ext uri="{9D8B030D-6E8A-4147-A177-3AD203B41FA5}">
                      <a16:colId xmlns:a16="http://schemas.microsoft.com/office/drawing/2014/main" val="1328621627"/>
                    </a:ext>
                  </a:extLst>
                </a:gridCol>
                <a:gridCol w="6916515">
                  <a:extLst>
                    <a:ext uri="{9D8B030D-6E8A-4147-A177-3AD203B41FA5}">
                      <a16:colId xmlns:a16="http://schemas.microsoft.com/office/drawing/2014/main" val="1754004627"/>
                    </a:ext>
                  </a:extLst>
                </a:gridCol>
              </a:tblGrid>
              <a:tr h="0">
                <a:tc gridSpan="2">
                  <a:txBody>
                    <a:bodyPr/>
                    <a:lstStyle/>
                    <a:p>
                      <a:pPr algn="l">
                        <a:lnSpc>
                          <a:spcPct val="115000"/>
                        </a:lnSpc>
                        <a:spcAft>
                          <a:spcPts val="800"/>
                        </a:spcAft>
                        <a:buNone/>
                      </a:pPr>
                      <a:r>
                        <a:rPr lang="en-GB" sz="1200" b="1" kern="100" dirty="0">
                          <a:solidFill>
                            <a:srgbClr val="000000"/>
                          </a:solidFill>
                          <a:effectLst/>
                          <a:latin typeface="Calibri" panose="020F0502020204030204" pitchFamily="34" charset="0"/>
                          <a:ea typeface="Aptos" panose="020B0004020202020204" pitchFamily="34" charset="0"/>
                          <a:cs typeface="Aptos (Body)"/>
                        </a:rPr>
                        <a:t>Opportunities of digital transformation</a:t>
                      </a:r>
                      <a:endParaRPr lang="de-CH" sz="1200" kern="100" dirty="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de-CH"/>
                    </a:p>
                  </a:txBody>
                  <a:tcPr/>
                </a:tc>
                <a:extLst>
                  <a:ext uri="{0D108BD9-81ED-4DB2-BD59-A6C34878D82A}">
                    <a16:rowId xmlns:a16="http://schemas.microsoft.com/office/drawing/2014/main" val="1255339346"/>
                  </a:ext>
                </a:extLst>
              </a:tr>
              <a:tr h="0">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Customer-driven new business or revenue models</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The digitalisation of everything and the market-driven need for new (partly mobile and always available) applications, as well as the resulting opportunities for new business opportunities, are creating innovative business models. These include, for example:</a:t>
                      </a:r>
                      <a:endParaRPr lang="de-CH" sz="1200" kern="100">
                        <a:solidFill>
                          <a:srgbClr val="000000"/>
                        </a:solidFill>
                        <a:effectLst/>
                        <a:latin typeface="Calibri" panose="020F0502020204030204" pitchFamily="34" charset="0"/>
                        <a:ea typeface="Aptos" panose="020B0004020202020204" pitchFamily="34" charset="0"/>
                        <a:cs typeface="Aptos (Body)"/>
                      </a:endParaRPr>
                    </a:p>
                    <a:p>
                      <a:pPr marL="342900" lvl="0" indent="-342900" algn="l">
                        <a:lnSpc>
                          <a:spcPct val="115000"/>
                        </a:lnSpc>
                        <a:buFont typeface="Symbol" panose="05050102010706020507" pitchFamily="18" charset="2"/>
                        <a:buChar char=""/>
                      </a:pPr>
                      <a:r>
                        <a:rPr lang="en-GB" sz="1200" kern="100">
                          <a:solidFill>
                            <a:srgbClr val="000000"/>
                          </a:solidFill>
                          <a:effectLst/>
                          <a:latin typeface="Calibri" panose="020F0502020204030204" pitchFamily="34" charset="0"/>
                          <a:ea typeface="Aptos" panose="020B0004020202020204" pitchFamily="34" charset="0"/>
                          <a:cs typeface="Aptos (Body)"/>
                        </a:rPr>
                        <a:t>Subscription models: monthly fee instead of individual transactions.</a:t>
                      </a:r>
                      <a:endParaRPr lang="de-CH" sz="1200" kern="100">
                        <a:solidFill>
                          <a:srgbClr val="000000"/>
                        </a:solidFill>
                        <a:effectLst/>
                        <a:latin typeface="Calibri" panose="020F0502020204030204" pitchFamily="34" charset="0"/>
                        <a:ea typeface="Aptos" panose="020B0004020202020204" pitchFamily="34" charset="0"/>
                        <a:cs typeface="Aptos (Body)"/>
                      </a:endParaRPr>
                    </a:p>
                    <a:p>
                      <a:pPr marL="342900" lvl="0" indent="-342900" algn="l">
                        <a:lnSpc>
                          <a:spcPct val="115000"/>
                        </a:lnSpc>
                        <a:buFont typeface="Symbol" panose="05050102010706020507" pitchFamily="18" charset="2"/>
                        <a:buChar char=""/>
                      </a:pPr>
                      <a:r>
                        <a:rPr lang="en-GB" sz="1200" kern="100">
                          <a:solidFill>
                            <a:srgbClr val="000000"/>
                          </a:solidFill>
                          <a:effectLst/>
                          <a:latin typeface="Calibri" panose="020F0502020204030204" pitchFamily="34" charset="0"/>
                          <a:ea typeface="Aptos" panose="020B0004020202020204" pitchFamily="34" charset="0"/>
                          <a:cs typeface="Aptos (Body)"/>
                        </a:rPr>
                        <a:t>Peer-to-peer models: customers sell directly without the involvement of intermediaries.</a:t>
                      </a:r>
                      <a:endParaRPr lang="de-CH" sz="1200" kern="100">
                        <a:solidFill>
                          <a:srgbClr val="000000"/>
                        </a:solidFill>
                        <a:effectLst/>
                        <a:latin typeface="Calibri" panose="020F0502020204030204" pitchFamily="34" charset="0"/>
                        <a:ea typeface="Aptos" panose="020B0004020202020204" pitchFamily="34" charset="0"/>
                        <a:cs typeface="Aptos (Body)"/>
                      </a:endParaRPr>
                    </a:p>
                    <a:p>
                      <a:pPr marL="342900" lvl="0" indent="-342900" algn="l">
                        <a:lnSpc>
                          <a:spcPct val="115000"/>
                        </a:lnSpc>
                        <a:spcAft>
                          <a:spcPts val="800"/>
                        </a:spcAft>
                        <a:buFont typeface="Symbol" panose="05050102010706020507" pitchFamily="18" charset="2"/>
                        <a:buChar char=""/>
                      </a:pPr>
                      <a:r>
                        <a:rPr lang="en-GB" sz="1200" kern="100">
                          <a:solidFill>
                            <a:srgbClr val="000000"/>
                          </a:solidFill>
                          <a:effectLst/>
                          <a:latin typeface="Calibri" panose="020F0502020204030204" pitchFamily="34" charset="0"/>
                          <a:ea typeface="Aptos" panose="020B0004020202020204" pitchFamily="34" charset="0"/>
                          <a:cs typeface="Aptos (Body)"/>
                        </a:rPr>
                        <a:t>Freemium models: the basic version is made available to a wide audience free of charge.</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1791076"/>
                  </a:ext>
                </a:extLst>
              </a:tr>
              <a:tr h="0">
                <a:tc>
                  <a:txBody>
                    <a:bodyPr/>
                    <a:lstStyle/>
                    <a:p>
                      <a:pPr algn="l">
                        <a:lnSpc>
                          <a:spcPct val="115000"/>
                        </a:lnSpc>
                        <a:spcAft>
                          <a:spcPts val="800"/>
                        </a:spcAft>
                        <a:buNone/>
                      </a:pPr>
                      <a:r>
                        <a:rPr lang="en-GB" sz="1200" kern="100" dirty="0">
                          <a:solidFill>
                            <a:srgbClr val="000000"/>
                          </a:solidFill>
                          <a:effectLst/>
                          <a:latin typeface="Calibri" panose="020F0502020204030204" pitchFamily="34" charset="0"/>
                          <a:ea typeface="Aptos" panose="020B0004020202020204" pitchFamily="34" charset="0"/>
                          <a:cs typeface="Aptos (Body)"/>
                        </a:rPr>
                        <a:t>Increased effectiveness and efficiency</a:t>
                      </a:r>
                      <a:endParaRPr lang="de-CH" sz="1200" kern="100" dirty="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en-GB" sz="1200" kern="100" dirty="0">
                          <a:solidFill>
                            <a:srgbClr val="000000"/>
                          </a:solidFill>
                          <a:effectLst/>
                          <a:latin typeface="Calibri" panose="020F0502020204030204" pitchFamily="34" charset="0"/>
                          <a:ea typeface="Aptos" panose="020B0004020202020204" pitchFamily="34" charset="0"/>
                          <a:cs typeface="Aptos (Body)"/>
                        </a:rPr>
                        <a:t>One advantage of digital transformation is increased effectiveness and efficiency through digitisation. It also creates opportunities for individuals and small businesses that were previously reserved</a:t>
                      </a:r>
                      <a:r>
                        <a:rPr lang="de-CH" sz="1200" kern="100" dirty="0">
                          <a:solidFill>
                            <a:srgbClr val="000000"/>
                          </a:solidFill>
                          <a:effectLst/>
                          <a:latin typeface="Calibri" panose="020F0502020204030204" pitchFamily="34" charset="0"/>
                          <a:ea typeface="Aptos" panose="020B0004020202020204" pitchFamily="34" charset="0"/>
                          <a:cs typeface="Aptos (Body)"/>
                        </a:rPr>
                        <a:t> </a:t>
                      </a:r>
                      <a:r>
                        <a:rPr lang="en-GB" sz="1200" kern="100" dirty="0">
                          <a:solidFill>
                            <a:srgbClr val="000000"/>
                          </a:solidFill>
                          <a:effectLst/>
                          <a:latin typeface="Calibri" panose="020F0502020204030204" pitchFamily="34" charset="0"/>
                          <a:ea typeface="Aptos" panose="020B0004020202020204" pitchFamily="34" charset="0"/>
                          <a:cs typeface="Aptos (Body)"/>
                        </a:rPr>
                        <a:t>exclusively for large organisations, for example, the broad and automated communication and distribution of information.</a:t>
                      </a:r>
                      <a:endParaRPr lang="de-CH" sz="1200" kern="100" dirty="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9363068"/>
                  </a:ext>
                </a:extLst>
              </a:tr>
              <a:tr h="0">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Internationalisation</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en-GB" sz="1200" kern="100" dirty="0">
                          <a:solidFill>
                            <a:srgbClr val="000000"/>
                          </a:solidFill>
                          <a:effectLst/>
                          <a:latin typeface="Calibri" panose="020F0502020204030204" pitchFamily="34" charset="0"/>
                          <a:ea typeface="Aptos" panose="020B0004020202020204" pitchFamily="34" charset="0"/>
                          <a:cs typeface="Aptos (Body)"/>
                        </a:rPr>
                        <a:t>Digital transformation also plays an essential role in the internationalisation of organisations. As communication and logistics are simplified, it is easier for an organisation to expand internationally following digital transformation.</a:t>
                      </a:r>
                      <a:endParaRPr lang="de-CH" sz="1200" kern="100" dirty="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0167609"/>
                  </a:ext>
                </a:extLst>
              </a:tr>
            </a:tbl>
          </a:graphicData>
        </a:graphic>
      </p:graphicFrame>
      <p:sp>
        <p:nvSpPr>
          <p:cNvPr id="3" name="Inhaltsplatzhalter 2">
            <a:extLst>
              <a:ext uri="{FF2B5EF4-FFF2-40B4-BE49-F238E27FC236}">
                <a16:creationId xmlns:a16="http://schemas.microsoft.com/office/drawing/2014/main" id="{BD2B602A-A1D3-90AA-D666-04F3287D18BA}"/>
              </a:ext>
            </a:extLst>
          </p:cNvPr>
          <p:cNvSpPr>
            <a:spLocks noGrp="1"/>
          </p:cNvSpPr>
          <p:nvPr>
            <p:ph sz="quarter" idx="11"/>
          </p:nvPr>
        </p:nvSpPr>
        <p:spPr/>
        <p:txBody>
          <a:bodyPr/>
          <a:lstStyle/>
          <a:p>
            <a:pPr marL="0" indent="0">
              <a:buNone/>
            </a:pPr>
            <a:r>
              <a:rPr lang="en-GB" sz="3000" noProof="0" dirty="0">
                <a:latin typeface="+mj-lt"/>
              </a:rPr>
              <a:t>1.2 Challenges and Opportunities of the Digital Age</a:t>
            </a:r>
          </a:p>
        </p:txBody>
      </p:sp>
      <p:graphicFrame>
        <p:nvGraphicFramePr>
          <p:cNvPr id="7" name="Inhaltsplatzhalter 6">
            <a:extLst>
              <a:ext uri="{FF2B5EF4-FFF2-40B4-BE49-F238E27FC236}">
                <a16:creationId xmlns:a16="http://schemas.microsoft.com/office/drawing/2014/main" id="{250A6046-94EF-7EF2-635F-FD38BE3A4B02}"/>
              </a:ext>
            </a:extLst>
          </p:cNvPr>
          <p:cNvGraphicFramePr>
            <a:graphicFrameLocks/>
          </p:cNvGraphicFramePr>
          <p:nvPr>
            <p:extLst>
              <p:ext uri="{D42A27DB-BD31-4B8C-83A1-F6EECF244321}">
                <p14:modId xmlns:p14="http://schemas.microsoft.com/office/powerpoint/2010/main" val="4004114531"/>
              </p:ext>
            </p:extLst>
          </p:nvPr>
        </p:nvGraphicFramePr>
        <p:xfrm>
          <a:off x="1223619" y="4048459"/>
          <a:ext cx="9404350" cy="2263967"/>
        </p:xfrm>
        <a:graphic>
          <a:graphicData uri="http://schemas.openxmlformats.org/drawingml/2006/table">
            <a:tbl>
              <a:tblPr firstRow="1" firstCol="1" bandRow="1"/>
              <a:tblGrid>
                <a:gridCol w="2487835">
                  <a:extLst>
                    <a:ext uri="{9D8B030D-6E8A-4147-A177-3AD203B41FA5}">
                      <a16:colId xmlns:a16="http://schemas.microsoft.com/office/drawing/2014/main" val="1532926137"/>
                    </a:ext>
                  </a:extLst>
                </a:gridCol>
                <a:gridCol w="6916515">
                  <a:extLst>
                    <a:ext uri="{9D8B030D-6E8A-4147-A177-3AD203B41FA5}">
                      <a16:colId xmlns:a16="http://schemas.microsoft.com/office/drawing/2014/main" val="1632437259"/>
                    </a:ext>
                  </a:extLst>
                </a:gridCol>
              </a:tblGrid>
              <a:tr h="0">
                <a:tc gridSpan="2">
                  <a:txBody>
                    <a:bodyPr/>
                    <a:lstStyle/>
                    <a:p>
                      <a:pPr algn="l">
                        <a:lnSpc>
                          <a:spcPct val="115000"/>
                        </a:lnSpc>
                        <a:spcAft>
                          <a:spcPts val="800"/>
                        </a:spcAft>
                        <a:buNone/>
                      </a:pPr>
                      <a:r>
                        <a:rPr lang="en-GB" sz="1200" kern="100" dirty="0">
                          <a:solidFill>
                            <a:srgbClr val="000000"/>
                          </a:solidFill>
                          <a:effectLst/>
                          <a:latin typeface="Calibri" panose="020F0502020204030204" pitchFamily="34" charset="0"/>
                          <a:ea typeface="Aptos" panose="020B0004020202020204" pitchFamily="34" charset="0"/>
                          <a:cs typeface="Aptos (Body)"/>
                        </a:rPr>
                        <a:t> </a:t>
                      </a:r>
                      <a:r>
                        <a:rPr lang="en-GB" sz="1200" b="1" kern="100" dirty="0">
                          <a:solidFill>
                            <a:srgbClr val="000000"/>
                          </a:solidFill>
                          <a:effectLst/>
                          <a:latin typeface="Calibri" panose="020F0502020204030204" pitchFamily="34" charset="0"/>
                          <a:ea typeface="Aptos" panose="020B0004020202020204" pitchFamily="34" charset="0"/>
                          <a:cs typeface="Aptos (Body)"/>
                        </a:rPr>
                        <a:t>Challenges of digital transformation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de-CH"/>
                    </a:p>
                  </a:txBody>
                  <a:tcPr/>
                </a:tc>
                <a:extLst>
                  <a:ext uri="{0D108BD9-81ED-4DB2-BD59-A6C34878D82A}">
                    <a16:rowId xmlns:a16="http://schemas.microsoft.com/office/drawing/2014/main" val="2410903191"/>
                  </a:ext>
                </a:extLst>
              </a:tr>
              <a:tr h="0">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New leadership values and corporate culture</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The use of new technologies changes corporate and work processes and, in turn, leadership behaviour and organisational values. The transformation has a direct influence on the culture and – if not planned and considered – can be a risk to the organisation’s principles and values.</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8231504"/>
                  </a:ext>
                </a:extLst>
              </a:tr>
              <a:tr h="0">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Cybersecurity</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Increased digitalisation requires investments in the IT infrastructure. Everything is networked with everything else. With cloud-based systems, data is theoretically accessible to everyone, at all times and from everywhere. This increases the complexity and the risks of losing data or being attacked. Cybersecurity becomes increasingly important.</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0979530"/>
                  </a:ext>
                </a:extLst>
              </a:tr>
              <a:tr h="0">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Changes in job profiles and redundancies</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en-GB" sz="1200" kern="100" dirty="0">
                          <a:solidFill>
                            <a:srgbClr val="000000"/>
                          </a:solidFill>
                          <a:effectLst/>
                          <a:latin typeface="Calibri" panose="020F0502020204030204" pitchFamily="34" charset="0"/>
                          <a:ea typeface="Aptos" panose="020B0004020202020204" pitchFamily="34" charset="0"/>
                          <a:cs typeface="Aptos (Body)"/>
                        </a:rPr>
                        <a:t>Jobs that coordinate or execute individual work or production processes are partly replaced by machines or software. At the same time, tasks and requirement profiles resulting from digital transformation require new (digital) skills. This change is demanding and may lead to job losses.</a:t>
                      </a:r>
                      <a:endParaRPr lang="de-CH" sz="1200" kern="100" dirty="0">
                        <a:solidFill>
                          <a:srgbClr val="000000"/>
                        </a:solidFill>
                        <a:effectLst/>
                        <a:latin typeface="Calibri" panose="020F0502020204030204" pitchFamily="34" charset="0"/>
                        <a:ea typeface="Aptos" panose="020B0004020202020204" pitchFamily="34" charset="0"/>
                        <a:cs typeface="Aptos (Body)"/>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6813026"/>
                  </a:ext>
                </a:extLst>
              </a:tr>
            </a:tbl>
          </a:graphicData>
        </a:graphic>
      </p:graphicFrame>
    </p:spTree>
    <p:extLst>
      <p:ext uri="{BB962C8B-B14F-4D97-AF65-F5344CB8AC3E}">
        <p14:creationId xmlns:p14="http://schemas.microsoft.com/office/powerpoint/2010/main" val="150738592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4A83-642F-6AA8-4D50-C0714B77F824}"/>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CF4B531D-CAFE-55E0-1F86-C48C4A234132}"/>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50DCBA76-9D1C-5E63-4A3B-7ADA85FB3B2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230</a:t>
            </a:fld>
            <a:endParaRPr lang="en-GB" sz="1000" noProof="0" dirty="0">
              <a:solidFill>
                <a:srgbClr val="004474"/>
              </a:solidFill>
            </a:endParaRPr>
          </a:p>
        </p:txBody>
      </p:sp>
      <p:sp>
        <p:nvSpPr>
          <p:cNvPr id="5" name="Titel 4">
            <a:extLst>
              <a:ext uri="{FF2B5EF4-FFF2-40B4-BE49-F238E27FC236}">
                <a16:creationId xmlns:a16="http://schemas.microsoft.com/office/drawing/2014/main" id="{DB8C31E4-3308-9866-8E94-E8FF8094456A}"/>
              </a:ext>
            </a:extLst>
          </p:cNvPr>
          <p:cNvSpPr>
            <a:spLocks noGrp="1"/>
          </p:cNvSpPr>
          <p:nvPr>
            <p:ph type="ctrTitle"/>
          </p:nvPr>
        </p:nvSpPr>
        <p:spPr>
          <a:xfrm>
            <a:off x="689504" y="668254"/>
            <a:ext cx="11197696" cy="1324216"/>
          </a:xfrm>
        </p:spPr>
        <p:txBody>
          <a:bodyPr>
            <a:noAutofit/>
          </a:bodyPr>
          <a:lstStyle/>
          <a:p>
            <a:pPr algn="l"/>
            <a:r>
              <a:rPr lang="en-GB" sz="4800" b="1" noProof="0" dirty="0"/>
              <a:t>06 Strategic Action Field of Data </a:t>
            </a:r>
            <a:br>
              <a:rPr lang="en-GB" sz="4800" b="1" noProof="0" dirty="0"/>
            </a:br>
            <a:r>
              <a:rPr lang="en-GB" sz="4800" b="1" noProof="0" dirty="0"/>
              <a:t>and the Cloud</a:t>
            </a:r>
            <a:endParaRPr lang="en-GB" sz="3200" noProof="0" dirty="0">
              <a:latin typeface="+mj-lt"/>
            </a:endParaRPr>
          </a:p>
        </p:txBody>
      </p:sp>
      <p:sp>
        <p:nvSpPr>
          <p:cNvPr id="7" name="Untertitel 5">
            <a:extLst>
              <a:ext uri="{FF2B5EF4-FFF2-40B4-BE49-F238E27FC236}">
                <a16:creationId xmlns:a16="http://schemas.microsoft.com/office/drawing/2014/main" id="{1577F014-D650-8401-31BC-EFB85C465D10}"/>
              </a:ext>
            </a:extLst>
          </p:cNvPr>
          <p:cNvSpPr>
            <a:spLocks noGrp="1"/>
          </p:cNvSpPr>
          <p:nvPr>
            <p:ph type="subTitle" idx="1"/>
          </p:nvPr>
        </p:nvSpPr>
        <p:spPr>
          <a:xfrm>
            <a:off x="689504" y="5654667"/>
            <a:ext cx="10547128" cy="711946"/>
          </a:xfrm>
        </p:spPr>
        <p:txBody>
          <a:bodyPr>
            <a:normAutofit lnSpcReduction="10000"/>
          </a:bodyPr>
          <a:lstStyle/>
          <a:p>
            <a:pPr algn="l"/>
            <a:r>
              <a:rPr lang="en-GB" b="1" noProof="0" dirty="0">
                <a:latin typeface="+mj-lt"/>
              </a:rPr>
              <a:t>Chapter 06 of 12</a:t>
            </a:r>
          </a:p>
          <a:p>
            <a:pPr algn="l"/>
            <a:r>
              <a:rPr lang="en-GB" sz="1200" noProof="0" dirty="0">
                <a:latin typeface="+mj-lt"/>
              </a:rPr>
              <a:t>© Marc K. Peter &amp; Johan P. Lindeque (2026): Strategic Digital Transformation. Theory and Practice. Sage Publications, London/UK</a:t>
            </a:r>
          </a:p>
        </p:txBody>
      </p:sp>
      <p:sp>
        <p:nvSpPr>
          <p:cNvPr id="8" name="Textplatzhalter 4">
            <a:extLst>
              <a:ext uri="{FF2B5EF4-FFF2-40B4-BE49-F238E27FC236}">
                <a16:creationId xmlns:a16="http://schemas.microsoft.com/office/drawing/2014/main" id="{FCB69077-98EC-7A87-6B1C-DD16E89FF8EF}"/>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GB"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55602D15-45BC-E852-E510-EA37EF5BBC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176537795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DAE1-45E6-8B4A-B5DA-05C6879365E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5DD6FB8-5C7F-C52E-66A7-C653FA8DC2E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A325EDC7-BEC3-E582-2A33-41AE76BC403B}"/>
              </a:ext>
            </a:extLst>
          </p:cNvPr>
          <p:cNvSpPr txBox="1"/>
          <p:nvPr/>
        </p:nvSpPr>
        <p:spPr>
          <a:xfrm>
            <a:off x="2868205" y="1321696"/>
            <a:ext cx="9056395" cy="3016210"/>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p:txBody>
      </p:sp>
      <p:pic>
        <p:nvPicPr>
          <p:cNvPr id="3" name="Picture 2" descr="A person in a suit and tie&#10;&#10;AI-generated content may be incorrect.">
            <a:extLst>
              <a:ext uri="{FF2B5EF4-FFF2-40B4-BE49-F238E27FC236}">
                <a16:creationId xmlns:a16="http://schemas.microsoft.com/office/drawing/2014/main" id="{1589E6A3-3F2C-D17C-E7E6-A2A747EF32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08507" y="4519244"/>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4C472D42-DEC1-C8B8-DFBD-780CA5ED0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5411" y="4519244"/>
            <a:ext cx="1222999" cy="1571321"/>
          </a:xfrm>
          <a:prstGeom prst="rect">
            <a:avLst/>
          </a:prstGeom>
        </p:spPr>
      </p:pic>
      <p:pic>
        <p:nvPicPr>
          <p:cNvPr id="9" name="Picture 8" descr="A book cover with a white square on it&#10;&#10;AI-generated content may be incorrect.">
            <a:extLst>
              <a:ext uri="{FF2B5EF4-FFF2-40B4-BE49-F238E27FC236}">
                <a16:creationId xmlns:a16="http://schemas.microsoft.com/office/drawing/2014/main" id="{D8D4AFA6-CFBB-FD4B-37EC-DC9864CA4FD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20" y="1150613"/>
            <a:ext cx="2456597" cy="3150504"/>
          </a:xfrm>
          <a:prstGeom prst="rect">
            <a:avLst/>
          </a:prstGeom>
        </p:spPr>
      </p:pic>
      <p:sp>
        <p:nvSpPr>
          <p:cNvPr id="11" name="TextBox 10">
            <a:extLst>
              <a:ext uri="{FF2B5EF4-FFF2-40B4-BE49-F238E27FC236}">
                <a16:creationId xmlns:a16="http://schemas.microsoft.com/office/drawing/2014/main" id="{4F5B25AE-DE5C-F645-D44D-D2A2E6215D46}"/>
              </a:ext>
            </a:extLst>
          </p:cNvPr>
          <p:cNvSpPr txBox="1"/>
          <p:nvPr/>
        </p:nvSpPr>
        <p:spPr>
          <a:xfrm>
            <a:off x="321992" y="4301117"/>
            <a:ext cx="2491621" cy="1015663"/>
          </a:xfrm>
          <a:prstGeom prst="rect">
            <a:avLst/>
          </a:prstGeom>
          <a:noFill/>
        </p:spPr>
        <p:txBody>
          <a:bodyPr wrap="square">
            <a:spAutoFit/>
          </a:bodyPr>
          <a:lstStyle/>
          <a:p>
            <a:r>
              <a:rPr lang="en-GB" sz="1000" noProof="0" dirty="0"/>
              <a:t>Marc K. Peter &amp; Johan P. Lindeque</a:t>
            </a:r>
          </a:p>
          <a:p>
            <a:r>
              <a:rPr lang="en-GB" sz="1000" b="1" noProof="0" dirty="0"/>
              <a:t>Strategic Digital Transformation</a:t>
            </a:r>
          </a:p>
          <a:p>
            <a:r>
              <a:rPr lang="en-GB" sz="1000" noProof="0" dirty="0"/>
              <a:t>Theory and Practice</a:t>
            </a:r>
          </a:p>
          <a:p>
            <a:r>
              <a:rPr lang="en-GB" sz="1000" noProof="0" dirty="0"/>
              <a:t>2026, 408 pages </a:t>
            </a:r>
            <a:br>
              <a:rPr lang="en-GB" sz="1000" noProof="0" dirty="0"/>
            </a:br>
            <a:r>
              <a:rPr lang="en-GB" sz="1000" noProof="0" dirty="0"/>
              <a:t>Sage Publications, London/UK</a:t>
            </a:r>
          </a:p>
          <a:p>
            <a:r>
              <a:rPr lang="en-GB" sz="1000" noProof="0" dirty="0">
                <a:hlinkClick r:id="rId5"/>
              </a:rPr>
              <a:t>www.strategic-digital-transformation.com</a:t>
            </a:r>
            <a:r>
              <a:rPr lang="en-GB" sz="1000" noProof="0" dirty="0"/>
              <a:t> </a:t>
            </a:r>
          </a:p>
        </p:txBody>
      </p:sp>
      <p:sp>
        <p:nvSpPr>
          <p:cNvPr id="12" name="TextBox 3">
            <a:extLst>
              <a:ext uri="{FF2B5EF4-FFF2-40B4-BE49-F238E27FC236}">
                <a16:creationId xmlns:a16="http://schemas.microsoft.com/office/drawing/2014/main" id="{7724A186-BC62-DBE5-C1C0-8334FB1DDC59}"/>
              </a:ext>
            </a:extLst>
          </p:cNvPr>
          <p:cNvSpPr txBox="1"/>
          <p:nvPr/>
        </p:nvSpPr>
        <p:spPr>
          <a:xfrm>
            <a:off x="2868204" y="1321696"/>
            <a:ext cx="9056395" cy="3724096"/>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a:p>
            <a:pPr algn="just"/>
            <a:endParaRPr lang="en-GB" sz="1000" noProof="0" dirty="0">
              <a:latin typeface="+mj-lt"/>
            </a:endParaRPr>
          </a:p>
          <a:p>
            <a:r>
              <a:rPr lang="en-GB" noProof="0" dirty="0">
                <a:latin typeface="+mj-lt"/>
              </a:rPr>
              <a:t>We wish you lots of success and hope that </a:t>
            </a:r>
            <a:br>
              <a:rPr lang="en-GB" noProof="0" dirty="0">
                <a:latin typeface="+mj-lt"/>
              </a:rPr>
            </a:br>
            <a:r>
              <a:rPr lang="en-GB" noProof="0" dirty="0">
                <a:latin typeface="+mj-lt"/>
              </a:rPr>
              <a:t>you will benefit from this textbook!</a:t>
            </a:r>
          </a:p>
        </p:txBody>
      </p:sp>
      <p:sp>
        <p:nvSpPr>
          <p:cNvPr id="14" name="TextBox 13">
            <a:extLst>
              <a:ext uri="{FF2B5EF4-FFF2-40B4-BE49-F238E27FC236}">
                <a16:creationId xmlns:a16="http://schemas.microsoft.com/office/drawing/2014/main" id="{4893339E-5F6A-3F0E-1C13-E6EF247695B1}"/>
              </a:ext>
            </a:extLst>
          </p:cNvPr>
          <p:cNvSpPr txBox="1"/>
          <p:nvPr/>
        </p:nvSpPr>
        <p:spPr>
          <a:xfrm>
            <a:off x="7725382" y="6090566"/>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1F8D33F2-0FEA-2373-BA97-387D5BF29FF4}"/>
              </a:ext>
            </a:extLst>
          </p:cNvPr>
          <p:cNvSpPr txBox="1"/>
          <p:nvPr/>
        </p:nvSpPr>
        <p:spPr>
          <a:xfrm>
            <a:off x="9144802" y="6090566"/>
            <a:ext cx="1371119" cy="246221"/>
          </a:xfrm>
          <a:prstGeom prst="rect">
            <a:avLst/>
          </a:prstGeom>
          <a:noFill/>
        </p:spPr>
        <p:txBody>
          <a:bodyPr wrap="square">
            <a:spAutoFit/>
          </a:bodyPr>
          <a:lstStyle/>
          <a:p>
            <a:r>
              <a:rPr lang="en-GB" sz="1000" noProof="0" dirty="0"/>
              <a:t>Dr. Johan P. Lindeque</a:t>
            </a:r>
          </a:p>
        </p:txBody>
      </p:sp>
    </p:spTree>
    <p:extLst>
      <p:ext uri="{BB962C8B-B14F-4D97-AF65-F5344CB8AC3E}">
        <p14:creationId xmlns:p14="http://schemas.microsoft.com/office/powerpoint/2010/main" val="408826046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662F-2D8C-6077-5E19-4209BF477AA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E7CE7A0-A07D-0CCA-0EC1-B43C47FD9A6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Foreword</a:t>
            </a:r>
            <a:endParaRPr lang="en-GB" sz="3000" b="1" noProof="0" dirty="0">
              <a:latin typeface="+mj-lt"/>
            </a:endParaRPr>
          </a:p>
        </p:txBody>
      </p:sp>
      <p:sp>
        <p:nvSpPr>
          <p:cNvPr id="5" name="TextBox 3">
            <a:extLst>
              <a:ext uri="{FF2B5EF4-FFF2-40B4-BE49-F238E27FC236}">
                <a16:creationId xmlns:a16="http://schemas.microsoft.com/office/drawing/2014/main" id="{74EF1F22-3BAD-D377-EB4B-575CF7E693C0}"/>
              </a:ext>
            </a:extLst>
          </p:cNvPr>
          <p:cNvSpPr txBox="1"/>
          <p:nvPr/>
        </p:nvSpPr>
        <p:spPr>
          <a:xfrm>
            <a:off x="327546" y="1163921"/>
            <a:ext cx="11542462" cy="2123658"/>
          </a:xfrm>
          <a:prstGeom prst="rect">
            <a:avLst/>
          </a:prstGeom>
          <a:noFill/>
        </p:spPr>
        <p:txBody>
          <a:bodyPr wrap="square">
            <a:spAutoFit/>
          </a:bodyPr>
          <a:lstStyle/>
          <a:p>
            <a:pPr algn="just"/>
            <a:r>
              <a:rPr lang="en-GB" sz="1200" noProof="0" dirty="0">
                <a:latin typeface="+mj-lt"/>
              </a:rPr>
              <a:t>Modern advancements in the economy are characterised by a series of transformative industrial revolutions over the past three hundred years, each driven by groundbreaking technological innovations that reshaped societies, industries, businesses, and the way we live and work. The first industrial revolution, which began in the late 18th century, was driven by the mechanisation of production through steam power and the advent of factories. This era saw a dramatic increase in productivity and the rise of urban centres, fundamentally altering the social and economic landscape. The second industrial revolution in the late 19th and early 20th centuries introduced mass production and assembly lines, powered by electricity. Innovations such as the telegraph, telephone, and internal combustion engine further accelerated industrial growth and global connectivity, resulting in consumer markets.</a:t>
            </a:r>
          </a:p>
          <a:p>
            <a:pPr algn="just"/>
            <a:endParaRPr lang="en-GB" sz="1200" noProof="0" dirty="0">
              <a:latin typeface="+mj-lt"/>
            </a:endParaRPr>
          </a:p>
          <a:p>
            <a:pPr algn="just"/>
            <a:r>
              <a:rPr lang="en-GB" sz="1200" noProof="0" dirty="0">
                <a:latin typeface="+mj-lt"/>
              </a:rPr>
              <a:t>The third industrial revolution, starting in the mid-20th century, brought automation and the digitalisation of manufacturing processes. The development of computers and the internet revolutionised industries, enabling unprecedented levels of precision and efficiency. This era laid the groundwork for the interconnected world we live in today. We are currently in the midst of the fourth industrial revolution, characterised by the fusion of digital and physical dimensions, creating smart factories and shipping digital societies. As we stand on the brink of the fifth industrial revolution, the focus shifts towards human-machine symbiosis, ethical AI, and sustainable practices. This emerging era emphasises the integration of advanced technologies with human capabilities, fostering collaboration between humans and robots, and prioritising ecological sustainability and social well-being.</a:t>
            </a:r>
          </a:p>
        </p:txBody>
      </p:sp>
      <p:pic>
        <p:nvPicPr>
          <p:cNvPr id="3" name="Picture 2" descr="A person in a suit and tie&#10;&#10;AI-generated content may be incorrect.">
            <a:extLst>
              <a:ext uri="{FF2B5EF4-FFF2-40B4-BE49-F238E27FC236}">
                <a16:creationId xmlns:a16="http://schemas.microsoft.com/office/drawing/2014/main" id="{6BEE6FD1-9A63-37FC-BE4E-3D137229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352" y="3429000"/>
            <a:ext cx="3894018" cy="259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C93319E5-D04D-7450-E1B6-56455B8621B7}"/>
              </a:ext>
            </a:extLst>
          </p:cNvPr>
          <p:cNvSpPr txBox="1"/>
          <p:nvPr/>
        </p:nvSpPr>
        <p:spPr>
          <a:xfrm>
            <a:off x="327546" y="3142850"/>
            <a:ext cx="7410735" cy="3046988"/>
          </a:xfrm>
          <a:prstGeom prst="rect">
            <a:avLst/>
          </a:prstGeom>
          <a:noFill/>
        </p:spPr>
        <p:txBody>
          <a:bodyPr wrap="square">
            <a:spAutoFit/>
          </a:bodyPr>
          <a:lstStyle/>
          <a:p>
            <a:pPr algn="just"/>
            <a:endParaRPr lang="en-GB" sz="1200" noProof="0" dirty="0">
              <a:latin typeface="+mj-lt"/>
            </a:endParaRPr>
          </a:p>
          <a:p>
            <a:pPr algn="just"/>
            <a:r>
              <a:rPr lang="en-GB" sz="1200" noProof="0" dirty="0">
                <a:latin typeface="+mj-lt"/>
              </a:rPr>
              <a:t>In this rapidly evolving landscape, strategic digital transformation is not just an option but a necessity for organisations to remain competitive and relevant. It involves a holistic renewal of business models, processes, and organisational structures, leveraging digital technologies to create new value and drive innovation. This new textbook describes the components and provides a toolkit for strategic digital transformation, which requires a clear vision, a comprehensive digital strategy, a robust implementation plan and a commitment to continuous learning and adaptation.</a:t>
            </a:r>
          </a:p>
          <a:p>
            <a:pPr algn="just"/>
            <a:endParaRPr lang="en-GB" sz="1200" noProof="0" dirty="0">
              <a:latin typeface="+mj-lt"/>
            </a:endParaRPr>
          </a:p>
          <a:p>
            <a:pPr algn="just"/>
            <a:r>
              <a:rPr lang="en-GB" sz="1200" noProof="0" dirty="0">
                <a:latin typeface="+mj-lt"/>
              </a:rPr>
              <a:t>Organisations that embrace this transformation will be better positioned to navigate the complexities of the digital age, capitalise on new opportunities, and contribute to a more sustainable and inclusive future. It is an exciting time to be part of this journey, and I am confident that the insights and strategies presented in this textbook will provide valuable guidance for young leaders and innovators seeking to thrive in the digital era.</a:t>
            </a:r>
          </a:p>
          <a:p>
            <a:pPr algn="just"/>
            <a:endParaRPr lang="en-GB" sz="1200" noProof="0" dirty="0">
              <a:latin typeface="+mj-lt"/>
            </a:endParaRPr>
          </a:p>
          <a:p>
            <a:pPr algn="just"/>
            <a:r>
              <a:rPr lang="en-GB" sz="1200" b="1" noProof="0" dirty="0">
                <a:latin typeface="+mj-lt"/>
              </a:rPr>
              <a:t>Alois </a:t>
            </a:r>
            <a:r>
              <a:rPr lang="en-GB" sz="1200" b="1" noProof="0" dirty="0" err="1">
                <a:latin typeface="+mj-lt"/>
              </a:rPr>
              <a:t>Zwinggi</a:t>
            </a:r>
            <a:endParaRPr lang="en-GB" sz="1200" b="1" noProof="0" dirty="0">
              <a:latin typeface="+mj-lt"/>
            </a:endParaRPr>
          </a:p>
          <a:p>
            <a:pPr algn="just"/>
            <a:r>
              <a:rPr lang="en-GB" sz="1200" b="1" noProof="0" dirty="0">
                <a:latin typeface="+mj-lt"/>
              </a:rPr>
              <a:t>Managing Director, World Economic Forum</a:t>
            </a:r>
          </a:p>
          <a:p>
            <a:pPr algn="just"/>
            <a:r>
              <a:rPr lang="en-GB" sz="1200" noProof="0" dirty="0">
                <a:latin typeface="+mj-lt"/>
                <a:hlinkClick r:id="rId3"/>
              </a:rPr>
              <a:t>www.weforum.org</a:t>
            </a:r>
            <a:r>
              <a:rPr lang="en-GB" sz="1200" noProof="0" dirty="0">
                <a:latin typeface="+mj-lt"/>
              </a:rPr>
              <a:t> </a:t>
            </a:r>
          </a:p>
          <a:p>
            <a:pPr algn="just"/>
            <a:endParaRPr lang="en-GB" sz="1200" noProof="0" dirty="0">
              <a:latin typeface="+mj-lt"/>
            </a:endParaRPr>
          </a:p>
        </p:txBody>
      </p:sp>
      <p:sp>
        <p:nvSpPr>
          <p:cNvPr id="8" name="TextBox 7">
            <a:extLst>
              <a:ext uri="{FF2B5EF4-FFF2-40B4-BE49-F238E27FC236}">
                <a16:creationId xmlns:a16="http://schemas.microsoft.com/office/drawing/2014/main" id="{17C74053-3170-A0E0-BA16-7CC26252D248}"/>
              </a:ext>
            </a:extLst>
          </p:cNvPr>
          <p:cNvSpPr txBox="1"/>
          <p:nvPr/>
        </p:nvSpPr>
        <p:spPr>
          <a:xfrm>
            <a:off x="7829408" y="5985037"/>
            <a:ext cx="2695433" cy="216917"/>
          </a:xfrm>
          <a:prstGeom prst="rect">
            <a:avLst/>
          </a:prstGeom>
          <a:noFill/>
        </p:spPr>
        <p:txBody>
          <a:bodyPr wrap="square">
            <a:spAutoFit/>
          </a:bodyPr>
          <a:lstStyle/>
          <a:p>
            <a:r>
              <a:rPr lang="en-GB" sz="800" noProof="0" dirty="0"/>
              <a:t>© World Economic Forum/Pascal Bitz (Flickr, 2023)</a:t>
            </a:r>
          </a:p>
        </p:txBody>
      </p:sp>
    </p:spTree>
    <p:extLst>
      <p:ext uri="{BB962C8B-B14F-4D97-AF65-F5344CB8AC3E}">
        <p14:creationId xmlns:p14="http://schemas.microsoft.com/office/powerpoint/2010/main" val="16992134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9A1-DF42-0EC8-BEEC-ECDF0CC3B4E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6862197-6FA3-4D77-5481-F25AAC7519A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7C470ED9-33B5-3D10-66E4-89B686D16F44}"/>
              </a:ext>
            </a:extLst>
          </p:cNvPr>
          <p:cNvSpPr txBox="1"/>
          <p:nvPr/>
        </p:nvSpPr>
        <p:spPr>
          <a:xfrm>
            <a:off x="1261685" y="1588808"/>
            <a:ext cx="10409615" cy="3139321"/>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r>
              <a:rPr lang="en-GB" sz="2200" dirty="0">
                <a:latin typeface="+mj-lt"/>
              </a:rPr>
              <a:t>Visit </a:t>
            </a:r>
            <a:r>
              <a:rPr lang="en-GB" sz="2200" dirty="0">
                <a:latin typeface="+mj-lt"/>
                <a:hlinkClick r:id="rId2"/>
              </a:rPr>
              <a:t>www.strategic-digital-transformation.com</a:t>
            </a:r>
            <a:r>
              <a:rPr lang="en-GB" sz="2200" dirty="0">
                <a:latin typeface="+mj-lt"/>
              </a:rPr>
              <a:t> for:</a:t>
            </a:r>
          </a:p>
          <a:p>
            <a:endParaRPr lang="en-GB" sz="800" dirty="0">
              <a:latin typeface="+mj-lt"/>
            </a:endParaRPr>
          </a:p>
          <a:p>
            <a:pPr marL="742950" lvl="1" indent="-285750">
              <a:buFont typeface="Arial" panose="020B0604020202020204" pitchFamily="34" charset="0"/>
              <a:buChar char="•"/>
            </a:pPr>
            <a:r>
              <a:rPr lang="en-GB" sz="2000" b="1" dirty="0">
                <a:latin typeface="+mj-lt"/>
              </a:rPr>
              <a:t>Slide decks </a:t>
            </a:r>
            <a:r>
              <a:rPr lang="en-GB" sz="2000" dirty="0">
                <a:latin typeface="+mj-lt"/>
              </a:rPr>
              <a:t>for each case (case summaries and illustrations).</a:t>
            </a:r>
          </a:p>
          <a:p>
            <a:pPr marL="742950" lvl="1" indent="-285750">
              <a:buFont typeface="Arial" panose="020B0604020202020204" pitchFamily="34" charset="0"/>
              <a:buChar char="•"/>
            </a:pPr>
            <a:r>
              <a:rPr lang="en-GB" sz="2000" b="1" dirty="0">
                <a:latin typeface="+mj-lt"/>
              </a:rPr>
              <a:t>Videos</a:t>
            </a:r>
            <a:r>
              <a:rPr lang="en-GB" sz="2000" dirty="0">
                <a:latin typeface="+mj-lt"/>
              </a:rPr>
              <a:t> from case organisations (case introductions, promotional clips and interviews).</a:t>
            </a:r>
          </a:p>
          <a:p>
            <a:pPr marL="742950" lvl="1" indent="-285750">
              <a:buFont typeface="Arial" panose="020B0604020202020204" pitchFamily="34" charset="0"/>
              <a:buChar char="•"/>
            </a:pPr>
            <a:r>
              <a:rPr lang="en-GB" sz="2000" dirty="0">
                <a:latin typeface="+mj-lt"/>
              </a:rPr>
              <a:t>The Digital Transformation Toolkit with </a:t>
            </a:r>
            <a:r>
              <a:rPr lang="en-GB" sz="2000" b="1" dirty="0">
                <a:latin typeface="+mj-lt"/>
              </a:rPr>
              <a:t>workshop templates and checklists</a:t>
            </a:r>
            <a:r>
              <a:rPr lang="en-GB" sz="2000" dirty="0">
                <a:latin typeface="+mj-lt"/>
              </a:rPr>
              <a:t>.</a:t>
            </a: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3" name="Picture 2" descr="A blue text on a black background&#10;&#10;AI-generated content may be incorrect.">
            <a:extLst>
              <a:ext uri="{FF2B5EF4-FFF2-40B4-BE49-F238E27FC236}">
                <a16:creationId xmlns:a16="http://schemas.microsoft.com/office/drawing/2014/main" id="{198D5455-E946-04E0-9837-9A9B9EF50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845" y="5030816"/>
            <a:ext cx="1122680" cy="526886"/>
          </a:xfrm>
          <a:prstGeom prst="rect">
            <a:avLst/>
          </a:prstGeom>
        </p:spPr>
      </p:pic>
      <p:pic>
        <p:nvPicPr>
          <p:cNvPr id="6" name="Graphic 3">
            <a:extLst>
              <a:ext uri="{FF2B5EF4-FFF2-40B4-BE49-F238E27FC236}">
                <a16:creationId xmlns:a16="http://schemas.microsoft.com/office/drawing/2014/main" id="{F69B8C23-BA15-8F88-FBAC-CE70CBD0B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842" y="5786134"/>
            <a:ext cx="971550" cy="376555"/>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442958A3-F26D-0CC9-E109-ECF7CC3CF6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753995" y="5131328"/>
            <a:ext cx="1451610" cy="271780"/>
          </a:xfrm>
          <a:prstGeom prst="rect">
            <a:avLst/>
          </a:prstGeom>
          <a:ln>
            <a:noFill/>
          </a:ln>
          <a:extLst>
            <a:ext uri="{53640926-AAD7-44D8-BBD7-CCE9431645EC}">
              <a14:shadowObscured xmlns:a14="http://schemas.microsoft.com/office/drawing/2010/main"/>
            </a:ext>
          </a:extLst>
        </p:spPr>
      </p:pic>
      <p:pic>
        <p:nvPicPr>
          <p:cNvPr id="8" name="Picture 7" descr="A pink and yellow logo&#10;&#10;AI-generated content may be incorrect.">
            <a:extLst>
              <a:ext uri="{FF2B5EF4-FFF2-40B4-BE49-F238E27FC236}">
                <a16:creationId xmlns:a16="http://schemas.microsoft.com/office/drawing/2014/main" id="{24E28C17-4450-6C4E-99AD-ACE813B57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823" y="5645164"/>
            <a:ext cx="886815" cy="734377"/>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38123AEF-9428-0D31-CD4D-41EA60483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2137" y="5105451"/>
            <a:ext cx="1872084" cy="315325"/>
          </a:xfrm>
          <a:prstGeom prst="rect">
            <a:avLst/>
          </a:prstGeom>
        </p:spPr>
      </p:pic>
      <p:pic>
        <p:nvPicPr>
          <p:cNvPr id="10" name="Picture 9" descr="A blue and black logo&#10;&#10;AI-generated content may be incorrect.">
            <a:extLst>
              <a:ext uri="{FF2B5EF4-FFF2-40B4-BE49-F238E27FC236}">
                <a16:creationId xmlns:a16="http://schemas.microsoft.com/office/drawing/2014/main" id="{FACC6DB8-BBA2-23C6-66A4-A168F04F26B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5288" y="5618214"/>
            <a:ext cx="1352891" cy="2894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0CE5F47B-F0BD-D362-FC52-10596D658B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90318" y="5083678"/>
            <a:ext cx="1656398" cy="358873"/>
          </a:xfrm>
          <a:prstGeom prst="rect">
            <a:avLst/>
          </a:prstGeom>
        </p:spPr>
      </p:pic>
      <p:pic>
        <p:nvPicPr>
          <p:cNvPr id="12" name="Picture 11" descr="Red text on a white background&#10;&#10;AI-generated content may be incorrect.">
            <a:extLst>
              <a:ext uri="{FF2B5EF4-FFF2-40B4-BE49-F238E27FC236}">
                <a16:creationId xmlns:a16="http://schemas.microsoft.com/office/drawing/2014/main" id="{4264674E-646E-7C5A-0FE8-730BD7887D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0593" y="6083409"/>
            <a:ext cx="1440572" cy="276594"/>
          </a:xfrm>
          <a:prstGeom prst="rect">
            <a:avLst/>
          </a:prstGeom>
        </p:spPr>
      </p:pic>
      <p:pic>
        <p:nvPicPr>
          <p:cNvPr id="13" name="Picture 12" descr="A yellow and red logo&#10;&#10;AI-generated content may be incorrect.">
            <a:extLst>
              <a:ext uri="{FF2B5EF4-FFF2-40B4-BE49-F238E27FC236}">
                <a16:creationId xmlns:a16="http://schemas.microsoft.com/office/drawing/2014/main" id="{5A427F06-9A02-B524-7A21-ECCA58F3BF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93262" y="5952826"/>
            <a:ext cx="1128694" cy="372749"/>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78384F-FC59-381B-B768-1212BCB9B4C5}"/>
              </a:ext>
            </a:extLst>
          </p:cNvPr>
          <p:cNvPicPr>
            <a:picLocks noChangeAspect="1"/>
          </p:cNvPicPr>
          <p:nvPr/>
        </p:nvPicPr>
        <p:blipFill>
          <a:blip r:embed="rId13" cstate="print">
            <a:extLst>
              <a:ext uri="{28A0092B-C50C-407E-A947-70E740481C1C}">
                <a14:useLocalDpi xmlns:a14="http://schemas.microsoft.com/office/drawing/2010/main"/>
              </a:ext>
            </a:extLst>
          </a:blip>
          <a:srcRect t="28709" b="28099"/>
          <a:stretch>
            <a:fillRect/>
          </a:stretch>
        </p:blipFill>
        <p:spPr>
          <a:xfrm>
            <a:off x="9173248" y="5114822"/>
            <a:ext cx="1495581" cy="358874"/>
          </a:xfrm>
          <a:prstGeom prst="rect">
            <a:avLst/>
          </a:prstGeom>
        </p:spPr>
      </p:pic>
      <p:pic>
        <p:nvPicPr>
          <p:cNvPr id="1026" name="Picture 2">
            <a:extLst>
              <a:ext uri="{FF2B5EF4-FFF2-40B4-BE49-F238E27FC236}">
                <a16:creationId xmlns:a16="http://schemas.microsoft.com/office/drawing/2014/main" id="{0817DECA-AE91-5080-80BB-DAAFF094F80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537143" y="5783540"/>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AI-generated content may be incorrect.">
            <a:extLst>
              <a:ext uri="{FF2B5EF4-FFF2-40B4-BE49-F238E27FC236}">
                <a16:creationId xmlns:a16="http://schemas.microsoft.com/office/drawing/2014/main" id="{937B5C4F-EECD-C305-920E-9D7D81E98AE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2134" y="5687184"/>
            <a:ext cx="1439802" cy="440961"/>
          </a:xfrm>
          <a:prstGeom prst="rect">
            <a:avLst/>
          </a:prstGeom>
        </p:spPr>
      </p:pic>
      <p:pic>
        <p:nvPicPr>
          <p:cNvPr id="17" name="Picture 16" descr="A black sign with brown letters&#10;&#10;AI-generated content may be incorrect.">
            <a:extLst>
              <a:ext uri="{FF2B5EF4-FFF2-40B4-BE49-F238E27FC236}">
                <a16:creationId xmlns:a16="http://schemas.microsoft.com/office/drawing/2014/main" id="{96B2484C-77DD-9918-0BE5-111265B65A6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5961" y="5139488"/>
            <a:ext cx="763440" cy="442795"/>
          </a:xfrm>
          <a:prstGeom prst="rect">
            <a:avLst/>
          </a:prstGeom>
        </p:spPr>
      </p:pic>
      <p:pic>
        <p:nvPicPr>
          <p:cNvPr id="19" name="Graphic 18">
            <a:extLst>
              <a:ext uri="{FF2B5EF4-FFF2-40B4-BE49-F238E27FC236}">
                <a16:creationId xmlns:a16="http://schemas.microsoft.com/office/drawing/2014/main" id="{C18AF230-C04E-EB35-D30D-07BE22BA55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72134" y="5745811"/>
            <a:ext cx="1181100" cy="457200"/>
          </a:xfrm>
          <a:prstGeom prst="rect">
            <a:avLst/>
          </a:prstGeom>
        </p:spPr>
      </p:pic>
    </p:spTree>
    <p:extLst>
      <p:ext uri="{BB962C8B-B14F-4D97-AF65-F5344CB8AC3E}">
        <p14:creationId xmlns:p14="http://schemas.microsoft.com/office/powerpoint/2010/main" val="102941162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831-CED9-C2AF-78D7-DD2FD2851B8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AA93749-0B78-464D-790C-A761456A6152}"/>
              </a:ext>
            </a:extLst>
          </p:cNvPr>
          <p:cNvSpPr txBox="1"/>
          <p:nvPr/>
        </p:nvSpPr>
        <p:spPr>
          <a:xfrm>
            <a:off x="31750" y="419192"/>
            <a:ext cx="11838258" cy="553998"/>
          </a:xfrm>
          <a:prstGeom prst="rect">
            <a:avLst/>
          </a:prstGeom>
          <a:noFill/>
        </p:spPr>
        <p:txBody>
          <a:bodyPr wrap="square">
            <a:spAutoFit/>
          </a:bodyPr>
          <a:lstStyle/>
          <a:p>
            <a:r>
              <a:rPr lang="en-GB" sz="3000" b="1" noProof="0" dirty="0">
                <a:latin typeface="+mj-lt"/>
              </a:rPr>
              <a:t>Book Structure</a:t>
            </a:r>
          </a:p>
        </p:txBody>
      </p:sp>
      <p:sp>
        <p:nvSpPr>
          <p:cNvPr id="2" name="Rounded Rectangle 1">
            <a:extLst>
              <a:ext uri="{FF2B5EF4-FFF2-40B4-BE49-F238E27FC236}">
                <a16:creationId xmlns:a16="http://schemas.microsoft.com/office/drawing/2014/main" id="{92F40200-21A2-6DF8-B699-1A3859D7E6F3}"/>
              </a:ext>
            </a:extLst>
          </p:cNvPr>
          <p:cNvSpPr/>
          <p:nvPr/>
        </p:nvSpPr>
        <p:spPr>
          <a:xfrm>
            <a:off x="669976"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1</a:t>
            </a:r>
          </a:p>
          <a:p>
            <a:pPr algn="ctr"/>
            <a:br>
              <a:rPr lang="en-GB" sz="500" noProof="0" dirty="0">
                <a:solidFill>
                  <a:schemeClr val="tx1"/>
                </a:solidFill>
              </a:rPr>
            </a:br>
            <a:r>
              <a:rPr lang="en-GB" sz="1600" b="1" noProof="0" dirty="0">
                <a:solidFill>
                  <a:schemeClr val="tx1"/>
                </a:solidFill>
              </a:rPr>
              <a:t>FOUNDATIONS </a:t>
            </a:r>
            <a:br>
              <a:rPr lang="en-GB" sz="1600" b="1" noProof="0" dirty="0">
                <a:solidFill>
                  <a:schemeClr val="tx1"/>
                </a:solidFill>
              </a:rPr>
            </a:br>
            <a:r>
              <a:rPr lang="en-GB" sz="1600" noProof="0" dirty="0">
                <a:solidFill>
                  <a:schemeClr val="tx1"/>
                </a:solidFill>
              </a:rPr>
              <a:t>OF DIGITAL</a:t>
            </a:r>
            <a:br>
              <a:rPr lang="en-GB" sz="1600" noProof="0" dirty="0">
                <a:solidFill>
                  <a:schemeClr val="tx1"/>
                </a:solidFill>
              </a:rPr>
            </a:br>
            <a:r>
              <a:rPr lang="en-GB" sz="1600" noProof="0" dirty="0">
                <a:solidFill>
                  <a:schemeClr val="tx1"/>
                </a:solidFill>
              </a:rPr>
              <a:t>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01: Strategic Digital Transformation: Background and Terminology</a:t>
            </a:r>
          </a:p>
          <a:p>
            <a:endParaRPr lang="en-GB" sz="500" noProof="0" dirty="0">
              <a:solidFill>
                <a:schemeClr val="tx1"/>
              </a:solidFill>
            </a:endParaRPr>
          </a:p>
          <a:p>
            <a:r>
              <a:rPr lang="en-GB" sz="1200" noProof="0" dirty="0">
                <a:solidFill>
                  <a:schemeClr val="tx1"/>
                </a:solidFill>
              </a:rPr>
              <a:t>Chapter 02: Business Strategy in the Digital Age</a:t>
            </a:r>
          </a:p>
          <a:p>
            <a:endParaRPr lang="en-GB" sz="500" noProof="0" dirty="0">
              <a:solidFill>
                <a:schemeClr val="tx1"/>
              </a:solidFill>
            </a:endParaRPr>
          </a:p>
          <a:p>
            <a:r>
              <a:rPr lang="en-GB" sz="1200" noProof="0" dirty="0">
                <a:solidFill>
                  <a:schemeClr val="tx1"/>
                </a:solidFill>
              </a:rPr>
              <a:t>Chapter 03: Digital Transformation </a:t>
            </a:r>
            <a:br>
              <a:rPr lang="en-GB" sz="1200" noProof="0" dirty="0">
                <a:solidFill>
                  <a:schemeClr val="tx1"/>
                </a:solidFill>
              </a:rPr>
            </a:br>
            <a:r>
              <a:rPr lang="en-GB" sz="1200" noProof="0" dirty="0">
                <a:solidFill>
                  <a:schemeClr val="tx1"/>
                </a:solidFill>
              </a:rPr>
              <a:t>in Context: Innovation </a:t>
            </a:r>
            <a:br>
              <a:rPr lang="en-GB" sz="1200" noProof="0" dirty="0">
                <a:solidFill>
                  <a:schemeClr val="tx1"/>
                </a:solidFill>
              </a:rPr>
            </a:br>
            <a:r>
              <a:rPr lang="en-GB" sz="1200" noProof="0" dirty="0">
                <a:solidFill>
                  <a:schemeClr val="tx1"/>
                </a:solidFill>
              </a:rPr>
              <a:t>and Sustainability</a:t>
            </a:r>
          </a:p>
          <a:p>
            <a:pPr marL="285750" indent="-285750">
              <a:buFont typeface="Arial" panose="020B0604020202020204" pitchFamily="34" charset="0"/>
              <a:buChar char="•"/>
            </a:pPr>
            <a:endParaRPr lang="en-GB" sz="1200" noProof="0" dirty="0">
              <a:solidFill>
                <a:schemeClr val="tx1"/>
              </a:solidFill>
            </a:endParaRPr>
          </a:p>
          <a:p>
            <a:pPr marL="171450" indent="-171450">
              <a:buFont typeface="Arial" panose="020B0604020202020204" pitchFamily="34" charset="0"/>
              <a:buChar char="•"/>
            </a:pPr>
            <a:endParaRPr lang="en-GB" sz="12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6" name="Rounded Rectangle 5">
            <a:extLst>
              <a:ext uri="{FF2B5EF4-FFF2-40B4-BE49-F238E27FC236}">
                <a16:creationId xmlns:a16="http://schemas.microsoft.com/office/drawing/2014/main" id="{FC6A05B6-7864-D066-3C82-A9D9500C3B55}"/>
              </a:ext>
            </a:extLst>
          </p:cNvPr>
          <p:cNvSpPr/>
          <p:nvPr/>
        </p:nvSpPr>
        <p:spPr>
          <a:xfrm>
            <a:off x="3061168" y="1610493"/>
            <a:ext cx="3501197"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2</a:t>
            </a:r>
          </a:p>
          <a:p>
            <a:pPr algn="ctr"/>
            <a:br>
              <a:rPr lang="en-GB" sz="500" noProof="0" dirty="0">
                <a:solidFill>
                  <a:schemeClr val="tx1"/>
                </a:solidFill>
              </a:rPr>
            </a:br>
            <a:r>
              <a:rPr lang="en-GB" sz="1600" b="1" noProof="0" dirty="0">
                <a:solidFill>
                  <a:schemeClr val="tx1"/>
                </a:solidFill>
              </a:rPr>
              <a:t>STRATEGIC ACTION FIELDS </a:t>
            </a:r>
            <a:r>
              <a:rPr lang="en-GB" sz="1600" noProof="0" dirty="0">
                <a:solidFill>
                  <a:schemeClr val="tx1"/>
                </a:solidFill>
              </a:rPr>
              <a:t>(SAF) OF </a:t>
            </a:r>
            <a:br>
              <a:rPr lang="en-GB" sz="1600" noProof="0" dirty="0">
                <a:solidFill>
                  <a:schemeClr val="tx1"/>
                </a:solidFill>
              </a:rPr>
            </a:br>
            <a:r>
              <a:rPr lang="en-GB" sz="1600" noProof="0" dirty="0">
                <a:solidFill>
                  <a:schemeClr val="tx1"/>
                </a:solidFill>
              </a:rPr>
              <a:t>DIGITAL 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04: SAF Customer Centricity</a:t>
            </a:r>
          </a:p>
          <a:p>
            <a:endParaRPr lang="en-GB" sz="500" noProof="0" dirty="0">
              <a:solidFill>
                <a:schemeClr val="tx1"/>
              </a:solidFill>
            </a:endParaRPr>
          </a:p>
          <a:p>
            <a:r>
              <a:rPr lang="en-GB" sz="1200" noProof="0" dirty="0">
                <a:solidFill>
                  <a:schemeClr val="tx1"/>
                </a:solidFill>
              </a:rPr>
              <a:t>Chapter 05: SAF New Digital Technologies</a:t>
            </a:r>
          </a:p>
          <a:p>
            <a:endParaRPr lang="en-GB" sz="500" noProof="0" dirty="0">
              <a:solidFill>
                <a:schemeClr val="tx1"/>
              </a:solidFill>
            </a:endParaRPr>
          </a:p>
          <a:p>
            <a:r>
              <a:rPr lang="en-GB" sz="1200" b="1" noProof="0" dirty="0">
                <a:solidFill>
                  <a:schemeClr val="bg1"/>
                </a:solidFill>
                <a:highlight>
                  <a:srgbClr val="004474"/>
                </a:highlight>
              </a:rPr>
              <a:t>Chapter 06: SAF Data and the Cloud</a:t>
            </a:r>
          </a:p>
          <a:p>
            <a:endParaRPr lang="en-GB" sz="500" noProof="0" dirty="0">
              <a:solidFill>
                <a:schemeClr val="tx1"/>
              </a:solidFill>
            </a:endParaRPr>
          </a:p>
          <a:p>
            <a:r>
              <a:rPr lang="en-GB" sz="1200" noProof="0" dirty="0">
                <a:solidFill>
                  <a:schemeClr val="tx1"/>
                </a:solidFill>
              </a:rPr>
              <a:t>Chapter 07: SAF New Strategies and Business Models</a:t>
            </a:r>
          </a:p>
          <a:p>
            <a:endParaRPr lang="en-GB" sz="500" noProof="0" dirty="0">
              <a:solidFill>
                <a:schemeClr val="tx1"/>
              </a:solidFill>
            </a:endParaRPr>
          </a:p>
          <a:p>
            <a:r>
              <a:rPr lang="en-GB" sz="1200" noProof="0" dirty="0">
                <a:solidFill>
                  <a:schemeClr val="tx1"/>
                </a:solidFill>
              </a:rPr>
              <a:t>Chapter 08: SAF Operational Excellence / Process Management</a:t>
            </a:r>
          </a:p>
          <a:p>
            <a:endParaRPr lang="en-GB" sz="500" noProof="0" dirty="0">
              <a:solidFill>
                <a:schemeClr val="tx1"/>
              </a:solidFill>
            </a:endParaRPr>
          </a:p>
          <a:p>
            <a:r>
              <a:rPr lang="en-GB" sz="1200" noProof="0" dirty="0">
                <a:solidFill>
                  <a:schemeClr val="tx1"/>
                </a:solidFill>
              </a:rPr>
              <a:t>Chapter 09: SAF Digital Leadership and Culture</a:t>
            </a:r>
          </a:p>
          <a:p>
            <a:endParaRPr lang="en-GB" sz="500" noProof="0" dirty="0">
              <a:solidFill>
                <a:schemeClr val="tx1"/>
              </a:solidFill>
            </a:endParaRPr>
          </a:p>
          <a:p>
            <a:r>
              <a:rPr lang="en-GB" sz="1200" noProof="0" dirty="0">
                <a:solidFill>
                  <a:schemeClr val="tx1"/>
                </a:solidFill>
              </a:rPr>
              <a:t>Chapter 10: SAF Digital Marketing</a:t>
            </a:r>
          </a:p>
          <a:p>
            <a:pPr algn="ctr"/>
            <a:endParaRPr lang="en-GB" sz="12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p:txBody>
      </p:sp>
      <p:sp>
        <p:nvSpPr>
          <p:cNvPr id="8" name="Rounded Rectangle 7">
            <a:extLst>
              <a:ext uri="{FF2B5EF4-FFF2-40B4-BE49-F238E27FC236}">
                <a16:creationId xmlns:a16="http://schemas.microsoft.com/office/drawing/2014/main" id="{0329401C-2559-57A5-1BE2-F6E9F74D4478}"/>
              </a:ext>
            </a:extLst>
          </p:cNvPr>
          <p:cNvSpPr/>
          <p:nvPr/>
        </p:nvSpPr>
        <p:spPr>
          <a:xfrm>
            <a:off x="6730375"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3</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IN PRACTICE</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11: Success Factors and Metrics for Digital Transformation Implementation</a:t>
            </a:r>
          </a:p>
          <a:p>
            <a:endParaRPr lang="en-GB" sz="500" noProof="0" dirty="0">
              <a:solidFill>
                <a:schemeClr val="tx1"/>
              </a:solidFill>
            </a:endParaRPr>
          </a:p>
          <a:p>
            <a:r>
              <a:rPr lang="en-GB" sz="1200" noProof="0" dirty="0">
                <a:solidFill>
                  <a:schemeClr val="tx1"/>
                </a:solidFill>
              </a:rPr>
              <a:t>Chapter 12: Transformation in Practice - Digital Transformation Toolkit</a:t>
            </a:r>
          </a:p>
          <a:p>
            <a:pPr algn="ct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pPr algn="ctr"/>
            <a:endParaRPr lang="en-GB" sz="16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9" name="Rounded Rectangle 8">
            <a:extLst>
              <a:ext uri="{FF2B5EF4-FFF2-40B4-BE49-F238E27FC236}">
                <a16:creationId xmlns:a16="http://schemas.microsoft.com/office/drawing/2014/main" id="{C2D16948-AD8C-0A7C-4902-76C5CA6F97F8}"/>
              </a:ext>
            </a:extLst>
          </p:cNvPr>
          <p:cNvSpPr/>
          <p:nvPr/>
        </p:nvSpPr>
        <p:spPr>
          <a:xfrm>
            <a:off x="9121567" y="1611764"/>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4</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CASE STUDIES</a:t>
            </a: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BRUGG Lifting</a:t>
            </a:r>
          </a:p>
          <a:p>
            <a:endParaRPr lang="en-GB" sz="500" noProof="0" dirty="0">
              <a:solidFill>
                <a:schemeClr val="tx1"/>
              </a:solidFill>
            </a:endParaRPr>
          </a:p>
          <a:p>
            <a:r>
              <a:rPr lang="en-GB" sz="1200" noProof="0" dirty="0">
                <a:solidFill>
                  <a:schemeClr val="tx1"/>
                </a:solidFill>
              </a:rPr>
              <a:t>City of Lucerne</a:t>
            </a:r>
          </a:p>
          <a:p>
            <a:endParaRPr lang="en-GB" sz="500" noProof="0" dirty="0">
              <a:solidFill>
                <a:schemeClr val="tx1"/>
              </a:solidFill>
            </a:endParaRPr>
          </a:p>
          <a:p>
            <a:r>
              <a:rPr lang="en-GB" sz="1200" noProof="0" dirty="0">
                <a:solidFill>
                  <a:schemeClr val="tx1"/>
                </a:solidFill>
              </a:rPr>
              <a:t>Switzerland Tourism</a:t>
            </a:r>
          </a:p>
          <a:p>
            <a:endParaRPr lang="en-GB" sz="500" noProof="0" dirty="0">
              <a:solidFill>
                <a:schemeClr val="tx1"/>
              </a:solidFill>
            </a:endParaRPr>
          </a:p>
          <a:p>
            <a:r>
              <a:rPr lang="en-GB" sz="1200" noProof="0" dirty="0" err="1">
                <a:solidFill>
                  <a:schemeClr val="tx1"/>
                </a:solidFill>
              </a:rPr>
              <a:t>Valuu</a:t>
            </a:r>
            <a:r>
              <a:rPr lang="en-GB" sz="1200" noProof="0" dirty="0">
                <a:solidFill>
                  <a:schemeClr val="tx1"/>
                </a:solidFill>
              </a:rPr>
              <a:t> (</a:t>
            </a:r>
            <a:r>
              <a:rPr lang="en-GB" sz="1200" noProof="0" dirty="0" err="1">
                <a:solidFill>
                  <a:schemeClr val="tx1"/>
                </a:solidFill>
              </a:rPr>
              <a:t>PostFinance</a:t>
            </a:r>
            <a:r>
              <a:rPr lang="en-GB" sz="1200" noProof="0" dirty="0">
                <a:solidFill>
                  <a:schemeClr val="tx1"/>
                </a:solidFill>
              </a:rPr>
              <a:t>)</a:t>
            </a:r>
          </a:p>
          <a:p>
            <a:endParaRPr lang="en-GB" sz="1200" noProof="0" dirty="0">
              <a:solidFill>
                <a:schemeClr val="tx1"/>
              </a:solidFill>
            </a:endParaRPr>
          </a:p>
          <a:p>
            <a:r>
              <a:rPr lang="en-GB" sz="1200" i="1" noProof="0" dirty="0">
                <a:solidFill>
                  <a:schemeClr val="tx1"/>
                </a:solidFill>
              </a:rPr>
              <a:t>With many other case studies (including videos and interviews) available online.</a:t>
            </a:r>
            <a:endParaRPr lang="en-GB" sz="1600" i="1" noProof="0" dirty="0">
              <a:solidFill>
                <a:schemeClr val="tx1"/>
              </a:solidFill>
            </a:endParaRPr>
          </a:p>
        </p:txBody>
      </p:sp>
      <p:cxnSp>
        <p:nvCxnSpPr>
          <p:cNvPr id="10" name="Straight Connector 9">
            <a:extLst>
              <a:ext uri="{FF2B5EF4-FFF2-40B4-BE49-F238E27FC236}">
                <a16:creationId xmlns:a16="http://schemas.microsoft.com/office/drawing/2014/main" id="{58149014-15E1-10A1-2B71-176BE25BEE30}"/>
              </a:ext>
            </a:extLst>
          </p:cNvPr>
          <p:cNvCxnSpPr/>
          <p:nvPr/>
        </p:nvCxnSpPr>
        <p:spPr>
          <a:xfrm>
            <a:off x="783084" y="2924543"/>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C17C192-DBCE-26B8-C5F7-D41BE96AF97A}"/>
              </a:ext>
            </a:extLst>
          </p:cNvPr>
          <p:cNvCxnSpPr>
            <a:cxnSpLocks/>
          </p:cNvCxnSpPr>
          <p:nvPr/>
        </p:nvCxnSpPr>
        <p:spPr>
          <a:xfrm flipV="1">
            <a:off x="3184698" y="2924543"/>
            <a:ext cx="3248574" cy="525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FD74F6-A5CB-321C-F97A-22EE4F2C6F03}"/>
              </a:ext>
            </a:extLst>
          </p:cNvPr>
          <p:cNvCxnSpPr/>
          <p:nvPr/>
        </p:nvCxnSpPr>
        <p:spPr>
          <a:xfrm>
            <a:off x="6843483" y="2919288"/>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38DC8A-9A8A-0113-2E1A-C6D7B7B878FA}"/>
              </a:ext>
            </a:extLst>
          </p:cNvPr>
          <p:cNvCxnSpPr/>
          <p:nvPr/>
        </p:nvCxnSpPr>
        <p:spPr>
          <a:xfrm>
            <a:off x="9234675" y="2932425"/>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356614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5CC5D73-3C89-687A-8A7E-3B9CBBF04EC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Learning Goals Chapter 06</a:t>
            </a:r>
            <a:endParaRPr lang="en-GB" sz="3000" b="1" noProof="0" dirty="0">
              <a:latin typeface="+mj-lt"/>
            </a:endParaRPr>
          </a:p>
        </p:txBody>
      </p:sp>
      <p:sp>
        <p:nvSpPr>
          <p:cNvPr id="5" name="TextBox 3">
            <a:extLst>
              <a:ext uri="{FF2B5EF4-FFF2-40B4-BE49-F238E27FC236}">
                <a16:creationId xmlns:a16="http://schemas.microsoft.com/office/drawing/2014/main" id="{90EC36CF-FF7F-EBEB-C0F4-F3AAD1861823}"/>
              </a:ext>
            </a:extLst>
          </p:cNvPr>
          <p:cNvSpPr txBox="1"/>
          <p:nvPr/>
        </p:nvSpPr>
        <p:spPr>
          <a:xfrm>
            <a:off x="1261685" y="1665008"/>
            <a:ext cx="9378387" cy="4493538"/>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Be able to describe the differences between data, information and knowledge, and apply the taxonomy to concrete business situations.</a:t>
            </a:r>
          </a:p>
          <a:p>
            <a:pPr marL="285750" indent="-285750">
              <a:buFont typeface="Arial" panose="020B0604020202020204" pitchFamily="34" charset="0"/>
              <a:buChar char="•"/>
            </a:pPr>
            <a:r>
              <a:rPr lang="en-GB" sz="2200" noProof="0" dirty="0">
                <a:latin typeface="+mj-lt"/>
              </a:rPr>
              <a:t>Be able to explain the advantage of hybrid systems based on human and machine-based knowledge creation.</a:t>
            </a:r>
          </a:p>
          <a:p>
            <a:pPr marL="285750" indent="-285750">
              <a:buFont typeface="Arial" panose="020B0604020202020204" pitchFamily="34" charset="0"/>
              <a:buChar char="•"/>
            </a:pPr>
            <a:r>
              <a:rPr lang="en-GB" sz="2200" noProof="0" dirty="0">
                <a:latin typeface="+mj-lt"/>
              </a:rPr>
              <a:t>Be able to develop a data management plan, which provides organisations with an overview of their data sources, data quality levels, data usage, and connected software and data security measures.</a:t>
            </a:r>
          </a:p>
          <a:p>
            <a:pPr marL="285750" indent="-285750">
              <a:buFont typeface="Arial" panose="020B0604020202020204" pitchFamily="34" charset="0"/>
              <a:buChar char="•"/>
            </a:pPr>
            <a:r>
              <a:rPr lang="en-GB" sz="2200" noProof="0" dirty="0">
                <a:latin typeface="+mj-lt"/>
              </a:rPr>
              <a:t>Be able to understand and assess the infrastructure and service model offerings of Cloud providers.</a:t>
            </a:r>
          </a:p>
          <a:p>
            <a:pPr marL="285750" indent="-285750">
              <a:buFont typeface="Arial" panose="020B0604020202020204" pitchFamily="34" charset="0"/>
              <a:buChar char="•"/>
            </a:pPr>
            <a:r>
              <a:rPr lang="en-GB" sz="2200" noProof="0" dirty="0">
                <a:latin typeface="+mj-lt"/>
              </a:rPr>
              <a:t>Be able to evaluate the strategic and operational benefits of the data economy to improve the competitiveness of a firm (including products and services).</a:t>
            </a:r>
          </a:p>
          <a:p>
            <a:pPr marL="285750" indent="-285750">
              <a:buFont typeface="Arial" panose="020B0604020202020204" pitchFamily="34" charset="0"/>
              <a:buChar char="•"/>
            </a:pPr>
            <a:r>
              <a:rPr lang="en-GB" sz="2200" noProof="0" dirty="0">
                <a:latin typeface="+mj-lt"/>
              </a:rPr>
              <a:t>Be able to articulate the legal requirements to organisations in light of data protection laws.</a:t>
            </a:r>
          </a:p>
        </p:txBody>
      </p:sp>
    </p:spTree>
    <p:extLst>
      <p:ext uri="{BB962C8B-B14F-4D97-AF65-F5344CB8AC3E}">
        <p14:creationId xmlns:p14="http://schemas.microsoft.com/office/powerpoint/2010/main" val="9944140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F8F23FCF-64F3-39B9-3E1E-AF65ACF23DB1}"/>
              </a:ext>
            </a:extLst>
          </p:cNvPr>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4646" t="8298" r="2600" b="8298"/>
          <a:stretch>
            <a:fillRect/>
          </a:stretch>
        </p:blipFill>
        <p:spPr>
          <a:xfrm>
            <a:off x="1591732" y="1011172"/>
            <a:ext cx="9211735" cy="5057906"/>
          </a:xfrm>
          <a:noFill/>
        </p:spPr>
      </p:pic>
      <p:sp>
        <p:nvSpPr>
          <p:cNvPr id="3" name="Inhaltsplatzhalter 2">
            <a:extLst>
              <a:ext uri="{FF2B5EF4-FFF2-40B4-BE49-F238E27FC236}">
                <a16:creationId xmlns:a16="http://schemas.microsoft.com/office/drawing/2014/main" id="{90035E4D-8DEC-178C-50FB-635EA1623CE7}"/>
              </a:ext>
            </a:extLst>
          </p:cNvPr>
          <p:cNvSpPr>
            <a:spLocks noGrp="1"/>
          </p:cNvSpPr>
          <p:nvPr>
            <p:ph sz="quarter" idx="11"/>
          </p:nvPr>
        </p:nvSpPr>
        <p:spPr>
          <a:xfrm>
            <a:off x="12699" y="434157"/>
            <a:ext cx="12179299" cy="557259"/>
          </a:xfrm>
        </p:spPr>
        <p:txBody>
          <a:bodyPr>
            <a:normAutofit/>
          </a:bodyPr>
          <a:lstStyle/>
          <a:p>
            <a:pPr marL="0" indent="0">
              <a:buNone/>
            </a:pPr>
            <a:r>
              <a:rPr lang="en-GB" noProof="0" dirty="0">
                <a:latin typeface="+mj-lt"/>
              </a:rPr>
              <a:t>Strategic Action Fields</a:t>
            </a:r>
          </a:p>
        </p:txBody>
      </p:sp>
    </p:spTree>
    <p:extLst>
      <p:ext uri="{BB962C8B-B14F-4D97-AF65-F5344CB8AC3E}">
        <p14:creationId xmlns:p14="http://schemas.microsoft.com/office/powerpoint/2010/main" val="305096785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11793AB8-B05C-5540-EC3A-9C45E8E393E3}"/>
              </a:ext>
            </a:extLst>
          </p:cNvPr>
          <p:cNvSpPr txBox="1"/>
          <p:nvPr/>
        </p:nvSpPr>
        <p:spPr>
          <a:xfrm>
            <a:off x="31750" y="419192"/>
            <a:ext cx="11838258" cy="1015663"/>
          </a:xfrm>
          <a:prstGeom prst="rect">
            <a:avLst/>
          </a:prstGeom>
          <a:noFill/>
        </p:spPr>
        <p:txBody>
          <a:bodyPr wrap="square">
            <a:spAutoFit/>
          </a:bodyPr>
          <a:lstStyle/>
          <a:p>
            <a:r>
              <a:rPr lang="en-GB" sz="3000" noProof="0" dirty="0">
                <a:latin typeface="+mj-lt"/>
              </a:rPr>
              <a:t>Opening Case: Cloud Services: Amazon AWS, Microsoft Azure </a:t>
            </a:r>
            <a:br>
              <a:rPr lang="en-GB" sz="3000" noProof="0" dirty="0">
                <a:latin typeface="+mj-lt"/>
              </a:rPr>
            </a:br>
            <a:r>
              <a:rPr lang="en-GB" sz="3000" noProof="0" dirty="0">
                <a:latin typeface="+mj-lt"/>
              </a:rPr>
              <a:t>and Google Cloud</a:t>
            </a:r>
          </a:p>
        </p:txBody>
      </p:sp>
      <p:pic>
        <p:nvPicPr>
          <p:cNvPr id="1026" name="Picture 2">
            <a:extLst>
              <a:ext uri="{FF2B5EF4-FFF2-40B4-BE49-F238E27FC236}">
                <a16:creationId xmlns:a16="http://schemas.microsoft.com/office/drawing/2014/main" id="{64D554FE-7633-BAB4-A4A6-6DE745D550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14979" y="2550237"/>
            <a:ext cx="2302195" cy="1381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3EB4216-56CD-FD84-EEA1-935151DE5A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1680" y="2504196"/>
            <a:ext cx="4971962" cy="14273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14C4FC8-19B6-3E0D-A462-65DE18F273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14979" y="4563076"/>
            <a:ext cx="7071800" cy="1089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26307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3DDE-2DCB-36BD-CDA6-98307CCE6E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ECB946-F17A-540F-98EB-78AA6A7CEF3F}"/>
              </a:ext>
            </a:extLst>
          </p:cNvPr>
          <p:cNvPicPr>
            <a:picLocks noChangeAspect="1"/>
          </p:cNvPicPr>
          <p:nvPr/>
        </p:nvPicPr>
        <p:blipFill>
          <a:blip r:embed="rId2"/>
          <a:stretch>
            <a:fillRect/>
          </a:stretch>
        </p:blipFill>
        <p:spPr>
          <a:xfrm>
            <a:off x="10433407" y="3055076"/>
            <a:ext cx="1758593" cy="1461366"/>
          </a:xfrm>
          <a:prstGeom prst="rect">
            <a:avLst/>
          </a:prstGeom>
        </p:spPr>
      </p:pic>
      <p:sp>
        <p:nvSpPr>
          <p:cNvPr id="5" name="TextBox 3">
            <a:extLst>
              <a:ext uri="{FF2B5EF4-FFF2-40B4-BE49-F238E27FC236}">
                <a16:creationId xmlns:a16="http://schemas.microsoft.com/office/drawing/2014/main" id="{F046CA86-356C-8BC6-0A2B-58098F1C52BB}"/>
              </a:ext>
            </a:extLst>
          </p:cNvPr>
          <p:cNvSpPr txBox="1"/>
          <p:nvPr/>
        </p:nvSpPr>
        <p:spPr>
          <a:xfrm>
            <a:off x="1263689" y="1358962"/>
            <a:ext cx="10410859" cy="5509200"/>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Cloud computing offers “ubiquitous, convenient, on-demand network access to a shared pool of configurable computing resources that can be rapidly provisioned and released with minimal management effort or service provider interaction”</a:t>
            </a:r>
          </a:p>
          <a:p>
            <a:pPr marL="285750" indent="-285750">
              <a:buFont typeface="Arial" panose="020B0604020202020204" pitchFamily="34" charset="0"/>
              <a:buChar char="•"/>
            </a:pPr>
            <a:r>
              <a:rPr lang="en-GB" sz="2200" noProof="0" dirty="0">
                <a:latin typeface="+mj-lt"/>
              </a:rPr>
              <a:t>Leading global firms: 	</a:t>
            </a:r>
          </a:p>
          <a:p>
            <a:pPr marL="742950" lvl="1" indent="-285750">
              <a:buFont typeface="Arial" panose="020B0604020202020204" pitchFamily="34" charset="0"/>
              <a:buChar char="•"/>
            </a:pPr>
            <a:r>
              <a:rPr lang="en-GB" sz="2200" noProof="0" dirty="0">
                <a:latin typeface="+mj-lt"/>
              </a:rPr>
              <a:t>Amazon Web Services: founded in 2006, holds largest market share at 32%</a:t>
            </a:r>
          </a:p>
          <a:p>
            <a:pPr marL="742950" lvl="1" indent="-285750">
              <a:buFont typeface="Arial" panose="020B0604020202020204" pitchFamily="34" charset="0"/>
              <a:buChar char="•"/>
            </a:pPr>
            <a:r>
              <a:rPr lang="en-GB" sz="2200" noProof="0" dirty="0">
                <a:latin typeface="+mj-lt"/>
              </a:rPr>
              <a:t>Microsoft Azure: established in 2010, market share around 23%</a:t>
            </a:r>
          </a:p>
          <a:p>
            <a:pPr marL="742950" lvl="1" indent="-285750">
              <a:buFont typeface="Arial" panose="020B0604020202020204" pitchFamily="34" charset="0"/>
              <a:buChar char="•"/>
            </a:pPr>
            <a:r>
              <a:rPr lang="en-GB" sz="2200" noProof="0" dirty="0">
                <a:latin typeface="+mj-lt"/>
              </a:rPr>
              <a:t>Google Cloud Platform: established in 2010, market share about 10%</a:t>
            </a:r>
          </a:p>
          <a:p>
            <a:pPr marL="742950" lvl="1" indent="-285750">
              <a:buFont typeface="Arial" panose="020B0604020202020204" pitchFamily="34" charset="0"/>
              <a:buChar char="•"/>
            </a:pPr>
            <a:r>
              <a:rPr lang="en-GB" sz="2200" noProof="0" dirty="0">
                <a:latin typeface="+mj-lt"/>
              </a:rPr>
              <a:t>have the strongest ability and vision to execute compared to competitors</a:t>
            </a:r>
          </a:p>
          <a:p>
            <a:pPr marL="742950" lvl="1" indent="-285750">
              <a:buFont typeface="Arial" panose="020B0604020202020204" pitchFamily="34" charset="0"/>
              <a:buChar char="•"/>
            </a:pPr>
            <a:r>
              <a:rPr lang="en-GB" sz="2200" noProof="0" dirty="0">
                <a:latin typeface="+mj-lt"/>
              </a:rPr>
              <a:t>leveraged own used ICT infrastructure for cloud services businesses</a:t>
            </a:r>
          </a:p>
          <a:p>
            <a:pPr marL="742950" lvl="1" indent="-285750">
              <a:buFont typeface="Arial" panose="020B0604020202020204" pitchFamily="34" charset="0"/>
              <a:buChar char="•"/>
            </a:pPr>
            <a:r>
              <a:rPr lang="en-GB" sz="2200" noProof="0" dirty="0">
                <a:latin typeface="+mj-lt"/>
              </a:rPr>
              <a:t>also lead in GenAI market with large datasets and computing infrastructure</a:t>
            </a:r>
          </a:p>
          <a:p>
            <a:pPr marL="742950" lvl="1" indent="-285750">
              <a:buFont typeface="Arial" panose="020B0604020202020204" pitchFamily="34" charset="0"/>
              <a:buChar char="•"/>
            </a:pPr>
            <a:r>
              <a:rPr lang="en-GB" sz="2200" noProof="0" dirty="0">
                <a:latin typeface="+mj-lt"/>
              </a:rPr>
              <a:t>played an important part in enabling digital transition to cloud of other businesses, currently focus on infrastructure for proprietary and open-source Gen AI models (primary concern in development)</a:t>
            </a:r>
          </a:p>
          <a:p>
            <a:pPr marL="742950" lvl="1" indent="-285750">
              <a:buFont typeface="Arial" panose="020B0604020202020204" pitchFamily="34" charset="0"/>
              <a:buChar char="•"/>
            </a:pPr>
            <a:r>
              <a:rPr lang="en-GB" sz="2200" noProof="0" dirty="0">
                <a:latin typeface="+mj-lt"/>
              </a:rPr>
              <a:t>focused on delivery of public cloud infrastructures which contributed to hybrid cloud strategies</a:t>
            </a:r>
          </a:p>
          <a:p>
            <a:pPr marL="742950" lvl="1" indent="-285750">
              <a:buFont typeface="Arial" panose="020B0604020202020204" pitchFamily="34" charset="0"/>
              <a:buChar char="•"/>
            </a:pPr>
            <a:endParaRPr lang="en-GB" sz="2200" noProof="0" dirty="0">
              <a:latin typeface="+mj-lt"/>
            </a:endParaRPr>
          </a:p>
        </p:txBody>
      </p:sp>
      <p:sp>
        <p:nvSpPr>
          <p:cNvPr id="2" name="TextBox 7">
            <a:extLst>
              <a:ext uri="{FF2B5EF4-FFF2-40B4-BE49-F238E27FC236}">
                <a16:creationId xmlns:a16="http://schemas.microsoft.com/office/drawing/2014/main" id="{408FE07E-D13B-47FF-3122-5E4387C48552}"/>
              </a:ext>
            </a:extLst>
          </p:cNvPr>
          <p:cNvSpPr txBox="1"/>
          <p:nvPr/>
        </p:nvSpPr>
        <p:spPr>
          <a:xfrm>
            <a:off x="31750" y="419192"/>
            <a:ext cx="11838258" cy="1015663"/>
          </a:xfrm>
          <a:prstGeom prst="rect">
            <a:avLst/>
          </a:prstGeom>
          <a:noFill/>
        </p:spPr>
        <p:txBody>
          <a:bodyPr wrap="square">
            <a:spAutoFit/>
          </a:bodyPr>
          <a:lstStyle/>
          <a:p>
            <a:r>
              <a:rPr lang="en-GB" sz="3000" noProof="0" dirty="0">
                <a:latin typeface="+mj-lt"/>
              </a:rPr>
              <a:t>Opening Case: Cloud Services: Amazon AWS, Microsoft Azure and Google Cloud</a:t>
            </a:r>
          </a:p>
        </p:txBody>
      </p:sp>
    </p:spTree>
    <p:extLst>
      <p:ext uri="{BB962C8B-B14F-4D97-AF65-F5344CB8AC3E}">
        <p14:creationId xmlns:p14="http://schemas.microsoft.com/office/powerpoint/2010/main" val="115270205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A9C8A8-5BD1-4101-8574-5D2189ECB36B}"/>
              </a:ext>
            </a:extLst>
          </p:cNvPr>
          <p:cNvSpPr>
            <a:spLocks noGrp="1"/>
          </p:cNvSpPr>
          <p:nvPr>
            <p:ph sz="quarter" idx="10"/>
          </p:nvPr>
        </p:nvSpPr>
        <p:spPr/>
        <p:txBody>
          <a:bodyPr>
            <a:normAutofit fontScale="92500"/>
          </a:bodyPr>
          <a:lstStyle/>
          <a:p>
            <a:r>
              <a:rPr lang="en-GB" sz="2200" noProof="0" dirty="0">
                <a:latin typeface="+mj-lt"/>
              </a:rPr>
              <a:t>Primary output of this digital transition is data.</a:t>
            </a:r>
          </a:p>
          <a:p>
            <a:r>
              <a:rPr lang="en-GB" sz="2200" noProof="0" dirty="0">
                <a:latin typeface="+mj-lt"/>
              </a:rPr>
              <a:t>Data is argued to be the “new black gold” to create significant value to the growing availability, access to data and ability to process it.</a:t>
            </a:r>
          </a:p>
          <a:p>
            <a:r>
              <a:rPr lang="en-GB" sz="2200" noProof="0" dirty="0">
                <a:latin typeface="+mj-lt"/>
              </a:rPr>
              <a:t>Unprocessed data has long been understood as lass valuable than information, knowledge (information in context) was seen as the ultimate source of value creation.</a:t>
            </a:r>
          </a:p>
          <a:p>
            <a:r>
              <a:rPr lang="en-GB" sz="2200" noProof="0" dirty="0">
                <a:latin typeface="+mj-lt"/>
              </a:rPr>
              <a:t>GenAI showed how strong the relationship between collection and processing of data in relation to knowledge is affected by hybrid systems of human cognition and machine computing power.</a:t>
            </a:r>
          </a:p>
          <a:p>
            <a:r>
              <a:rPr lang="en-GB" sz="2200" noProof="0" dirty="0">
                <a:latin typeface="+mj-lt"/>
              </a:rPr>
              <a:t>Firms with large datasets, access to user generated content and cloud computing or data centre infrastructure took a lead in bringing new GenAI products.</a:t>
            </a:r>
          </a:p>
          <a:p>
            <a:r>
              <a:rPr lang="en-GB" sz="2200" noProof="0" dirty="0">
                <a:latin typeface="+mj-lt"/>
              </a:rPr>
              <a:t>Established products are critical sources of data, but data, information and knowledge are critical drivers of new innovations. </a:t>
            </a:r>
          </a:p>
          <a:p>
            <a:r>
              <a:rPr lang="en-GB" sz="2200" noProof="0" dirty="0">
                <a:latin typeface="+mj-lt"/>
              </a:rPr>
              <a:t>Customer information and knowledge about customer journey is central in customer centricity, but data on the use of products is an important source as well.</a:t>
            </a:r>
          </a:p>
        </p:txBody>
      </p:sp>
      <p:sp>
        <p:nvSpPr>
          <p:cNvPr id="3" name="Inhaltsplatzhalter 2">
            <a:extLst>
              <a:ext uri="{FF2B5EF4-FFF2-40B4-BE49-F238E27FC236}">
                <a16:creationId xmlns:a16="http://schemas.microsoft.com/office/drawing/2014/main" id="{B7ECAB24-A731-9154-4429-54BBB503AC47}"/>
              </a:ext>
            </a:extLst>
          </p:cNvPr>
          <p:cNvSpPr>
            <a:spLocks noGrp="1"/>
          </p:cNvSpPr>
          <p:nvPr>
            <p:ph sz="quarter" idx="11"/>
          </p:nvPr>
        </p:nvSpPr>
        <p:spPr/>
        <p:txBody>
          <a:bodyPr/>
          <a:lstStyle/>
          <a:p>
            <a:pPr marL="0" indent="0">
              <a:buNone/>
            </a:pPr>
            <a:r>
              <a:rPr lang="en-GB" noProof="0" dirty="0">
                <a:latin typeface="+mj-lt"/>
              </a:rPr>
              <a:t>6.0 Introduction</a:t>
            </a:r>
          </a:p>
        </p:txBody>
      </p:sp>
    </p:spTree>
    <p:extLst>
      <p:ext uri="{BB962C8B-B14F-4D97-AF65-F5344CB8AC3E}">
        <p14:creationId xmlns:p14="http://schemas.microsoft.com/office/powerpoint/2010/main" val="871020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73256-9BF6-9B0E-8442-F2F73B6E6496}"/>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1522D316-AFB4-DBC1-811D-4385C2198683}"/>
              </a:ext>
            </a:extLst>
          </p:cNvPr>
          <p:cNvSpPr>
            <a:spLocks noGrp="1"/>
          </p:cNvSpPr>
          <p:nvPr>
            <p:ph sz="quarter" idx="10"/>
          </p:nvPr>
        </p:nvSpPr>
        <p:spPr>
          <a:xfrm>
            <a:off x="1238250" y="1355724"/>
            <a:ext cx="7780622" cy="6882501"/>
          </a:xfrm>
        </p:spPr>
        <p:txBody>
          <a:bodyPr>
            <a:normAutofit/>
          </a:bodyPr>
          <a:lstStyle/>
          <a:p>
            <a:r>
              <a:rPr lang="en-GB" sz="2200" noProof="0" dirty="0">
                <a:latin typeface="+mj-lt"/>
              </a:rPr>
              <a:t>COVID-19 pandemic: home offices and working from home (WFH)</a:t>
            </a:r>
          </a:p>
          <a:p>
            <a:r>
              <a:rPr lang="en-GB" sz="2200" dirty="0">
                <a:latin typeface="+mj-lt"/>
              </a:rPr>
              <a:t>Underscored </a:t>
            </a:r>
            <a:r>
              <a:rPr lang="en-US" sz="2200" dirty="0">
                <a:latin typeface="+mj-lt"/>
              </a:rPr>
              <a:t>the critical role of digital transformation in enabling remote work and maintaining business continuity</a:t>
            </a:r>
          </a:p>
          <a:p>
            <a:r>
              <a:rPr lang="en-US" sz="2200" noProof="0" dirty="0">
                <a:latin typeface="+mj-lt"/>
              </a:rPr>
              <a:t>Flexible working arrangements as a strategic move:</a:t>
            </a:r>
          </a:p>
          <a:p>
            <a:pPr lvl="1"/>
            <a:r>
              <a:rPr lang="en-US" sz="2200" dirty="0">
                <a:latin typeface="+mj-lt"/>
              </a:rPr>
              <a:t>Enhances employee morale, retention, motivation and commitment</a:t>
            </a:r>
          </a:p>
          <a:p>
            <a:pPr lvl="1"/>
            <a:r>
              <a:rPr lang="en-US" sz="2200" dirty="0">
                <a:latin typeface="+mj-lt"/>
              </a:rPr>
              <a:t>Opens up opportunities to tap into a broader talent pool, as geographical constraints become less relevant</a:t>
            </a:r>
          </a:p>
          <a:p>
            <a:pPr lvl="1"/>
            <a:r>
              <a:rPr lang="en-US" sz="2200" dirty="0">
                <a:latin typeface="+mj-lt"/>
              </a:rPr>
              <a:t>Reduced need for physical office space, lower utility costs, and decreased expenditure on commuting allowances, lower carbon emissions</a:t>
            </a:r>
          </a:p>
          <a:p>
            <a:pPr lvl="1"/>
            <a:endParaRPr lang="en-US" sz="2200" dirty="0">
              <a:latin typeface="+mj-lt"/>
            </a:endParaRPr>
          </a:p>
        </p:txBody>
      </p:sp>
      <p:sp>
        <p:nvSpPr>
          <p:cNvPr id="3" name="Inhaltsplatzhalter 2">
            <a:extLst>
              <a:ext uri="{FF2B5EF4-FFF2-40B4-BE49-F238E27FC236}">
                <a16:creationId xmlns:a16="http://schemas.microsoft.com/office/drawing/2014/main" id="{9BF4CFFD-9F48-9E62-EC11-954DE89867DE}"/>
              </a:ext>
            </a:extLst>
          </p:cNvPr>
          <p:cNvSpPr>
            <a:spLocks noGrp="1"/>
          </p:cNvSpPr>
          <p:nvPr>
            <p:ph sz="quarter" idx="11"/>
          </p:nvPr>
        </p:nvSpPr>
        <p:spPr/>
        <p:txBody>
          <a:bodyPr/>
          <a:lstStyle/>
          <a:p>
            <a:pPr marL="0" indent="0">
              <a:buNone/>
            </a:pPr>
            <a:r>
              <a:rPr lang="en-GB" sz="3000" noProof="0" dirty="0">
                <a:latin typeface="+mj-lt"/>
              </a:rPr>
              <a:t>Flexible working arrangements and working from home</a:t>
            </a:r>
          </a:p>
          <a:p>
            <a:endParaRPr lang="en-GB" noProof="0" dirty="0"/>
          </a:p>
        </p:txBody>
      </p:sp>
      <p:pic>
        <p:nvPicPr>
          <p:cNvPr id="4" name="Picture 3">
            <a:extLst>
              <a:ext uri="{FF2B5EF4-FFF2-40B4-BE49-F238E27FC236}">
                <a16:creationId xmlns:a16="http://schemas.microsoft.com/office/drawing/2014/main" id="{100E8754-9C1D-648B-E1DB-4B8F8B05AFEE}"/>
              </a:ext>
            </a:extLst>
          </p:cNvPr>
          <p:cNvPicPr>
            <a:picLocks noChangeAspect="1"/>
          </p:cNvPicPr>
          <p:nvPr/>
        </p:nvPicPr>
        <p:blipFill>
          <a:blip r:embed="rId2"/>
          <a:stretch>
            <a:fillRect/>
          </a:stretch>
        </p:blipFill>
        <p:spPr>
          <a:xfrm>
            <a:off x="9372900" y="2551899"/>
            <a:ext cx="2391277" cy="2335666"/>
          </a:xfrm>
          <a:prstGeom prst="rect">
            <a:avLst/>
          </a:prstGeom>
        </p:spPr>
      </p:pic>
    </p:spTree>
    <p:extLst>
      <p:ext uri="{BB962C8B-B14F-4D97-AF65-F5344CB8AC3E}">
        <p14:creationId xmlns:p14="http://schemas.microsoft.com/office/powerpoint/2010/main" val="300053363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CC7BB-A6D4-DC94-0768-75A592DA03F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1C0946-AF31-2A52-C48F-3B765B4FBF99}"/>
              </a:ext>
            </a:extLst>
          </p:cNvPr>
          <p:cNvSpPr>
            <a:spLocks noGrp="1"/>
          </p:cNvSpPr>
          <p:nvPr>
            <p:ph sz="quarter" idx="10"/>
          </p:nvPr>
        </p:nvSpPr>
        <p:spPr>
          <a:xfrm>
            <a:off x="1238250" y="1355725"/>
            <a:ext cx="9404350" cy="4789488"/>
          </a:xfrm>
        </p:spPr>
        <p:txBody>
          <a:bodyPr>
            <a:noAutofit/>
          </a:bodyPr>
          <a:lstStyle/>
          <a:p>
            <a:r>
              <a:rPr lang="en-GB" sz="2200" noProof="0" dirty="0">
                <a:latin typeface="+mj-lt"/>
              </a:rPr>
              <a:t>Basic building block of information systems and the practical realisation of the digital transformation: Data, information and knowledge. </a:t>
            </a:r>
          </a:p>
          <a:p>
            <a:r>
              <a:rPr lang="en-GB" sz="2200" noProof="0" dirty="0">
                <a:latin typeface="+mj-lt"/>
              </a:rPr>
              <a:t>Hierarchical understanding of the relationship:</a:t>
            </a:r>
          </a:p>
          <a:p>
            <a:endParaRPr lang="en-GB" sz="2200" noProof="0" dirty="0">
              <a:latin typeface="+mj-lt"/>
            </a:endParaRPr>
          </a:p>
          <a:p>
            <a:endParaRPr lang="en-GB" sz="2200" noProof="0" dirty="0">
              <a:latin typeface="+mj-lt"/>
            </a:endParaRPr>
          </a:p>
          <a:p>
            <a:endParaRPr lang="en-GB" sz="2200" noProof="0" dirty="0">
              <a:latin typeface="+mj-lt"/>
            </a:endParaRPr>
          </a:p>
          <a:p>
            <a:pPr marL="0" indent="0">
              <a:buNone/>
            </a:pPr>
            <a:endParaRPr lang="en-GB" sz="2200" noProof="0" dirty="0">
              <a:latin typeface="+mj-lt"/>
            </a:endParaRPr>
          </a:p>
          <a:p>
            <a:r>
              <a:rPr lang="en-GB" sz="2200" noProof="0" dirty="0">
                <a:latin typeface="+mj-lt"/>
              </a:rPr>
              <a:t>Chapter 04 discussed a four-phase process with to customer centricity:</a:t>
            </a:r>
          </a:p>
          <a:p>
            <a:pPr marL="914400" lvl="1" indent="-457200">
              <a:buAutoNum type="arabicPeriod"/>
            </a:pPr>
            <a:r>
              <a:rPr lang="en-GB" sz="2200" noProof="0" dirty="0">
                <a:latin typeface="+mj-lt"/>
              </a:rPr>
              <a:t>Development of ICT, infrastructure for a central customer data repository</a:t>
            </a:r>
          </a:p>
          <a:p>
            <a:pPr marL="914400" lvl="1" indent="-457200">
              <a:buAutoNum type="arabicPeriod"/>
            </a:pPr>
            <a:r>
              <a:rPr lang="en-GB" sz="2200" noProof="0" dirty="0">
                <a:latin typeface="+mj-lt"/>
              </a:rPr>
              <a:t>Development of necessary capabilities for analysis of data</a:t>
            </a:r>
          </a:p>
          <a:p>
            <a:pPr marL="914400" lvl="1" indent="-457200">
              <a:buAutoNum type="arabicPeriod"/>
            </a:pPr>
            <a:r>
              <a:rPr lang="en-GB" sz="2200" noProof="0" dirty="0">
                <a:latin typeface="+mj-lt"/>
              </a:rPr>
              <a:t>Retrospective and predictive analytics capability is developed</a:t>
            </a:r>
          </a:p>
          <a:p>
            <a:pPr marL="914400" lvl="1" indent="-457200">
              <a:buAutoNum type="arabicPeriod"/>
            </a:pPr>
            <a:r>
              <a:rPr lang="en-GB" sz="2200" noProof="0" dirty="0">
                <a:latin typeface="+mj-lt"/>
              </a:rPr>
              <a:t>Intensive approach is incorporated in all day-to-day operations</a:t>
            </a:r>
          </a:p>
          <a:p>
            <a:pPr marL="914400" lvl="1" indent="-457200">
              <a:buAutoNum type="arabicPeriod"/>
            </a:pPr>
            <a:r>
              <a:rPr lang="en-GB" sz="2200" noProof="0" dirty="0">
                <a:latin typeface="+mj-lt"/>
              </a:rPr>
              <a:t>Understanding of the relationship between</a:t>
            </a:r>
          </a:p>
          <a:p>
            <a:pPr marL="914400" lvl="1" indent="-457200">
              <a:buAutoNum type="arabicPeriod"/>
            </a:pPr>
            <a:endParaRPr lang="en-GB" sz="2200" noProof="0" dirty="0">
              <a:latin typeface="+mj-lt"/>
            </a:endParaRPr>
          </a:p>
          <a:p>
            <a:pPr marL="914400" lvl="1" indent="-457200">
              <a:buAutoNum type="arabicPeriod"/>
            </a:pPr>
            <a:endParaRPr lang="en-GB" sz="2200" noProof="0" dirty="0"/>
          </a:p>
          <a:p>
            <a:endParaRPr lang="en-GB" sz="2200" noProof="0" dirty="0"/>
          </a:p>
          <a:p>
            <a:endParaRPr lang="en-GB" sz="2200" noProof="0" dirty="0"/>
          </a:p>
        </p:txBody>
      </p:sp>
      <p:sp>
        <p:nvSpPr>
          <p:cNvPr id="3" name="Inhaltsplatzhalter 2">
            <a:extLst>
              <a:ext uri="{FF2B5EF4-FFF2-40B4-BE49-F238E27FC236}">
                <a16:creationId xmlns:a16="http://schemas.microsoft.com/office/drawing/2014/main" id="{2369B3DE-B13A-4EDD-D35A-18C38189EB73}"/>
              </a:ext>
            </a:extLst>
          </p:cNvPr>
          <p:cNvSpPr>
            <a:spLocks noGrp="1"/>
          </p:cNvSpPr>
          <p:nvPr>
            <p:ph sz="quarter" idx="11"/>
          </p:nvPr>
        </p:nvSpPr>
        <p:spPr/>
        <p:txBody>
          <a:bodyPr/>
          <a:lstStyle/>
          <a:p>
            <a:pPr marL="0" indent="0">
              <a:buNone/>
            </a:pPr>
            <a:r>
              <a:rPr lang="en-GB" noProof="0" dirty="0">
                <a:latin typeface="+mj-lt"/>
              </a:rPr>
              <a:t>6</a:t>
            </a:r>
            <a:r>
              <a:rPr lang="en-GB" sz="3000" noProof="0" dirty="0">
                <a:latin typeface="+mj-lt"/>
              </a:rPr>
              <a:t>.1 Information Systems: Data, Information and Knowledge</a:t>
            </a:r>
          </a:p>
          <a:p>
            <a:endParaRPr lang="en-GB" noProof="0" dirty="0"/>
          </a:p>
        </p:txBody>
      </p:sp>
      <p:pic>
        <p:nvPicPr>
          <p:cNvPr id="12" name="Grafik 11" descr="Ein Bild, das Text, Screenshot, Schrift, Reihe enthält.&#10;&#10;KI-generierte Inhalte können fehlerhaft sein.">
            <a:extLst>
              <a:ext uri="{FF2B5EF4-FFF2-40B4-BE49-F238E27FC236}">
                <a16:creationId xmlns:a16="http://schemas.microsoft.com/office/drawing/2014/main" id="{4DE9F010-7C6F-ED21-8484-93757C56ABF0}"/>
              </a:ext>
            </a:extLst>
          </p:cNvPr>
          <p:cNvPicPr>
            <a:picLocks noChangeAspect="1"/>
          </p:cNvPicPr>
          <p:nvPr/>
        </p:nvPicPr>
        <p:blipFill>
          <a:blip r:embed="rId2" cstate="print">
            <a:extLst>
              <a:ext uri="{28A0092B-C50C-407E-A947-70E740481C1C}">
                <a14:useLocalDpi xmlns:a14="http://schemas.microsoft.com/office/drawing/2010/main"/>
              </a:ext>
            </a:extLst>
          </a:blip>
          <a:srcRect t="9070" b="5621"/>
          <a:stretch>
            <a:fillRect/>
          </a:stretch>
        </p:blipFill>
        <p:spPr>
          <a:xfrm>
            <a:off x="3537658" y="2441448"/>
            <a:ext cx="4805534" cy="1810512"/>
          </a:xfrm>
          <a:prstGeom prst="rect">
            <a:avLst/>
          </a:prstGeom>
        </p:spPr>
      </p:pic>
    </p:spTree>
    <p:extLst>
      <p:ext uri="{BB962C8B-B14F-4D97-AF65-F5344CB8AC3E}">
        <p14:creationId xmlns:p14="http://schemas.microsoft.com/office/powerpoint/2010/main" val="257432024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B973-4696-E1C1-8461-D61E542EBFA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01AE19C-C239-ACBC-6878-1310371D2B1F}"/>
              </a:ext>
            </a:extLst>
          </p:cNvPr>
          <p:cNvSpPr>
            <a:spLocks noGrp="1"/>
          </p:cNvSpPr>
          <p:nvPr>
            <p:ph sz="quarter" idx="11"/>
          </p:nvPr>
        </p:nvSpPr>
        <p:spPr/>
        <p:txBody>
          <a:bodyPr/>
          <a:lstStyle/>
          <a:p>
            <a:pPr marL="0" indent="0">
              <a:buNone/>
            </a:pPr>
            <a:r>
              <a:rPr lang="en-GB" sz="3000" noProof="0" dirty="0">
                <a:latin typeface="+mj-lt"/>
              </a:rPr>
              <a:t>Developing a Data Overview</a:t>
            </a:r>
          </a:p>
          <a:p>
            <a:endParaRPr lang="en-GB" noProof="0" dirty="0"/>
          </a:p>
        </p:txBody>
      </p:sp>
      <p:sp>
        <p:nvSpPr>
          <p:cNvPr id="5" name="Inhaltsplatzhalter 1">
            <a:extLst>
              <a:ext uri="{FF2B5EF4-FFF2-40B4-BE49-F238E27FC236}">
                <a16:creationId xmlns:a16="http://schemas.microsoft.com/office/drawing/2014/main" id="{FC97702C-6287-0C59-BF62-3CA5E4341AD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Important to understand and process the available data and know what gaps may exist in terms of data.</a:t>
            </a:r>
          </a:p>
          <a:p>
            <a:r>
              <a:rPr lang="en-GB" sz="2200" noProof="0" dirty="0">
                <a:latin typeface="+mj-lt"/>
              </a:rPr>
              <a:t>First step: map the different kinds of data that should be integrated into decision-making</a:t>
            </a:r>
          </a:p>
          <a:p>
            <a:pPr lvl="1"/>
            <a:r>
              <a:rPr lang="en-GB" sz="2200" noProof="0" dirty="0">
                <a:latin typeface="+mj-lt"/>
              </a:rPr>
              <a:t>Customer data: demographic data, purchasing history, contact data etc.</a:t>
            </a:r>
          </a:p>
          <a:p>
            <a:pPr lvl="1"/>
            <a:r>
              <a:rPr lang="en-GB" sz="2200" noProof="0" dirty="0">
                <a:latin typeface="+mj-lt"/>
              </a:rPr>
              <a:t>Purchasing and supplier data: raw materials purchases, goods / products delivered, services consumed, input delivery times, service quality etc.</a:t>
            </a:r>
          </a:p>
          <a:p>
            <a:pPr lvl="1"/>
            <a:r>
              <a:rPr lang="en-GB" sz="2200" noProof="0" dirty="0">
                <a:latin typeface="+mj-lt"/>
              </a:rPr>
              <a:t>Financial data: financial performance indicators, cashflow, etc.</a:t>
            </a:r>
          </a:p>
          <a:p>
            <a:pPr lvl="1"/>
            <a:r>
              <a:rPr lang="en-GB" sz="2200" noProof="0" dirty="0">
                <a:latin typeface="+mj-lt"/>
              </a:rPr>
              <a:t>HR data: recruitment data, employee development data, etc.</a:t>
            </a:r>
          </a:p>
          <a:p>
            <a:pPr lvl="1"/>
            <a:r>
              <a:rPr lang="en-GB" sz="2200" noProof="0" dirty="0">
                <a:latin typeface="+mj-lt"/>
              </a:rPr>
              <a:t>Production and distribution: inventory data, production data, finished goods data, orders and delivers data etc.</a:t>
            </a:r>
          </a:p>
          <a:p>
            <a:pPr lvl="1"/>
            <a:r>
              <a:rPr lang="en-GB" sz="2200" noProof="0" dirty="0">
                <a:latin typeface="+mj-lt"/>
              </a:rPr>
              <a:t>Technical data: Equipment rental costs, storage costs, ITC maintenance costs, cybersecurity monitoring etc.</a:t>
            </a:r>
          </a:p>
          <a:p>
            <a:pPr lvl="1"/>
            <a:r>
              <a:rPr lang="en-GB" sz="2200" noProof="0" dirty="0">
                <a:latin typeface="+mj-lt"/>
              </a:rPr>
              <a:t>Geodata: transportation data, branch network data, etc</a:t>
            </a:r>
            <a:r>
              <a:rPr lang="en-GB" sz="2200" noProof="0" dirty="0"/>
              <a:t>.</a:t>
            </a:r>
          </a:p>
          <a:p>
            <a:endParaRPr lang="en-GB" sz="2200" noProof="0" dirty="0"/>
          </a:p>
        </p:txBody>
      </p:sp>
    </p:spTree>
    <p:extLst>
      <p:ext uri="{BB962C8B-B14F-4D97-AF65-F5344CB8AC3E}">
        <p14:creationId xmlns:p14="http://schemas.microsoft.com/office/powerpoint/2010/main" val="365427607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C9060-4C33-1AC0-9203-57BC581CB277}"/>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E0CD684-3CD2-FEBE-A4E9-10E65EB8E1BB}"/>
              </a:ext>
            </a:extLst>
          </p:cNvPr>
          <p:cNvSpPr>
            <a:spLocks noGrp="1"/>
          </p:cNvSpPr>
          <p:nvPr>
            <p:ph sz="quarter" idx="10"/>
          </p:nvPr>
        </p:nvSpPr>
        <p:spPr>
          <a:xfrm>
            <a:off x="1238250" y="1355725"/>
            <a:ext cx="10383136" cy="4789488"/>
          </a:xfrm>
        </p:spPr>
        <p:txBody>
          <a:bodyPr>
            <a:noAutofit/>
          </a:bodyPr>
          <a:lstStyle/>
          <a:p>
            <a:r>
              <a:rPr lang="en-GB" sz="2200" noProof="0" dirty="0">
                <a:latin typeface="+mj-lt"/>
              </a:rPr>
              <a:t>Other understanding of definitions and relationship between data, information and knowledge as core information systems, different in</a:t>
            </a:r>
          </a:p>
          <a:p>
            <a:pPr lvl="1"/>
            <a:r>
              <a:rPr lang="en-GB" sz="2200" noProof="0" dirty="0">
                <a:latin typeface="+mj-lt"/>
              </a:rPr>
              <a:t>degree to which knowledge is tacit (implicit) or explicit, </a:t>
            </a:r>
          </a:p>
          <a:p>
            <a:pPr lvl="1"/>
            <a:r>
              <a:rPr lang="en-GB" sz="2200" noProof="0" dirty="0">
                <a:latin typeface="+mj-lt"/>
              </a:rPr>
              <a:t>held by individuals or shared by a group, </a:t>
            </a:r>
          </a:p>
          <a:p>
            <a:pPr lvl="1"/>
            <a:r>
              <a:rPr lang="en-GB" sz="2200" noProof="0" dirty="0">
                <a:latin typeface="+mj-lt"/>
              </a:rPr>
              <a:t>nature of knowledge in relation to the activities of a business organisation.</a:t>
            </a:r>
          </a:p>
          <a:p>
            <a:r>
              <a:rPr lang="en-GB" sz="2200" noProof="0" dirty="0">
                <a:latin typeface="+mj-lt"/>
              </a:rPr>
              <a:t>Newer approach to relationship argues that prior knowledge is needed in the interpretation of new data.</a:t>
            </a:r>
          </a:p>
          <a:p>
            <a:pPr lvl="1"/>
            <a:r>
              <a:rPr lang="en-GB" sz="2200" noProof="0" dirty="0">
                <a:latin typeface="+mj-lt"/>
              </a:rPr>
              <a:t>Knowledge is then information possessed in the mind of individuals as personalized information and preexisting to determine the identification and collection of data needed to crate information.</a:t>
            </a:r>
          </a:p>
          <a:p>
            <a:pPr lvl="1"/>
            <a:r>
              <a:rPr lang="en-GB" sz="2200" noProof="0" dirty="0">
                <a:latin typeface="+mj-lt"/>
              </a:rPr>
              <a:t>Tacit knowledge when articulated, verbalised and structures becomes information.</a:t>
            </a:r>
          </a:p>
          <a:p>
            <a:pPr lvl="1"/>
            <a:r>
              <a:rPr lang="en-GB" sz="2200" noProof="0" dirty="0">
                <a:latin typeface="+mj-lt"/>
              </a:rPr>
              <a:t>Information becomes knowledge when it is internalised by the mind of an individual (a knower).</a:t>
            </a:r>
          </a:p>
          <a:p>
            <a:pPr lvl="1"/>
            <a:r>
              <a:rPr lang="en-GB" sz="2200" noProof="0" dirty="0">
                <a:latin typeface="+mj-lt"/>
              </a:rPr>
              <a:t>This cycle has been central to GenAI as a non-human knower. </a:t>
            </a:r>
          </a:p>
          <a:p>
            <a:pPr lvl="1"/>
            <a:endParaRPr lang="en-GB" sz="2200" noProof="0" dirty="0">
              <a:latin typeface="+mj-lt"/>
            </a:endParaRPr>
          </a:p>
          <a:p>
            <a:endParaRPr lang="en-GB" sz="2200" noProof="0" dirty="0"/>
          </a:p>
          <a:p>
            <a:endParaRPr lang="en-GB" sz="2200" noProof="0" dirty="0"/>
          </a:p>
          <a:p>
            <a:endParaRPr lang="en-GB" sz="2200" noProof="0" dirty="0"/>
          </a:p>
          <a:p>
            <a:endParaRPr lang="en-GB" sz="2200" noProof="0" dirty="0"/>
          </a:p>
        </p:txBody>
      </p:sp>
      <p:sp>
        <p:nvSpPr>
          <p:cNvPr id="3" name="Inhaltsplatzhalter 2">
            <a:extLst>
              <a:ext uri="{FF2B5EF4-FFF2-40B4-BE49-F238E27FC236}">
                <a16:creationId xmlns:a16="http://schemas.microsoft.com/office/drawing/2014/main" id="{F089E0F1-D1CF-E413-7004-1B8AC44AAB8D}"/>
              </a:ext>
            </a:extLst>
          </p:cNvPr>
          <p:cNvSpPr>
            <a:spLocks noGrp="1"/>
          </p:cNvSpPr>
          <p:nvPr>
            <p:ph sz="quarter" idx="11"/>
          </p:nvPr>
        </p:nvSpPr>
        <p:spPr/>
        <p:txBody>
          <a:bodyPr/>
          <a:lstStyle/>
          <a:p>
            <a:pPr marL="0" indent="0">
              <a:buNone/>
            </a:pPr>
            <a:r>
              <a:rPr lang="en-GB" noProof="0" dirty="0">
                <a:latin typeface="+mj-lt"/>
              </a:rPr>
              <a:t>6</a:t>
            </a:r>
            <a:r>
              <a:rPr lang="en-GB" sz="3000" noProof="0" dirty="0">
                <a:latin typeface="+mj-lt"/>
              </a:rPr>
              <a:t>.1 Information Systems: Data, Information and Knowledge</a:t>
            </a:r>
          </a:p>
          <a:p>
            <a:endParaRPr lang="en-GB" noProof="0" dirty="0"/>
          </a:p>
        </p:txBody>
      </p:sp>
    </p:spTree>
    <p:extLst>
      <p:ext uri="{BB962C8B-B14F-4D97-AF65-F5344CB8AC3E}">
        <p14:creationId xmlns:p14="http://schemas.microsoft.com/office/powerpoint/2010/main" val="261526063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B1423-FDC1-9998-1C71-2EF311B2D5E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3208D5D-5CA8-7602-948C-276EE6B12E41}"/>
              </a:ext>
            </a:extLst>
          </p:cNvPr>
          <p:cNvSpPr>
            <a:spLocks noGrp="1"/>
          </p:cNvSpPr>
          <p:nvPr>
            <p:ph sz="quarter" idx="11"/>
          </p:nvPr>
        </p:nvSpPr>
        <p:spPr/>
        <p:txBody>
          <a:bodyPr/>
          <a:lstStyle/>
          <a:p>
            <a:pPr marL="0" indent="0">
              <a:buNone/>
            </a:pPr>
            <a:r>
              <a:rPr lang="en-GB" sz="3000" noProof="0" dirty="0">
                <a:latin typeface="+mj-lt"/>
              </a:rPr>
              <a:t>Evaluating Data Quality</a:t>
            </a:r>
          </a:p>
          <a:p>
            <a:endParaRPr lang="en-GB" noProof="0" dirty="0"/>
          </a:p>
        </p:txBody>
      </p:sp>
      <p:sp>
        <p:nvSpPr>
          <p:cNvPr id="5" name="Inhaltsplatzhalter 1">
            <a:extLst>
              <a:ext uri="{FF2B5EF4-FFF2-40B4-BE49-F238E27FC236}">
                <a16:creationId xmlns:a16="http://schemas.microsoft.com/office/drawing/2014/main" id="{DF7310FF-F1A3-DEAD-82EA-C5906B760FDF}"/>
              </a:ext>
            </a:extLst>
          </p:cNvPr>
          <p:cNvSpPr txBox="1">
            <a:spLocks/>
          </p:cNvSpPr>
          <p:nvPr/>
        </p:nvSpPr>
        <p:spPr>
          <a:xfrm>
            <a:off x="1238249" y="1355725"/>
            <a:ext cx="10510727"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In the data economy it is essential that the data is of high quality (operational and legal requirement)</a:t>
            </a:r>
          </a:p>
          <a:p>
            <a:r>
              <a:rPr lang="en-GB" sz="2200" noProof="0" dirty="0">
                <a:latin typeface="+mj-lt"/>
              </a:rPr>
              <a:t>Qualities of high-quality data:</a:t>
            </a:r>
          </a:p>
          <a:p>
            <a:pPr lvl="1"/>
            <a:r>
              <a:rPr lang="en-GB" sz="2200" noProof="0" dirty="0">
                <a:latin typeface="+mj-lt"/>
              </a:rPr>
              <a:t>Completeness: a record must include all the required details</a:t>
            </a:r>
          </a:p>
          <a:p>
            <a:pPr lvl="1"/>
            <a:r>
              <a:rPr lang="en-GB" sz="2200" noProof="0" dirty="0">
                <a:latin typeface="+mj-lt"/>
              </a:rPr>
              <a:t>Unambiguity: the interpretation of the data must be clear and easy</a:t>
            </a:r>
          </a:p>
          <a:p>
            <a:pPr lvl="1"/>
            <a:r>
              <a:rPr lang="en-GB" sz="2200" noProof="0" dirty="0">
                <a:latin typeface="+mj-lt"/>
              </a:rPr>
              <a:t>Correctness: The data must accurately reflect reality</a:t>
            </a:r>
          </a:p>
          <a:p>
            <a:pPr lvl="1"/>
            <a:r>
              <a:rPr lang="en-GB" sz="2200" noProof="0" dirty="0">
                <a:latin typeface="+mj-lt"/>
              </a:rPr>
              <a:t>Timeliness: All data must be up-to-date</a:t>
            </a:r>
          </a:p>
          <a:p>
            <a:pPr lvl="1"/>
            <a:r>
              <a:rPr lang="en-GB" sz="2200" noProof="0" dirty="0">
                <a:latin typeface="+mj-lt"/>
              </a:rPr>
              <a:t>Accuracy: data reflects reality at the correct level of accuracy</a:t>
            </a:r>
          </a:p>
          <a:p>
            <a:pPr lvl="1"/>
            <a:r>
              <a:rPr lang="en-GB" sz="2200" noProof="0" dirty="0">
                <a:latin typeface="+mj-lt"/>
              </a:rPr>
              <a:t>Redundancy Free: Duplication in the dataset should be avoided</a:t>
            </a:r>
          </a:p>
          <a:p>
            <a:pPr lvl="1"/>
            <a:r>
              <a:rPr lang="en-GB" sz="2200" noProof="0" dirty="0">
                <a:latin typeface="+mj-lt"/>
              </a:rPr>
              <a:t>Relevance: Collected and stored data are relevant to the activities of firm</a:t>
            </a:r>
          </a:p>
          <a:p>
            <a:pPr lvl="1"/>
            <a:r>
              <a:rPr lang="en-GB" sz="2200" noProof="0" dirty="0">
                <a:latin typeface="+mj-lt"/>
              </a:rPr>
              <a:t>Uniformity: The data should adhere to a uniform structure</a:t>
            </a:r>
          </a:p>
          <a:p>
            <a:pPr lvl="1"/>
            <a:r>
              <a:rPr lang="en-GB" sz="2200" noProof="0" dirty="0">
                <a:latin typeface="+mj-lt"/>
              </a:rPr>
              <a:t>Reliability: The original data sources should be traceable</a:t>
            </a:r>
          </a:p>
          <a:p>
            <a:pPr lvl="1"/>
            <a:r>
              <a:rPr lang="en-GB" sz="2200" noProof="0" dirty="0">
                <a:latin typeface="+mj-lt"/>
              </a:rPr>
              <a:t>Comprehensibility: The data is structured and labelled so that recipients (users) are able to interpret it.</a:t>
            </a:r>
          </a:p>
          <a:p>
            <a:endParaRPr lang="en-GB" sz="2200" noProof="0" dirty="0"/>
          </a:p>
        </p:txBody>
      </p:sp>
    </p:spTree>
    <p:extLst>
      <p:ext uri="{BB962C8B-B14F-4D97-AF65-F5344CB8AC3E}">
        <p14:creationId xmlns:p14="http://schemas.microsoft.com/office/powerpoint/2010/main" val="260259539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BE68C-AC28-4A4D-8CDF-2A0097E83D13}"/>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C1FB302-7747-E466-917B-5DD0EA0B45C2}"/>
              </a:ext>
            </a:extLst>
          </p:cNvPr>
          <p:cNvSpPr>
            <a:spLocks noGrp="1"/>
          </p:cNvSpPr>
          <p:nvPr>
            <p:ph sz="quarter" idx="11"/>
          </p:nvPr>
        </p:nvSpPr>
        <p:spPr/>
        <p:txBody>
          <a:bodyPr/>
          <a:lstStyle/>
          <a:p>
            <a:pPr marL="0" indent="0">
              <a:buNone/>
            </a:pPr>
            <a:r>
              <a:rPr lang="en-GB" sz="3000" noProof="0" dirty="0">
                <a:latin typeface="+mj-lt"/>
              </a:rPr>
              <a:t>Importance of Data </a:t>
            </a:r>
            <a:r>
              <a:rPr lang="en-GB" noProof="0" dirty="0">
                <a:latin typeface="+mj-lt"/>
              </a:rPr>
              <a:t>Management Plans</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51297B41-A08D-41E1-0CC5-492CDC4F9F51}"/>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Quality of data can be supported through a data                                          management plan (overview)</a:t>
            </a:r>
          </a:p>
          <a:p>
            <a:pPr marL="0" indent="0">
              <a:buNone/>
            </a:pPr>
            <a:endParaRPr lang="en-GB" sz="2200" noProof="0" dirty="0">
              <a:latin typeface="+mj-lt"/>
            </a:endParaRPr>
          </a:p>
          <a:p>
            <a:pPr marL="0" indent="0">
              <a:buNone/>
            </a:pPr>
            <a:endParaRPr lang="en-GB" sz="1400" noProof="0" dirty="0">
              <a:latin typeface="+mj-lt"/>
            </a:endParaRPr>
          </a:p>
          <a:p>
            <a:r>
              <a:rPr lang="en-GB" sz="2200" noProof="0" dirty="0">
                <a:latin typeface="+mj-lt"/>
              </a:rPr>
              <a:t>Data will then be stored in a data management system (software) like:</a:t>
            </a:r>
          </a:p>
          <a:p>
            <a:pPr lvl="1"/>
            <a:r>
              <a:rPr lang="en-GB" sz="2200" noProof="0" dirty="0">
                <a:latin typeface="+mj-lt"/>
              </a:rPr>
              <a:t>Enterprise Resource Planning (ERP): stores logistical / technical product information, manages all operational processes in real time, provides access to high-quality data for employees</a:t>
            </a:r>
          </a:p>
          <a:p>
            <a:pPr lvl="1"/>
            <a:r>
              <a:rPr lang="en-GB" sz="2200" noProof="0" dirty="0">
                <a:latin typeface="+mj-lt"/>
              </a:rPr>
              <a:t>Customer Relationship Management (CRM): used by go-to-market team, manages all data related to current/ prospective customers, enables multichannel customer journeys, supports customer experience and retention, links with product information</a:t>
            </a:r>
          </a:p>
          <a:p>
            <a:pPr lvl="1"/>
            <a:r>
              <a:rPr lang="en-GB" sz="2200" noProof="0" dirty="0">
                <a:latin typeface="+mj-lt"/>
              </a:rPr>
              <a:t>Product Information Management (PIM): centralized information for product and marketing teams, provides access to complete, reliable and up-to-date product information. </a:t>
            </a:r>
            <a:endParaRPr lang="en-GB" sz="2200" noProof="0" dirty="0"/>
          </a:p>
        </p:txBody>
      </p:sp>
      <p:pic>
        <p:nvPicPr>
          <p:cNvPr id="4" name="Grafik 3" descr="Ein Bild, das Text, Screenshot, Schrift, Design enthält.&#10;&#10;KI-generierte Inhalte können fehlerhaft sein.">
            <a:extLst>
              <a:ext uri="{FF2B5EF4-FFF2-40B4-BE49-F238E27FC236}">
                <a16:creationId xmlns:a16="http://schemas.microsoft.com/office/drawing/2014/main" id="{E97FDA68-F6DB-E583-AB48-082E78152E61}"/>
              </a:ext>
            </a:extLst>
          </p:cNvPr>
          <p:cNvPicPr>
            <a:picLocks noChangeAspect="1"/>
          </p:cNvPicPr>
          <p:nvPr/>
        </p:nvPicPr>
        <p:blipFill>
          <a:blip r:embed="rId2"/>
          <a:stretch>
            <a:fillRect/>
          </a:stretch>
        </p:blipFill>
        <p:spPr>
          <a:xfrm>
            <a:off x="7357503" y="808075"/>
            <a:ext cx="4109800" cy="1918244"/>
          </a:xfrm>
          <a:prstGeom prst="rect">
            <a:avLst/>
          </a:prstGeom>
        </p:spPr>
      </p:pic>
    </p:spTree>
    <p:extLst>
      <p:ext uri="{BB962C8B-B14F-4D97-AF65-F5344CB8AC3E}">
        <p14:creationId xmlns:p14="http://schemas.microsoft.com/office/powerpoint/2010/main" val="395970609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3535-F2D4-B656-AA55-2C929CC66D1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284A8BF-514F-B3DE-BE04-48F79182CFA7}"/>
              </a:ext>
            </a:extLst>
          </p:cNvPr>
          <p:cNvSpPr>
            <a:spLocks noGrp="1"/>
          </p:cNvSpPr>
          <p:nvPr>
            <p:ph sz="quarter" idx="11"/>
          </p:nvPr>
        </p:nvSpPr>
        <p:spPr/>
        <p:txBody>
          <a:bodyPr/>
          <a:lstStyle/>
          <a:p>
            <a:pPr marL="0" indent="0">
              <a:buNone/>
            </a:pPr>
            <a:r>
              <a:rPr lang="en-GB" noProof="0" dirty="0">
                <a:latin typeface="+mj-lt"/>
              </a:rPr>
              <a:t>6.2 Hybrid Systems of Human and Machine-based Knowledge Creation</a:t>
            </a:r>
            <a:endParaRPr lang="en-GB" noProof="0" dirty="0"/>
          </a:p>
        </p:txBody>
      </p:sp>
      <p:sp>
        <p:nvSpPr>
          <p:cNvPr id="5" name="Inhaltsplatzhalter 1">
            <a:extLst>
              <a:ext uri="{FF2B5EF4-FFF2-40B4-BE49-F238E27FC236}">
                <a16:creationId xmlns:a16="http://schemas.microsoft.com/office/drawing/2014/main" id="{6246E08A-9E4A-2AE3-AAEF-92F1C905981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AI is mostly associated with ML that requires very large data sets (Big Data) to train models for different application domains.</a:t>
            </a:r>
          </a:p>
          <a:p>
            <a:r>
              <a:rPr lang="en-GB" sz="2200" noProof="0" dirty="0">
                <a:latin typeface="+mj-lt"/>
              </a:rPr>
              <a:t>Two alternative, complementary approaches in AI techniques: </a:t>
            </a:r>
          </a:p>
          <a:p>
            <a:pPr lvl="1"/>
            <a:r>
              <a:rPr lang="en-GB" sz="2200" noProof="0" dirty="0">
                <a:latin typeface="+mj-lt"/>
              </a:rPr>
              <a:t>Sub-symbolic learning systems require computing power and large data sets like ML.</a:t>
            </a:r>
          </a:p>
          <a:p>
            <a:pPr lvl="1"/>
            <a:r>
              <a:rPr lang="en-GB" sz="2200" noProof="0" dirty="0">
                <a:latin typeface="+mj-lt"/>
              </a:rPr>
              <a:t>Symbolic knowledge-based reasoning systems require access to and the ability to formally represent expert knowledge. </a:t>
            </a:r>
          </a:p>
          <a:p>
            <a:r>
              <a:rPr lang="en-GB" sz="2200" noProof="0" dirty="0">
                <a:latin typeface="+mj-lt"/>
              </a:rPr>
              <a:t>Importance of integrating human knowledge into hybrid systems for</a:t>
            </a:r>
          </a:p>
          <a:p>
            <a:pPr lvl="1"/>
            <a:r>
              <a:rPr lang="en-GB" sz="2200" noProof="0" dirty="0">
                <a:latin typeface="+mj-lt"/>
              </a:rPr>
              <a:t>shaping initial knowledge that precedes ML, </a:t>
            </a:r>
          </a:p>
          <a:p>
            <a:pPr lvl="1"/>
            <a:r>
              <a:rPr lang="en-GB" sz="2200" noProof="0" dirty="0">
                <a:latin typeface="+mj-lt"/>
              </a:rPr>
              <a:t>providing input to guide training,</a:t>
            </a:r>
          </a:p>
          <a:p>
            <a:pPr lvl="1"/>
            <a:r>
              <a:rPr lang="en-GB" sz="2200" noProof="0" dirty="0">
                <a:latin typeface="+mj-lt"/>
              </a:rPr>
              <a:t>correcting potential errors in ML outcomes.</a:t>
            </a:r>
          </a:p>
          <a:p>
            <a:r>
              <a:rPr lang="en-GB" sz="2200" noProof="0" dirty="0">
                <a:latin typeface="+mj-lt"/>
              </a:rPr>
              <a:t>Hybrid systems compose of systems of humans (Human), machine learning systems (ML), knowledge representation (KR), data (data), and human interpretable symbols (</a:t>
            </a:r>
            <a:r>
              <a:rPr lang="en-GB" sz="2200" noProof="0" dirty="0" err="1">
                <a:latin typeface="+mj-lt"/>
              </a:rPr>
              <a:t>sym</a:t>
            </a:r>
            <a:r>
              <a:rPr lang="en-GB" sz="2200" noProof="0" dirty="0">
                <a:latin typeface="+mj-lt"/>
              </a:rPr>
              <a:t>). </a:t>
            </a:r>
          </a:p>
          <a:p>
            <a:pPr lvl="1"/>
            <a:endParaRPr lang="en-GB" sz="2200" noProof="0" dirty="0">
              <a:latin typeface="+mj-lt"/>
            </a:endParaRPr>
          </a:p>
        </p:txBody>
      </p:sp>
    </p:spTree>
    <p:extLst>
      <p:ext uri="{BB962C8B-B14F-4D97-AF65-F5344CB8AC3E}">
        <p14:creationId xmlns:p14="http://schemas.microsoft.com/office/powerpoint/2010/main" val="364010637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012E8-D5AD-2D4C-4CE6-F94A53DD48F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4CFF45B-A679-7E2E-5BDD-87547019FA2F}"/>
              </a:ext>
            </a:extLst>
          </p:cNvPr>
          <p:cNvSpPr>
            <a:spLocks noGrp="1"/>
          </p:cNvSpPr>
          <p:nvPr>
            <p:ph sz="quarter" idx="11"/>
          </p:nvPr>
        </p:nvSpPr>
        <p:spPr/>
        <p:txBody>
          <a:bodyPr/>
          <a:lstStyle/>
          <a:p>
            <a:pPr marL="0" indent="0">
              <a:buNone/>
            </a:pPr>
            <a:r>
              <a:rPr lang="en-GB" noProof="0" dirty="0">
                <a:latin typeface="+mj-lt"/>
              </a:rPr>
              <a:t>6.2 Hybrid Systems of Human and Machine-based Knowledge Creation</a:t>
            </a:r>
            <a:endParaRPr lang="en-GB" noProof="0" dirty="0"/>
          </a:p>
        </p:txBody>
      </p:sp>
      <p:sp>
        <p:nvSpPr>
          <p:cNvPr id="5" name="Inhaltsplatzhalter 1">
            <a:extLst>
              <a:ext uri="{FF2B5EF4-FFF2-40B4-BE49-F238E27FC236}">
                <a16:creationId xmlns:a16="http://schemas.microsoft.com/office/drawing/2014/main" id="{6EA56F2D-D3B2-1463-3A32-FD4362982337}"/>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noProof="0" dirty="0">
              <a:latin typeface="+mj-lt"/>
            </a:endParaRPr>
          </a:p>
          <a:p>
            <a:endParaRPr lang="en-GB" sz="2200" noProof="0" dirty="0">
              <a:latin typeface="+mj-lt"/>
            </a:endParaRPr>
          </a:p>
          <a:p>
            <a:endParaRPr lang="en-GB" sz="2200" noProof="0" dirty="0">
              <a:latin typeface="+mj-lt"/>
            </a:endParaRPr>
          </a:p>
          <a:p>
            <a:endParaRPr lang="en-GB" sz="2200" noProof="0" dirty="0">
              <a:latin typeface="+mj-lt"/>
            </a:endParaRPr>
          </a:p>
          <a:p>
            <a:endParaRPr lang="en-GB" sz="2200" noProof="0" dirty="0">
              <a:latin typeface="+mj-lt"/>
            </a:endParaRPr>
          </a:p>
          <a:p>
            <a:endParaRPr lang="en-GB" sz="2200" noProof="0" dirty="0">
              <a:latin typeface="+mj-lt"/>
            </a:endParaRPr>
          </a:p>
          <a:p>
            <a:endParaRPr lang="en-GB" sz="2200" noProof="0" dirty="0">
              <a:latin typeface="+mj-lt"/>
            </a:endParaRPr>
          </a:p>
          <a:p>
            <a:r>
              <a:rPr lang="en-GB" sz="2200" noProof="0" dirty="0">
                <a:latin typeface="+mj-lt"/>
              </a:rPr>
              <a:t>Human cognition knowledge and ML computation can lead to symbolic representations (</a:t>
            </a:r>
            <a:r>
              <a:rPr lang="en-GB" sz="2200" noProof="0" dirty="0" err="1">
                <a:latin typeface="+mj-lt"/>
              </a:rPr>
              <a:t>sym</a:t>
            </a:r>
            <a:r>
              <a:rPr lang="en-GB" sz="2200" noProof="0" dirty="0">
                <a:latin typeface="+mj-lt"/>
              </a:rPr>
              <a:t>) of knowledge (Box 1)</a:t>
            </a:r>
          </a:p>
          <a:p>
            <a:r>
              <a:rPr lang="en-GB" sz="2200" noProof="0" dirty="0">
                <a:latin typeface="+mj-lt"/>
              </a:rPr>
              <a:t>Applying symbolic technique to a dataset (case) produces new data (Box 2) which can be interpreted by a human expert giving feedback to the ML technique (Box 3). </a:t>
            </a:r>
          </a:p>
          <a:p>
            <a:r>
              <a:rPr lang="en-GB" sz="2200" noProof="0" dirty="0">
                <a:latin typeface="+mj-lt"/>
              </a:rPr>
              <a:t>Key enabling trends for AI is the adoption of cloud computing services (CCS).</a:t>
            </a:r>
          </a:p>
        </p:txBody>
      </p:sp>
      <p:pic>
        <p:nvPicPr>
          <p:cNvPr id="4" name="Grafik 3" descr="Ein Bild, das Text, Diagramm, Plan, technische Zeichnung enthält.&#10;&#10;KI-generierte Inhalte können fehlerhaft sein.">
            <a:extLst>
              <a:ext uri="{FF2B5EF4-FFF2-40B4-BE49-F238E27FC236}">
                <a16:creationId xmlns:a16="http://schemas.microsoft.com/office/drawing/2014/main" id="{D993047C-B384-0374-DE4E-01C8C9B9DDEE}"/>
              </a:ext>
            </a:extLst>
          </p:cNvPr>
          <p:cNvPicPr>
            <a:picLocks noChangeAspect="1"/>
          </p:cNvPicPr>
          <p:nvPr/>
        </p:nvPicPr>
        <p:blipFill>
          <a:blip r:embed="rId2"/>
          <a:stretch>
            <a:fillRect/>
          </a:stretch>
        </p:blipFill>
        <p:spPr>
          <a:xfrm>
            <a:off x="3096977" y="914400"/>
            <a:ext cx="5686896" cy="3360438"/>
          </a:xfrm>
          <a:prstGeom prst="rect">
            <a:avLst/>
          </a:prstGeom>
        </p:spPr>
      </p:pic>
    </p:spTree>
    <p:extLst>
      <p:ext uri="{BB962C8B-B14F-4D97-AF65-F5344CB8AC3E}">
        <p14:creationId xmlns:p14="http://schemas.microsoft.com/office/powerpoint/2010/main" val="326687288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5B8D-2298-56E0-74F8-F534C20984D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22C705D-AF93-FF1B-B9FA-93AFB94C281E}"/>
              </a:ext>
            </a:extLst>
          </p:cNvPr>
          <p:cNvSpPr>
            <a:spLocks noGrp="1"/>
          </p:cNvSpPr>
          <p:nvPr>
            <p:ph sz="quarter" idx="11"/>
          </p:nvPr>
        </p:nvSpPr>
        <p:spPr/>
        <p:txBody>
          <a:bodyPr/>
          <a:lstStyle/>
          <a:p>
            <a:pPr marL="0" indent="0">
              <a:buNone/>
            </a:pPr>
            <a:r>
              <a:rPr lang="en-GB" noProof="0" dirty="0">
                <a:latin typeface="+mj-lt"/>
              </a:rPr>
              <a:t>6.3 Cloud Computing Services</a:t>
            </a:r>
            <a:r>
              <a:rPr lang="en-GB" sz="3000" noProof="0" dirty="0">
                <a:latin typeface="+mj-lt"/>
              </a:rPr>
              <a:t> </a:t>
            </a:r>
          </a:p>
          <a:p>
            <a:endParaRPr lang="en-GB" noProof="0" dirty="0"/>
          </a:p>
        </p:txBody>
      </p:sp>
      <p:sp>
        <p:nvSpPr>
          <p:cNvPr id="4" name="Inhaltsplatzhalter 1">
            <a:extLst>
              <a:ext uri="{FF2B5EF4-FFF2-40B4-BE49-F238E27FC236}">
                <a16:creationId xmlns:a16="http://schemas.microsoft.com/office/drawing/2014/main" id="{42512F4F-D716-ED31-C013-EFFC5D94D9A2}"/>
              </a:ext>
            </a:extLst>
          </p:cNvPr>
          <p:cNvSpPr txBox="1">
            <a:spLocks/>
          </p:cNvSpPr>
          <p:nvPr/>
        </p:nvSpPr>
        <p:spPr>
          <a:xfrm>
            <a:off x="1238250" y="1346581"/>
            <a:ext cx="1038313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Defined by the US Department of Commerce National Institute of Standards and Technology (NIST) as a “a model for enabling ubiquitous, convenient, on-demand network access to a shared pool of configurable computing resources that can be rapidly provisioned and released with minimal management effort or service provider interaction.” </a:t>
            </a:r>
          </a:p>
          <a:p>
            <a:r>
              <a:rPr lang="en-GB" sz="2200" noProof="0" dirty="0">
                <a:latin typeface="+mj-lt"/>
              </a:rPr>
              <a:t>In the EU, 77% of large,  59% of medium-sized, and 41% of small firms have purchased cloud computing services in 2023.</a:t>
            </a:r>
          </a:p>
          <a:p>
            <a:r>
              <a:rPr lang="en-GB" sz="2200" noProof="0" dirty="0">
                <a:latin typeface="+mj-lt"/>
              </a:rPr>
              <a:t>Types of services used: e-mail (82.7%), storage of files (68.0%), office software (66.3%), security software applications (61.0%), financial or accounting software applications (51.6%), hosting enterprise database(s) (43%), platform(s) for application development, testing or deployment (26.1%), ERP software applications (25.9%), computing power for enterprise’s own software (25.4%) and CRM software applications (25.0%)</a:t>
            </a:r>
          </a:p>
          <a:p>
            <a:r>
              <a:rPr lang="en-GB" sz="2200" noProof="0" dirty="0">
                <a:latin typeface="+mj-lt"/>
              </a:rPr>
              <a:t>Leading companies: Finland (78.3%), Sweden (71.6%), Norway (71.3%), Denmark (69.5%), Malta (66.7%), Ireland (63.1%), Italy (61.4%), and the Netherlands (61.2%).</a:t>
            </a:r>
          </a:p>
          <a:p>
            <a:endParaRPr lang="en-GB" sz="2200" noProof="0" dirty="0">
              <a:latin typeface="+mj-lt"/>
            </a:endParaRPr>
          </a:p>
          <a:p>
            <a:endParaRPr lang="en-GB" sz="2200" noProof="0" dirty="0">
              <a:latin typeface="+mj-lt"/>
            </a:endParaRPr>
          </a:p>
        </p:txBody>
      </p:sp>
    </p:spTree>
    <p:extLst>
      <p:ext uri="{BB962C8B-B14F-4D97-AF65-F5344CB8AC3E}">
        <p14:creationId xmlns:p14="http://schemas.microsoft.com/office/powerpoint/2010/main" val="120242557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6CB9-C0C4-E624-28D4-3C0BEA59C3DC}"/>
            </a:ext>
          </a:extLst>
        </p:cNvPr>
        <p:cNvGrpSpPr/>
        <p:nvPr/>
      </p:nvGrpSpPr>
      <p:grpSpPr>
        <a:xfrm>
          <a:off x="0" y="0"/>
          <a:ext cx="0" cy="0"/>
          <a:chOff x="0" y="0"/>
          <a:chExt cx="0" cy="0"/>
        </a:xfrm>
      </p:grpSpPr>
      <p:pic>
        <p:nvPicPr>
          <p:cNvPr id="5" name="Grafik 4" descr="Ein Bild, das Text, Screenshot, Diagramm, Schrift enthält.&#10;&#10;KI-generierte Inhalte können fehlerhaft sein.">
            <a:extLst>
              <a:ext uri="{FF2B5EF4-FFF2-40B4-BE49-F238E27FC236}">
                <a16:creationId xmlns:a16="http://schemas.microsoft.com/office/drawing/2014/main" id="{D13011E3-F815-0B7E-1870-A8518576D08F}"/>
              </a:ext>
            </a:extLst>
          </p:cNvPr>
          <p:cNvPicPr>
            <a:picLocks noChangeAspect="1"/>
          </p:cNvPicPr>
          <p:nvPr/>
        </p:nvPicPr>
        <p:blipFill>
          <a:blip r:embed="rId2"/>
          <a:stretch>
            <a:fillRect/>
          </a:stretch>
        </p:blipFill>
        <p:spPr>
          <a:xfrm>
            <a:off x="6227064" y="1891744"/>
            <a:ext cx="4522452" cy="2332784"/>
          </a:xfrm>
          <a:prstGeom prst="rect">
            <a:avLst/>
          </a:prstGeom>
        </p:spPr>
      </p:pic>
      <p:sp>
        <p:nvSpPr>
          <p:cNvPr id="3" name="Inhaltsplatzhalter 2">
            <a:extLst>
              <a:ext uri="{FF2B5EF4-FFF2-40B4-BE49-F238E27FC236}">
                <a16:creationId xmlns:a16="http://schemas.microsoft.com/office/drawing/2014/main" id="{80E451FA-DF49-F4AB-22A1-DB42D1E51B2B}"/>
              </a:ext>
            </a:extLst>
          </p:cNvPr>
          <p:cNvSpPr>
            <a:spLocks noGrp="1"/>
          </p:cNvSpPr>
          <p:nvPr>
            <p:ph sz="quarter" idx="11"/>
          </p:nvPr>
        </p:nvSpPr>
        <p:spPr/>
        <p:txBody>
          <a:bodyPr/>
          <a:lstStyle/>
          <a:p>
            <a:pPr marL="0" indent="0">
              <a:buNone/>
            </a:pPr>
            <a:r>
              <a:rPr lang="en-GB" noProof="0" dirty="0">
                <a:latin typeface="+mj-lt"/>
              </a:rPr>
              <a:t>NIST Description of Cloud Infrastructure</a:t>
            </a:r>
            <a:endParaRPr lang="en-GB" sz="3000" noProof="0" dirty="0">
              <a:latin typeface="+mj-lt"/>
            </a:endParaRPr>
          </a:p>
          <a:p>
            <a:endParaRPr lang="en-GB" noProof="0" dirty="0"/>
          </a:p>
        </p:txBody>
      </p:sp>
      <p:sp>
        <p:nvSpPr>
          <p:cNvPr id="4" name="Inhaltsplatzhalter 1">
            <a:extLst>
              <a:ext uri="{FF2B5EF4-FFF2-40B4-BE49-F238E27FC236}">
                <a16:creationId xmlns:a16="http://schemas.microsoft.com/office/drawing/2014/main" id="{91567979-EAFF-0646-C36D-F1F572F062F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noProof="0" dirty="0">
                <a:latin typeface="+mj-lt"/>
              </a:rPr>
              <a:t>“A </a:t>
            </a:r>
            <a:r>
              <a:rPr lang="en-GB" sz="2200" b="1" noProof="0" dirty="0">
                <a:latin typeface="+mj-lt"/>
              </a:rPr>
              <a:t>cloud infrastructure</a:t>
            </a:r>
            <a:r>
              <a:rPr lang="en-GB" sz="2200" noProof="0" dirty="0">
                <a:latin typeface="+mj-lt"/>
              </a:rPr>
              <a:t> is the </a:t>
            </a:r>
            <a:r>
              <a:rPr lang="en-GB" sz="2200" b="1" noProof="0" dirty="0">
                <a:latin typeface="+mj-lt"/>
              </a:rPr>
              <a:t>collection of hardware and software </a:t>
            </a:r>
            <a:r>
              <a:rPr lang="en-GB" sz="2200" noProof="0" dirty="0">
                <a:latin typeface="+mj-lt"/>
              </a:rPr>
              <a:t>that enables the </a:t>
            </a:r>
            <a:r>
              <a:rPr lang="en-GB" sz="2200" b="1" noProof="0" dirty="0">
                <a:latin typeface="+mj-lt"/>
              </a:rPr>
              <a:t>five essential characteristics </a:t>
            </a:r>
            <a:r>
              <a:rPr lang="en-GB" sz="2200" noProof="0" dirty="0">
                <a:latin typeface="+mj-lt"/>
              </a:rPr>
              <a:t>of cloud computing: </a:t>
            </a:r>
          </a:p>
          <a:p>
            <a:r>
              <a:rPr lang="en-GB" sz="2200" noProof="0" dirty="0">
                <a:latin typeface="+mj-lt"/>
              </a:rPr>
              <a:t>on-demand self-service; </a:t>
            </a:r>
          </a:p>
          <a:p>
            <a:r>
              <a:rPr lang="en-GB" sz="2200" noProof="0" dirty="0">
                <a:latin typeface="+mj-lt"/>
              </a:rPr>
              <a:t>broad network access; </a:t>
            </a:r>
          </a:p>
          <a:p>
            <a:r>
              <a:rPr lang="en-GB" sz="2200" noProof="0" dirty="0">
                <a:latin typeface="+mj-lt"/>
              </a:rPr>
              <a:t>resource pooling; </a:t>
            </a:r>
          </a:p>
          <a:p>
            <a:r>
              <a:rPr lang="en-GB" sz="2200" noProof="0" dirty="0">
                <a:latin typeface="+mj-lt"/>
              </a:rPr>
              <a:t>rapid elasticity; </a:t>
            </a:r>
          </a:p>
          <a:p>
            <a:r>
              <a:rPr lang="en-GB" sz="2200" noProof="0" dirty="0">
                <a:latin typeface="+mj-lt"/>
              </a:rPr>
              <a:t>measured service. </a:t>
            </a:r>
          </a:p>
          <a:p>
            <a:pPr marL="0" indent="0">
              <a:buNone/>
            </a:pPr>
            <a:r>
              <a:rPr lang="en-GB" sz="2200" noProof="0" dirty="0">
                <a:latin typeface="+mj-lt"/>
              </a:rPr>
              <a:t>The cloud infrastructure can be viewed as </a:t>
            </a:r>
            <a:r>
              <a:rPr lang="en-GB" sz="2200" b="1" noProof="0" dirty="0">
                <a:latin typeface="+mj-lt"/>
              </a:rPr>
              <a:t>containing </a:t>
            </a:r>
            <a:r>
              <a:rPr lang="en-GB" sz="2200" noProof="0" dirty="0">
                <a:latin typeface="+mj-lt"/>
              </a:rPr>
              <a:t>both a</a:t>
            </a:r>
            <a:r>
              <a:rPr lang="en-GB" sz="2200" b="1" noProof="0" dirty="0">
                <a:latin typeface="+mj-lt"/>
              </a:rPr>
              <a:t> physical layer </a:t>
            </a:r>
            <a:r>
              <a:rPr lang="en-GB" sz="2200" noProof="0" dirty="0">
                <a:latin typeface="+mj-lt"/>
              </a:rPr>
              <a:t>and an </a:t>
            </a:r>
            <a:r>
              <a:rPr lang="en-GB" sz="2200" b="1" noProof="0" dirty="0">
                <a:latin typeface="+mj-lt"/>
              </a:rPr>
              <a:t>abstraction layer</a:t>
            </a:r>
            <a:r>
              <a:rPr lang="en-GB" sz="2200" noProof="0" dirty="0">
                <a:latin typeface="+mj-lt"/>
              </a:rPr>
              <a:t>. The </a:t>
            </a:r>
            <a:r>
              <a:rPr lang="en-GB" sz="2200" b="1" noProof="0" dirty="0">
                <a:latin typeface="+mj-lt"/>
              </a:rPr>
              <a:t>physical layer </a:t>
            </a:r>
            <a:r>
              <a:rPr lang="en-GB" sz="2200" noProof="0" dirty="0">
                <a:latin typeface="+mj-lt"/>
              </a:rPr>
              <a:t>consists of the </a:t>
            </a:r>
            <a:r>
              <a:rPr lang="en-GB" sz="2200" b="1" noProof="0" dirty="0">
                <a:latin typeface="+mj-lt"/>
              </a:rPr>
              <a:t>hardware resources </a:t>
            </a:r>
            <a:r>
              <a:rPr lang="en-GB" sz="2200" noProof="0" dirty="0">
                <a:latin typeface="+mj-lt"/>
              </a:rPr>
              <a:t>that are necessary to support the cloud services being provided, and typically includes server, storage and network components. The </a:t>
            </a:r>
            <a:r>
              <a:rPr lang="en-GB" sz="2200" b="1" noProof="0" dirty="0">
                <a:latin typeface="+mj-lt"/>
              </a:rPr>
              <a:t>abstraction layer </a:t>
            </a:r>
            <a:r>
              <a:rPr lang="en-GB" sz="2200" noProof="0" dirty="0">
                <a:latin typeface="+mj-lt"/>
              </a:rPr>
              <a:t>consists of the </a:t>
            </a:r>
            <a:r>
              <a:rPr lang="en-GB" sz="2200" b="1" noProof="0" dirty="0">
                <a:latin typeface="+mj-lt"/>
              </a:rPr>
              <a:t>software</a:t>
            </a:r>
            <a:r>
              <a:rPr lang="en-GB" sz="2200" noProof="0" dirty="0">
                <a:latin typeface="+mj-lt"/>
              </a:rPr>
              <a:t> deployed across the physical layer, which manifests the essential cloud characteristics. Conceptually the </a:t>
            </a:r>
            <a:r>
              <a:rPr lang="en-GB" sz="2200" b="1" noProof="0" dirty="0">
                <a:latin typeface="+mj-lt"/>
              </a:rPr>
              <a:t>abstraction layer sits above the physical layer</a:t>
            </a:r>
            <a:r>
              <a:rPr lang="en-GB" sz="2200" noProof="0" dirty="0">
                <a:latin typeface="+mj-lt"/>
              </a:rPr>
              <a:t>.”</a:t>
            </a:r>
          </a:p>
          <a:p>
            <a:endParaRPr lang="en-GB" sz="2200" noProof="0" dirty="0">
              <a:latin typeface="+mj-lt"/>
            </a:endParaRPr>
          </a:p>
        </p:txBody>
      </p:sp>
    </p:spTree>
    <p:extLst>
      <p:ext uri="{BB962C8B-B14F-4D97-AF65-F5344CB8AC3E}">
        <p14:creationId xmlns:p14="http://schemas.microsoft.com/office/powerpoint/2010/main" val="331545942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2B177-FE38-0C96-5FB2-3A436A52D74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07EA95F-5920-7370-F4E6-3214BDD0662D}"/>
              </a:ext>
            </a:extLst>
          </p:cNvPr>
          <p:cNvSpPr>
            <a:spLocks noGrp="1"/>
          </p:cNvSpPr>
          <p:nvPr>
            <p:ph sz="quarter" idx="11"/>
          </p:nvPr>
        </p:nvSpPr>
        <p:spPr/>
        <p:txBody>
          <a:bodyPr/>
          <a:lstStyle/>
          <a:p>
            <a:pPr marL="0" indent="0">
              <a:buNone/>
            </a:pPr>
            <a:r>
              <a:rPr lang="en-GB" noProof="0" dirty="0">
                <a:latin typeface="+mj-lt"/>
              </a:rPr>
              <a:t>6.3 Cloud Computing Services</a:t>
            </a:r>
            <a:r>
              <a:rPr lang="en-GB" sz="3000" noProof="0" dirty="0">
                <a:latin typeface="+mj-lt"/>
              </a:rPr>
              <a:t> </a:t>
            </a:r>
          </a:p>
          <a:p>
            <a:endParaRPr lang="en-GB" noProof="0" dirty="0"/>
          </a:p>
        </p:txBody>
      </p:sp>
      <p:sp>
        <p:nvSpPr>
          <p:cNvPr id="4" name="Inhaltsplatzhalter 1">
            <a:extLst>
              <a:ext uri="{FF2B5EF4-FFF2-40B4-BE49-F238E27FC236}">
                <a16:creationId xmlns:a16="http://schemas.microsoft.com/office/drawing/2014/main" id="{3495155A-D81C-2302-20B3-564214D91A4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Cloud computing as clear shift from inhouse, firm specific provision of IT infrastructure and management to infrastructure over the internet.</a:t>
            </a:r>
          </a:p>
          <a:p>
            <a:r>
              <a:rPr lang="en-GB" sz="2200" noProof="0" dirty="0">
                <a:latin typeface="+mj-lt"/>
              </a:rPr>
              <a:t>Initial expectations: firm have preferences for building inhouse private clouds, owning and managing the IT infrastructure and the access to the cloud.</a:t>
            </a:r>
          </a:p>
          <a:p>
            <a:r>
              <a:rPr lang="en-GB" sz="2200" noProof="0" dirty="0">
                <a:latin typeface="+mj-lt"/>
              </a:rPr>
              <a:t>Primary growth seen in public cloud computing services, greater reliance on external suppliers, often with hybrid cloud solutions.</a:t>
            </a:r>
          </a:p>
          <a:p>
            <a:r>
              <a:rPr lang="en-GB" sz="2200" noProof="0" dirty="0">
                <a:latin typeface="+mj-lt"/>
              </a:rPr>
              <a:t>Community clouds: intension for shares resources for an exclusive group of organisations with shared interests, concerns.</a:t>
            </a:r>
          </a:p>
          <a:p>
            <a:r>
              <a:rPr lang="en-GB" sz="2200" noProof="0" dirty="0">
                <a:latin typeface="+mj-lt"/>
              </a:rPr>
              <a:t>Cloud computing “offers dynamic and scalable resources using internet-based services like Software as a Service (SaaS), Infrastructure as a Service (IaaS) and Platform as a Service (</a:t>
            </a:r>
            <a:r>
              <a:rPr lang="en-GB" sz="2200" noProof="0" dirty="0" err="1">
                <a:latin typeface="+mj-lt"/>
              </a:rPr>
              <a:t>Paas</a:t>
            </a:r>
            <a:r>
              <a:rPr lang="en-GB" sz="2200" noProof="0" dirty="0">
                <a:latin typeface="+mj-lt"/>
              </a:rPr>
              <a:t>)”.</a:t>
            </a:r>
          </a:p>
          <a:p>
            <a:endParaRPr lang="en-GB" sz="2200" noProof="0" dirty="0">
              <a:latin typeface="+mj-lt"/>
            </a:endParaRPr>
          </a:p>
        </p:txBody>
      </p:sp>
    </p:spTree>
    <p:extLst>
      <p:ext uri="{BB962C8B-B14F-4D97-AF65-F5344CB8AC3E}">
        <p14:creationId xmlns:p14="http://schemas.microsoft.com/office/powerpoint/2010/main" val="3959323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32057-8FD8-6CCE-72AB-75477BCEF5F8}"/>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8880D51C-C1F3-67D8-C4F2-A9BBFA8CFE82}"/>
              </a:ext>
            </a:extLst>
          </p:cNvPr>
          <p:cNvSpPr txBox="1">
            <a:spLocks/>
          </p:cNvSpPr>
          <p:nvPr/>
        </p:nvSpPr>
        <p:spPr>
          <a:xfrm>
            <a:off x="1238250" y="1355725"/>
            <a:ext cx="9404350" cy="47894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mj-lt"/>
              </a:rPr>
              <a:t>Strategic DT can be particularly worthwhile for smaller businesses. SMEs</a:t>
            </a:r>
          </a:p>
          <a:p>
            <a:pPr lvl="1"/>
            <a:r>
              <a:rPr lang="en-GB" sz="2200" dirty="0">
                <a:latin typeface="+mj-lt"/>
              </a:rPr>
              <a:t>can benefit from new technologies</a:t>
            </a:r>
          </a:p>
          <a:p>
            <a:pPr lvl="1"/>
            <a:r>
              <a:rPr lang="en-GB" sz="2200" dirty="0">
                <a:latin typeface="+mj-lt"/>
              </a:rPr>
              <a:t>can implement </a:t>
            </a:r>
            <a:r>
              <a:rPr lang="en-US" sz="2200" dirty="0">
                <a:latin typeface="+mj-lt"/>
              </a:rPr>
              <a:t>digital solutions (in most cases) much quicker than large </a:t>
            </a:r>
            <a:r>
              <a:rPr lang="en-US" sz="2200" dirty="0" err="1">
                <a:latin typeface="+mj-lt"/>
              </a:rPr>
              <a:t>organisations</a:t>
            </a:r>
            <a:endParaRPr lang="en-US" sz="2200" dirty="0">
              <a:latin typeface="+mj-lt"/>
            </a:endParaRPr>
          </a:p>
          <a:p>
            <a:pPr lvl="1"/>
            <a:r>
              <a:rPr lang="en-US" sz="2200" dirty="0">
                <a:latin typeface="+mj-lt"/>
              </a:rPr>
              <a:t>do not generate quite as much data as large </a:t>
            </a:r>
            <a:r>
              <a:rPr lang="en-US" sz="2200" dirty="0" err="1">
                <a:latin typeface="+mj-lt"/>
              </a:rPr>
              <a:t>organisations</a:t>
            </a:r>
            <a:r>
              <a:rPr lang="en-US" sz="2200" dirty="0">
                <a:latin typeface="+mj-lt"/>
              </a:rPr>
              <a:t>, which makes data quicker and easier to handle</a:t>
            </a:r>
          </a:p>
          <a:p>
            <a:pPr marL="0" indent="0">
              <a:buNone/>
            </a:pPr>
            <a:r>
              <a:rPr lang="en-US" sz="2200" dirty="0">
                <a:latin typeface="+mj-lt"/>
              </a:rPr>
              <a:t>But… </a:t>
            </a:r>
          </a:p>
          <a:p>
            <a:pPr lvl="1"/>
            <a:r>
              <a:rPr lang="en-US" sz="2200" dirty="0">
                <a:latin typeface="+mj-lt"/>
              </a:rPr>
              <a:t>Transition is associated with major investments in infrastructure and further employee training</a:t>
            </a:r>
          </a:p>
          <a:p>
            <a:pPr lvl="1"/>
            <a:r>
              <a:rPr lang="en-US" sz="2200" dirty="0">
                <a:latin typeface="+mj-lt"/>
              </a:rPr>
              <a:t>Sufficient attention must also be paid to data and IT security in order to avoid failures</a:t>
            </a:r>
          </a:p>
        </p:txBody>
      </p:sp>
      <p:sp>
        <p:nvSpPr>
          <p:cNvPr id="2" name="Inhaltsplatzhalter 2">
            <a:extLst>
              <a:ext uri="{FF2B5EF4-FFF2-40B4-BE49-F238E27FC236}">
                <a16:creationId xmlns:a16="http://schemas.microsoft.com/office/drawing/2014/main" id="{A508D8BB-8A26-ACDD-8D24-308858171673}"/>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a:latin typeface="+mj-lt"/>
              </a:rPr>
              <a:t>1.2 Challenges and Opportunities of the Digital Age</a:t>
            </a:r>
            <a:endParaRPr lang="en-GB" sz="3000" dirty="0">
              <a:latin typeface="+mj-lt"/>
            </a:endParaRPr>
          </a:p>
        </p:txBody>
      </p:sp>
    </p:spTree>
    <p:extLst>
      <p:ext uri="{BB962C8B-B14F-4D97-AF65-F5344CB8AC3E}">
        <p14:creationId xmlns:p14="http://schemas.microsoft.com/office/powerpoint/2010/main" val="257647154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FF909-2CE0-A867-7C12-D53CE5357853}"/>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85DF24-70D7-D35D-A276-175E6FDBD7C1}"/>
              </a:ext>
            </a:extLst>
          </p:cNvPr>
          <p:cNvSpPr>
            <a:spLocks noGrp="1"/>
          </p:cNvSpPr>
          <p:nvPr>
            <p:ph sz="quarter" idx="11"/>
          </p:nvPr>
        </p:nvSpPr>
        <p:spPr/>
        <p:txBody>
          <a:bodyPr/>
          <a:lstStyle/>
          <a:p>
            <a:pPr marL="0" indent="0">
              <a:buNone/>
            </a:pPr>
            <a:r>
              <a:rPr lang="en-GB" noProof="0" dirty="0">
                <a:latin typeface="+mj-lt"/>
              </a:rPr>
              <a:t>NIST Definitions of Cloud Service Models</a:t>
            </a:r>
            <a:endParaRPr lang="en-GB" sz="3000" noProof="0" dirty="0">
              <a:latin typeface="+mj-lt"/>
            </a:endParaRPr>
          </a:p>
          <a:p>
            <a:endParaRPr lang="en-GB" noProof="0" dirty="0"/>
          </a:p>
        </p:txBody>
      </p:sp>
      <p:sp>
        <p:nvSpPr>
          <p:cNvPr id="4" name="Inhaltsplatzhalter 1">
            <a:extLst>
              <a:ext uri="{FF2B5EF4-FFF2-40B4-BE49-F238E27FC236}">
                <a16:creationId xmlns:a16="http://schemas.microsoft.com/office/drawing/2014/main" id="{F487AD0D-059E-D75D-F524-92499A5BE133}"/>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noProof="0" dirty="0">
              <a:latin typeface="+mj-lt"/>
            </a:endParaRPr>
          </a:p>
          <a:p>
            <a:endParaRPr lang="en-GB" sz="2200" noProof="0" dirty="0">
              <a:latin typeface="+mj-lt"/>
            </a:endParaRPr>
          </a:p>
        </p:txBody>
      </p:sp>
      <p:pic>
        <p:nvPicPr>
          <p:cNvPr id="5" name="Grafik 4" descr="Ein Bild, das Text, Screenshot, Schrift, Reihe enthält.&#10;&#10;KI-generierte Inhalte können fehlerhaft sein.">
            <a:extLst>
              <a:ext uri="{FF2B5EF4-FFF2-40B4-BE49-F238E27FC236}">
                <a16:creationId xmlns:a16="http://schemas.microsoft.com/office/drawing/2014/main" id="{5C84B512-58CD-2ABE-DAD1-BC0CD260CF68}"/>
              </a:ext>
            </a:extLst>
          </p:cNvPr>
          <p:cNvPicPr>
            <a:picLocks noChangeAspect="1"/>
          </p:cNvPicPr>
          <p:nvPr/>
        </p:nvPicPr>
        <p:blipFill>
          <a:blip r:embed="rId2"/>
          <a:stretch>
            <a:fillRect/>
          </a:stretch>
        </p:blipFill>
        <p:spPr>
          <a:xfrm>
            <a:off x="985124" y="1668966"/>
            <a:ext cx="10221751" cy="4163006"/>
          </a:xfrm>
          <a:prstGeom prst="rect">
            <a:avLst/>
          </a:prstGeom>
        </p:spPr>
      </p:pic>
    </p:spTree>
    <p:extLst>
      <p:ext uri="{BB962C8B-B14F-4D97-AF65-F5344CB8AC3E}">
        <p14:creationId xmlns:p14="http://schemas.microsoft.com/office/powerpoint/2010/main" val="365159295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D110-6827-31B9-CE7F-4B8897809DF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23A442-81DB-833D-769C-9ED025896D41}"/>
              </a:ext>
            </a:extLst>
          </p:cNvPr>
          <p:cNvSpPr>
            <a:spLocks noGrp="1"/>
          </p:cNvSpPr>
          <p:nvPr>
            <p:ph sz="quarter" idx="11"/>
          </p:nvPr>
        </p:nvSpPr>
        <p:spPr/>
        <p:txBody>
          <a:bodyPr/>
          <a:lstStyle/>
          <a:p>
            <a:pPr marL="0" indent="0">
              <a:buNone/>
            </a:pPr>
            <a:r>
              <a:rPr lang="en-GB" sz="3000" noProof="0" dirty="0">
                <a:latin typeface="+mj-lt"/>
              </a:rPr>
              <a:t>6.4 Products and Services in the Data Economy</a:t>
            </a:r>
          </a:p>
          <a:p>
            <a:endParaRPr lang="en-GB" noProof="0" dirty="0"/>
          </a:p>
        </p:txBody>
      </p:sp>
      <p:sp>
        <p:nvSpPr>
          <p:cNvPr id="5" name="Inhaltsplatzhalter 1">
            <a:extLst>
              <a:ext uri="{FF2B5EF4-FFF2-40B4-BE49-F238E27FC236}">
                <a16:creationId xmlns:a16="http://schemas.microsoft.com/office/drawing/2014/main" id="{1311CF6E-C4D9-82C6-745D-D5D4AB5933A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Analogue products and services create data through customer loyalty schemes or like digital products in the online phases of the journey on platforms or search engines.</a:t>
            </a:r>
          </a:p>
          <a:p>
            <a:r>
              <a:rPr lang="en-GB" sz="2200" noProof="0" dirty="0">
                <a:latin typeface="+mj-lt"/>
              </a:rPr>
              <a:t>Collected data is then commoditised and sold as a product or service.</a:t>
            </a:r>
          </a:p>
          <a:p>
            <a:r>
              <a:rPr lang="en-GB" sz="2200" noProof="0" dirty="0">
                <a:latin typeface="+mj-lt"/>
              </a:rPr>
              <a:t>Loyalty schemes paired with payment systems capture customer behaviour and provide deep insights about customers in a very big dataset over time. </a:t>
            </a:r>
          </a:p>
          <a:p>
            <a:r>
              <a:rPr lang="en-GB" sz="2200" noProof="0" dirty="0">
                <a:latin typeface="+mj-lt"/>
              </a:rPr>
              <a:t>IoT represents the integration of digital sensing, storage and communication technologies into physical products into national, regional or global digital network of data transfer and communication.</a:t>
            </a:r>
          </a:p>
          <a:p>
            <a:r>
              <a:rPr lang="en-GB" sz="2200" noProof="0" dirty="0">
                <a:latin typeface="+mj-lt"/>
              </a:rPr>
              <a:t>Edge computing: addition of computing capabilities to products, transforming data into information on the device before communication.</a:t>
            </a:r>
          </a:p>
          <a:p>
            <a:r>
              <a:rPr lang="en-GB" sz="2200" noProof="0" dirty="0">
                <a:latin typeface="+mj-lt"/>
              </a:rPr>
              <a:t>IoT and edge computing are expected to contribute to the expansion of data by transforming devices into local data collection and communication devices that offer insights into product usage and customer preferences.</a:t>
            </a:r>
          </a:p>
          <a:p>
            <a:endParaRPr lang="en-GB" sz="2200" noProof="0" dirty="0">
              <a:latin typeface="+mj-lt"/>
            </a:endParaRPr>
          </a:p>
          <a:p>
            <a:endParaRPr lang="en-GB" sz="2200" noProof="0" dirty="0"/>
          </a:p>
        </p:txBody>
      </p:sp>
    </p:spTree>
    <p:extLst>
      <p:ext uri="{BB962C8B-B14F-4D97-AF65-F5344CB8AC3E}">
        <p14:creationId xmlns:p14="http://schemas.microsoft.com/office/powerpoint/2010/main" val="394112053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3F8B1-752B-481B-9CEB-3B72BA511D7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8E2F815-0A3F-0163-7B8A-B42765AF3A72}"/>
              </a:ext>
            </a:extLst>
          </p:cNvPr>
          <p:cNvSpPr>
            <a:spLocks noGrp="1"/>
          </p:cNvSpPr>
          <p:nvPr>
            <p:ph sz="quarter" idx="11"/>
          </p:nvPr>
        </p:nvSpPr>
        <p:spPr/>
        <p:txBody>
          <a:bodyPr/>
          <a:lstStyle/>
          <a:p>
            <a:pPr marL="0" indent="0">
              <a:buNone/>
            </a:pPr>
            <a:r>
              <a:rPr lang="en-GB" sz="3000" noProof="0" dirty="0">
                <a:latin typeface="+mj-lt"/>
              </a:rPr>
              <a:t>Evolution of Cloud Computing: Internet of Things, Blockchain and AI</a:t>
            </a:r>
          </a:p>
          <a:p>
            <a:endParaRPr lang="en-GB" noProof="0" dirty="0"/>
          </a:p>
        </p:txBody>
      </p:sp>
      <p:sp>
        <p:nvSpPr>
          <p:cNvPr id="5" name="Inhaltsplatzhalter 1">
            <a:extLst>
              <a:ext uri="{FF2B5EF4-FFF2-40B4-BE49-F238E27FC236}">
                <a16:creationId xmlns:a16="http://schemas.microsoft.com/office/drawing/2014/main" id="{8AB56795-6A3F-3743-8494-111A250662F8}"/>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Cloud Computing changed significantly with IoT due to greater number of devices and computing capacities.</a:t>
            </a:r>
          </a:p>
          <a:p>
            <a:r>
              <a:rPr lang="en-GB" sz="2200" noProof="0" dirty="0">
                <a:latin typeface="+mj-lt"/>
              </a:rPr>
              <a:t>Blockchain may play a critical role in ensuring traceability and data integrity in a world featured by the IoT.</a:t>
            </a:r>
          </a:p>
          <a:p>
            <a:r>
              <a:rPr lang="en-GB" sz="2200" noProof="0" dirty="0">
                <a:latin typeface="+mj-lt"/>
              </a:rPr>
              <a:t>AI transformed cloud computer due to larger, longitudinal datasets as critical enabler of AI developments and their commercialization.</a:t>
            </a:r>
          </a:p>
          <a:p>
            <a:r>
              <a:rPr lang="en-GB" sz="2200" noProof="0" dirty="0">
                <a:latin typeface="+mj-lt"/>
              </a:rPr>
              <a:t>AI algorithms control IoT devices or are in new products.</a:t>
            </a:r>
          </a:p>
          <a:p>
            <a:endParaRPr lang="en-GB" sz="2200" noProof="0" dirty="0">
              <a:latin typeface="+mj-lt"/>
            </a:endParaRPr>
          </a:p>
        </p:txBody>
      </p:sp>
    </p:spTree>
    <p:extLst>
      <p:ext uri="{BB962C8B-B14F-4D97-AF65-F5344CB8AC3E}">
        <p14:creationId xmlns:p14="http://schemas.microsoft.com/office/powerpoint/2010/main" val="6196050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5B17-FC25-EB3C-FA1D-3E9816154DF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CC30C6A-B6BA-6CE9-478B-566F0494FE27}"/>
              </a:ext>
            </a:extLst>
          </p:cNvPr>
          <p:cNvSpPr>
            <a:spLocks noGrp="1"/>
          </p:cNvSpPr>
          <p:nvPr>
            <p:ph sz="quarter" idx="11"/>
          </p:nvPr>
        </p:nvSpPr>
        <p:spPr/>
        <p:txBody>
          <a:bodyPr/>
          <a:lstStyle/>
          <a:p>
            <a:pPr marL="0" indent="0">
              <a:buNone/>
            </a:pPr>
            <a:r>
              <a:rPr lang="en-GB" sz="3000" noProof="0" dirty="0">
                <a:latin typeface="+mj-lt"/>
              </a:rPr>
              <a:t>6.5 Business Ecosystems and the Data Economy</a:t>
            </a:r>
          </a:p>
          <a:p>
            <a:endParaRPr lang="en-GB" noProof="0" dirty="0"/>
          </a:p>
        </p:txBody>
      </p:sp>
      <p:sp>
        <p:nvSpPr>
          <p:cNvPr id="4" name="Inhaltsplatzhalter 1">
            <a:extLst>
              <a:ext uri="{FF2B5EF4-FFF2-40B4-BE49-F238E27FC236}">
                <a16:creationId xmlns:a16="http://schemas.microsoft.com/office/drawing/2014/main" id="{A1F6DC4C-CF54-5D02-1B76-5D809086B867}"/>
              </a:ext>
            </a:extLst>
          </p:cNvPr>
          <p:cNvSpPr txBox="1">
            <a:spLocks/>
          </p:cNvSpPr>
          <p:nvPr/>
        </p:nvSpPr>
        <p:spPr>
          <a:xfrm>
            <a:off x="1238250" y="1355725"/>
            <a:ext cx="967968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Data economy is enabled by digital technologies and an ecosystem of different actors that implement technologies to collect, store and process data to generate insights (knowledge).</a:t>
            </a:r>
          </a:p>
          <a:p>
            <a:r>
              <a:rPr lang="en-GB" sz="2200" noProof="0" dirty="0">
                <a:latin typeface="+mj-lt"/>
              </a:rPr>
              <a:t>Ecosystems include government and regulatory bodies at national or regional level like the EU.</a:t>
            </a:r>
          </a:p>
          <a:p>
            <a:r>
              <a:rPr lang="en-GB" sz="2200" noProof="0" dirty="0">
                <a:latin typeface="+mj-lt"/>
              </a:rPr>
              <a:t>EU Data Strategy 2020 incentivises the creation of European data spaces so that more data becomes available while keeping the control.</a:t>
            </a:r>
          </a:p>
        </p:txBody>
      </p:sp>
    </p:spTree>
    <p:extLst>
      <p:ext uri="{BB962C8B-B14F-4D97-AF65-F5344CB8AC3E}">
        <p14:creationId xmlns:p14="http://schemas.microsoft.com/office/powerpoint/2010/main" val="305870610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3637-3462-FE84-40AB-F07EBC7AA7AF}"/>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7CF4925-8413-74C0-FD46-B0F5B3CE00AB}"/>
              </a:ext>
            </a:extLst>
          </p:cNvPr>
          <p:cNvSpPr>
            <a:spLocks noGrp="1"/>
          </p:cNvSpPr>
          <p:nvPr>
            <p:ph sz="quarter" idx="11"/>
          </p:nvPr>
        </p:nvSpPr>
        <p:spPr/>
        <p:txBody>
          <a:bodyPr/>
          <a:lstStyle/>
          <a:p>
            <a:pPr marL="0" indent="0">
              <a:buNone/>
            </a:pPr>
            <a:r>
              <a:rPr lang="en-GB" noProof="0" dirty="0">
                <a:latin typeface="+mj-lt"/>
              </a:rPr>
              <a:t>6.5.1 Data Protection and Legal Aspects of the Data Economy</a:t>
            </a:r>
            <a:endParaRPr lang="en-GB" noProof="0" dirty="0"/>
          </a:p>
        </p:txBody>
      </p:sp>
      <p:sp>
        <p:nvSpPr>
          <p:cNvPr id="4" name="Inhaltsplatzhalter 1">
            <a:extLst>
              <a:ext uri="{FF2B5EF4-FFF2-40B4-BE49-F238E27FC236}">
                <a16:creationId xmlns:a16="http://schemas.microsoft.com/office/drawing/2014/main" id="{E87C14C8-79A0-BE58-9C0D-5035045D91AE}"/>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Data economy can positively affect society and customers may benefit from better products, an improved overall customer journey.</a:t>
            </a:r>
          </a:p>
          <a:p>
            <a:r>
              <a:rPr lang="en-GB" sz="2200" noProof="0" dirty="0">
                <a:latin typeface="+mj-lt"/>
              </a:rPr>
              <a:t>Clear and urgent need to develop the data economy in a responsible and ethical manner addressing privacy concerns</a:t>
            </a:r>
          </a:p>
          <a:p>
            <a:r>
              <a:rPr lang="en-GB" sz="2200" noProof="0" dirty="0">
                <a:latin typeface="+mj-lt"/>
              </a:rPr>
              <a:t>Answers of EU: GDPR to ensure privacy and security of personal data, seen as Broader minimalist approach that individuals and organisations retain ownership of their data.</a:t>
            </a:r>
          </a:p>
          <a:p>
            <a:r>
              <a:rPr lang="en-GB" sz="2200" noProof="0" dirty="0">
                <a:latin typeface="+mj-lt"/>
              </a:rPr>
              <a:t>Other jurisdictions like the US have different approaches to the data market and privacy protection, essential for firms to know laws and regulations.</a:t>
            </a:r>
          </a:p>
          <a:p>
            <a:r>
              <a:rPr lang="en-GB" sz="2200" noProof="0" dirty="0">
                <a:latin typeface="+mj-lt"/>
              </a:rPr>
              <a:t>Legal frameworks need understanding of where data is, usage and protection.</a:t>
            </a:r>
          </a:p>
          <a:p>
            <a:r>
              <a:rPr lang="en-GB" sz="2200" noProof="0" dirty="0">
                <a:latin typeface="+mj-lt"/>
              </a:rPr>
              <a:t>Data governance requires development of processes, role specification, the development of guidelines, standards, indicators and high data quality.</a:t>
            </a:r>
          </a:p>
          <a:p>
            <a:r>
              <a:rPr lang="en-GB" sz="2200" noProof="0" dirty="0">
                <a:latin typeface="+mj-lt"/>
              </a:rPr>
              <a:t>Data protection obligations are ensured by managing access and treatment of data, depending on type and intended use case.</a:t>
            </a:r>
            <a:endParaRPr lang="en-GB" sz="2200" noProof="0" dirty="0"/>
          </a:p>
        </p:txBody>
      </p:sp>
    </p:spTree>
    <p:extLst>
      <p:ext uri="{BB962C8B-B14F-4D97-AF65-F5344CB8AC3E}">
        <p14:creationId xmlns:p14="http://schemas.microsoft.com/office/powerpoint/2010/main" val="181352074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E68FC-AE74-558F-2460-CEB35D9E4DD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A67C265-EF5A-13AE-3064-130560D3EBE7}"/>
              </a:ext>
            </a:extLst>
          </p:cNvPr>
          <p:cNvSpPr>
            <a:spLocks noGrp="1"/>
          </p:cNvSpPr>
          <p:nvPr>
            <p:ph sz="quarter" idx="11"/>
          </p:nvPr>
        </p:nvSpPr>
        <p:spPr/>
        <p:txBody>
          <a:bodyPr/>
          <a:lstStyle/>
          <a:p>
            <a:pPr marL="0" indent="0">
              <a:buNone/>
            </a:pPr>
            <a:r>
              <a:rPr lang="en-GB" noProof="0" dirty="0">
                <a:latin typeface="+mj-lt"/>
              </a:rPr>
              <a:t>Examples of Data Protection Laws Around the World</a:t>
            </a:r>
            <a:endParaRPr lang="en-GB" noProof="0" dirty="0"/>
          </a:p>
        </p:txBody>
      </p:sp>
      <p:sp>
        <p:nvSpPr>
          <p:cNvPr id="4" name="Inhaltsplatzhalter 1">
            <a:extLst>
              <a:ext uri="{FF2B5EF4-FFF2-40B4-BE49-F238E27FC236}">
                <a16:creationId xmlns:a16="http://schemas.microsoft.com/office/drawing/2014/main" id="{CDB33DFF-9421-39E6-C36D-5A3D10882D75}"/>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noProof="0"/>
          </a:p>
        </p:txBody>
      </p:sp>
      <p:graphicFrame>
        <p:nvGraphicFramePr>
          <p:cNvPr id="5" name="Diagramm 4">
            <a:extLst>
              <a:ext uri="{FF2B5EF4-FFF2-40B4-BE49-F238E27FC236}">
                <a16:creationId xmlns:a16="http://schemas.microsoft.com/office/drawing/2014/main" id="{52BE0F25-6711-13EE-030D-69271F492C92}"/>
              </a:ext>
            </a:extLst>
          </p:cNvPr>
          <p:cNvGraphicFramePr/>
          <p:nvPr/>
        </p:nvGraphicFramePr>
        <p:xfrm>
          <a:off x="483069" y="1932495"/>
          <a:ext cx="11225861" cy="3909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k 6" descr="Ein Bild, das Symbol, Symmetrie, Reihe, rot enthält.&#10;&#10;KI-generierte Inhalte können fehlerhaft sein.">
            <a:extLst>
              <a:ext uri="{FF2B5EF4-FFF2-40B4-BE49-F238E27FC236}">
                <a16:creationId xmlns:a16="http://schemas.microsoft.com/office/drawing/2014/main" id="{5637B680-07F7-F3A5-8498-38E30E083D7D}"/>
              </a:ext>
            </a:extLst>
          </p:cNvPr>
          <p:cNvPicPr>
            <a:picLocks noChangeAspect="1"/>
          </p:cNvPicPr>
          <p:nvPr/>
        </p:nvPicPr>
        <p:blipFill>
          <a:blip r:embed="rId7"/>
          <a:stretch>
            <a:fillRect/>
          </a:stretch>
        </p:blipFill>
        <p:spPr>
          <a:xfrm>
            <a:off x="641478" y="1725235"/>
            <a:ext cx="1200000" cy="720000"/>
          </a:xfrm>
          <a:prstGeom prst="rect">
            <a:avLst/>
          </a:prstGeom>
        </p:spPr>
      </p:pic>
      <p:pic>
        <p:nvPicPr>
          <p:cNvPr id="9" name="Grafik 8" descr="Ein Bild, das Flagge, rot, Symbol, Karminrot enthält.&#10;&#10;KI-generierte Inhalte können fehlerhaft sein.">
            <a:extLst>
              <a:ext uri="{FF2B5EF4-FFF2-40B4-BE49-F238E27FC236}">
                <a16:creationId xmlns:a16="http://schemas.microsoft.com/office/drawing/2014/main" id="{724AA3A3-F074-0E82-7847-2DE03F8BCC5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41672" y="1725235"/>
            <a:ext cx="1081968" cy="720000"/>
          </a:xfrm>
          <a:prstGeom prst="rect">
            <a:avLst/>
          </a:prstGeom>
        </p:spPr>
      </p:pic>
      <p:pic>
        <p:nvPicPr>
          <p:cNvPr id="11" name="Grafik 10" descr="Ein Bild, das Logo, Grafiken, Screenshot, Grafikdesign enthält.&#10;&#10;KI-generierte Inhalte können fehlerhaft sein.">
            <a:extLst>
              <a:ext uri="{FF2B5EF4-FFF2-40B4-BE49-F238E27FC236}">
                <a16:creationId xmlns:a16="http://schemas.microsoft.com/office/drawing/2014/main" id="{AABD0BE5-53F1-B5CF-A7E7-8119783D516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42873" y="1725235"/>
            <a:ext cx="1081967" cy="720000"/>
          </a:xfrm>
          <a:prstGeom prst="rect">
            <a:avLst/>
          </a:prstGeom>
        </p:spPr>
      </p:pic>
      <p:pic>
        <p:nvPicPr>
          <p:cNvPr id="13" name="Grafik 12" descr="Ein Bild, das rot, Karminrot enthält.&#10;&#10;KI-generierte Inhalte können fehlerhaft sein.">
            <a:extLst>
              <a:ext uri="{FF2B5EF4-FFF2-40B4-BE49-F238E27FC236}">
                <a16:creationId xmlns:a16="http://schemas.microsoft.com/office/drawing/2014/main" id="{F8FF1363-69ED-FEE7-8364-38884B882A45}"/>
              </a:ext>
            </a:extLst>
          </p:cNvPr>
          <p:cNvPicPr>
            <a:picLocks noChangeAspect="1"/>
          </p:cNvPicPr>
          <p:nvPr/>
        </p:nvPicPr>
        <p:blipFill>
          <a:blip r:embed="rId10"/>
          <a:stretch>
            <a:fillRect/>
          </a:stretch>
        </p:blipFill>
        <p:spPr>
          <a:xfrm>
            <a:off x="5371106" y="1716693"/>
            <a:ext cx="1440000" cy="720000"/>
          </a:xfrm>
          <a:prstGeom prst="rect">
            <a:avLst/>
          </a:prstGeom>
        </p:spPr>
      </p:pic>
      <p:pic>
        <p:nvPicPr>
          <p:cNvPr id="15" name="Grafik 14" descr="Ein Bild, das Stern, Flagge, Blau, Electric Blue (Farbe) enthält.&#10;&#10;KI-generierte Inhalte können fehlerhaft sein.">
            <a:extLst>
              <a:ext uri="{FF2B5EF4-FFF2-40B4-BE49-F238E27FC236}">
                <a16:creationId xmlns:a16="http://schemas.microsoft.com/office/drawing/2014/main" id="{ED6FAFC9-49A0-7DA0-2D5E-4798AFB648D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57372" y="1716693"/>
            <a:ext cx="1081967" cy="720000"/>
          </a:xfrm>
          <a:prstGeom prst="rect">
            <a:avLst/>
          </a:prstGeom>
        </p:spPr>
      </p:pic>
      <p:pic>
        <p:nvPicPr>
          <p:cNvPr id="17" name="Grafik 16" descr="Ein Bild, das Symbol, Flagge, Stern enthält.&#10;&#10;KI-generierte Inhalte können fehlerhaft sein.">
            <a:extLst>
              <a:ext uri="{FF2B5EF4-FFF2-40B4-BE49-F238E27FC236}">
                <a16:creationId xmlns:a16="http://schemas.microsoft.com/office/drawing/2014/main" id="{BC852967-76AC-0127-44A5-D0BC671F8021}"/>
              </a:ext>
            </a:extLst>
          </p:cNvPr>
          <p:cNvPicPr>
            <a:picLocks noChangeAspect="1"/>
          </p:cNvPicPr>
          <p:nvPr/>
        </p:nvPicPr>
        <p:blipFill>
          <a:blip r:embed="rId12"/>
          <a:stretch>
            <a:fillRect/>
          </a:stretch>
        </p:blipFill>
        <p:spPr>
          <a:xfrm>
            <a:off x="8590007" y="1716693"/>
            <a:ext cx="1440000" cy="720000"/>
          </a:xfrm>
          <a:prstGeom prst="rect">
            <a:avLst/>
          </a:prstGeom>
        </p:spPr>
      </p:pic>
      <p:pic>
        <p:nvPicPr>
          <p:cNvPr id="19" name="Grafik 18" descr="Ein Bild, das Flagge, Flagge der Vereinigten Staaten, Flag Day (USA) enthält.&#10;&#10;KI-generierte Inhalte können fehlerhaft sein.">
            <a:extLst>
              <a:ext uri="{FF2B5EF4-FFF2-40B4-BE49-F238E27FC236}">
                <a16:creationId xmlns:a16="http://schemas.microsoft.com/office/drawing/2014/main" id="{B0480FFC-259D-D4B6-A098-34E6440BA893}"/>
              </a:ext>
            </a:extLst>
          </p:cNvPr>
          <p:cNvPicPr>
            <a:picLocks noChangeAspect="1"/>
          </p:cNvPicPr>
          <p:nvPr/>
        </p:nvPicPr>
        <p:blipFill>
          <a:blip r:embed="rId13"/>
          <a:stretch>
            <a:fillRect/>
          </a:stretch>
        </p:blipFill>
        <p:spPr>
          <a:xfrm>
            <a:off x="10220971" y="1716693"/>
            <a:ext cx="1369325" cy="720000"/>
          </a:xfrm>
          <a:prstGeom prst="rect">
            <a:avLst/>
          </a:prstGeom>
        </p:spPr>
      </p:pic>
    </p:spTree>
    <p:extLst>
      <p:ext uri="{BB962C8B-B14F-4D97-AF65-F5344CB8AC3E}">
        <p14:creationId xmlns:p14="http://schemas.microsoft.com/office/powerpoint/2010/main" val="217407693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9BA1B-ED46-B701-FECE-2C6034B18D7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8D14F6F-4AD5-E601-74D8-368FF636CAE8}"/>
              </a:ext>
            </a:extLst>
          </p:cNvPr>
          <p:cNvSpPr>
            <a:spLocks noGrp="1"/>
          </p:cNvSpPr>
          <p:nvPr>
            <p:ph sz="quarter" idx="11"/>
          </p:nvPr>
        </p:nvSpPr>
        <p:spPr/>
        <p:txBody>
          <a:bodyPr/>
          <a:lstStyle/>
          <a:p>
            <a:pPr marL="0" indent="0">
              <a:buNone/>
            </a:pPr>
            <a:r>
              <a:rPr lang="en-GB" noProof="0" dirty="0">
                <a:latin typeface="+mj-lt"/>
              </a:rPr>
              <a:t>6.5.2 Data Security and the Data Economy</a:t>
            </a:r>
            <a:endParaRPr lang="en-GB" noProof="0" dirty="0"/>
          </a:p>
        </p:txBody>
      </p:sp>
      <p:sp>
        <p:nvSpPr>
          <p:cNvPr id="4" name="Inhaltsplatzhalter 1">
            <a:extLst>
              <a:ext uri="{FF2B5EF4-FFF2-40B4-BE49-F238E27FC236}">
                <a16:creationId xmlns:a16="http://schemas.microsoft.com/office/drawing/2014/main" id="{D503F973-E0FE-E492-6208-6D416EDBF4E6}"/>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(Trust in) Data security is key concern in creation of data economy.</a:t>
            </a:r>
          </a:p>
          <a:p>
            <a:r>
              <a:rPr lang="en-GB" sz="2200" noProof="0" dirty="0">
                <a:latin typeface="+mj-lt"/>
              </a:rPr>
              <a:t>Goal of data security: ensure only authorised employees have access to data they are authorised to view at all times, authenticity and trustworthiness of data, high degrees of integrity to protect data from manipulation. </a:t>
            </a:r>
          </a:p>
          <a:p>
            <a:r>
              <a:rPr lang="en-GB" sz="2200" noProof="0" dirty="0">
                <a:latin typeface="+mj-lt"/>
              </a:rPr>
              <a:t>Data security is also “the measures and protocols put in place to protect sensitive and confidential data collected, stored and shared by organizations from cyber-attacks that are becoming more complex and raising complicated security problem” </a:t>
            </a:r>
          </a:p>
          <a:p>
            <a:r>
              <a:rPr lang="en-GB" sz="2200" noProof="0" dirty="0">
                <a:latin typeface="+mj-lt"/>
              </a:rPr>
              <a:t>Important aspect of data protection and security in relation to crimes:</a:t>
            </a:r>
          </a:p>
          <a:p>
            <a:pPr lvl="1"/>
            <a:r>
              <a:rPr lang="en-GB" sz="2200" noProof="0" dirty="0">
                <a:latin typeface="+mj-lt"/>
              </a:rPr>
              <a:t>Governments need reasons for access to firm-held personal data.</a:t>
            </a:r>
          </a:p>
          <a:p>
            <a:pPr lvl="1"/>
            <a:r>
              <a:rPr lang="en-GB" sz="2200" noProof="0" dirty="0">
                <a:latin typeface="+mj-lt"/>
              </a:rPr>
              <a:t>Laws vary across countries, firms must act accordingly with jurisdiction</a:t>
            </a:r>
          </a:p>
          <a:p>
            <a:pPr lvl="1"/>
            <a:r>
              <a:rPr lang="en-GB" sz="2200" noProof="0" dirty="0">
                <a:latin typeface="+mj-lt"/>
              </a:rPr>
              <a:t>Strongest position: secure and high-quality data, allowing to respond to legal requests as required</a:t>
            </a:r>
          </a:p>
          <a:p>
            <a:pPr lvl="1"/>
            <a:endParaRPr lang="en-GB" sz="2200" noProof="0" dirty="0">
              <a:latin typeface="+mj-lt"/>
            </a:endParaRPr>
          </a:p>
        </p:txBody>
      </p:sp>
    </p:spTree>
    <p:extLst>
      <p:ext uri="{BB962C8B-B14F-4D97-AF65-F5344CB8AC3E}">
        <p14:creationId xmlns:p14="http://schemas.microsoft.com/office/powerpoint/2010/main" val="89267832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C6AE-8DD8-7B16-0149-4E63EF27354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A2BC29-713E-85DE-D83A-B2E5E9B972E8}"/>
              </a:ext>
            </a:extLst>
          </p:cNvPr>
          <p:cNvSpPr>
            <a:spLocks noGrp="1"/>
          </p:cNvSpPr>
          <p:nvPr>
            <p:ph sz="quarter" idx="11"/>
          </p:nvPr>
        </p:nvSpPr>
        <p:spPr/>
        <p:txBody>
          <a:bodyPr/>
          <a:lstStyle/>
          <a:p>
            <a:pPr marL="0" indent="0">
              <a:buNone/>
            </a:pPr>
            <a:r>
              <a:rPr lang="en-GB" sz="3000" noProof="0" dirty="0">
                <a:latin typeface="+mj-lt"/>
              </a:rPr>
              <a:t>General Data Protection Regulation (GDPR) Framework</a:t>
            </a:r>
          </a:p>
          <a:p>
            <a:endParaRPr lang="en-GB" noProof="0" dirty="0"/>
          </a:p>
        </p:txBody>
      </p:sp>
      <p:sp>
        <p:nvSpPr>
          <p:cNvPr id="5" name="Inhaltsplatzhalter 1">
            <a:extLst>
              <a:ext uri="{FF2B5EF4-FFF2-40B4-BE49-F238E27FC236}">
                <a16:creationId xmlns:a16="http://schemas.microsoft.com/office/drawing/2014/main" id="{93B3ADFF-9B3C-1D2D-AA51-3F000C0A0C42}"/>
              </a:ext>
            </a:extLst>
          </p:cNvPr>
          <p:cNvSpPr txBox="1">
            <a:spLocks/>
          </p:cNvSpPr>
          <p:nvPr/>
        </p:nvSpPr>
        <p:spPr>
          <a:xfrm>
            <a:off x="1238250" y="1355725"/>
            <a:ext cx="3684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137 of 194 country have introduced legislation with minimum requirements to protect data and privacy, introduced in 2016 in the EU</a:t>
            </a:r>
          </a:p>
        </p:txBody>
      </p:sp>
      <p:pic>
        <p:nvPicPr>
          <p:cNvPr id="2" name="Picture 1">
            <a:extLst>
              <a:ext uri="{FF2B5EF4-FFF2-40B4-BE49-F238E27FC236}">
                <a16:creationId xmlns:a16="http://schemas.microsoft.com/office/drawing/2014/main" id="{AB6FD9A1-1078-58A7-1784-ED642E62B8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309287">
            <a:off x="5877803" y="1473198"/>
            <a:ext cx="5105627" cy="4554543"/>
          </a:xfrm>
          <a:prstGeom prst="rect">
            <a:avLst/>
          </a:prstGeom>
          <a:ln>
            <a:solidFill>
              <a:srgbClr val="004474"/>
            </a:solidFill>
          </a:ln>
        </p:spPr>
      </p:pic>
      <p:sp>
        <p:nvSpPr>
          <p:cNvPr id="6" name="TextBox 5">
            <a:extLst>
              <a:ext uri="{FF2B5EF4-FFF2-40B4-BE49-F238E27FC236}">
                <a16:creationId xmlns:a16="http://schemas.microsoft.com/office/drawing/2014/main" id="{E6D4A6AA-E629-9AC7-07CF-E223AE738578}"/>
              </a:ext>
            </a:extLst>
          </p:cNvPr>
          <p:cNvSpPr txBox="1"/>
          <p:nvPr/>
        </p:nvSpPr>
        <p:spPr>
          <a:xfrm rot="306385">
            <a:off x="5620232" y="5934070"/>
            <a:ext cx="3159603" cy="246221"/>
          </a:xfrm>
          <a:prstGeom prst="rect">
            <a:avLst/>
          </a:prstGeom>
          <a:noFill/>
        </p:spPr>
        <p:txBody>
          <a:bodyPr wrap="square">
            <a:spAutoFit/>
          </a:bodyPr>
          <a:lstStyle/>
          <a:p>
            <a:r>
              <a:rPr lang="en-CH" sz="1000" dirty="0"/>
              <a:t>https://gdpr.eu/data-processing-agreement/</a:t>
            </a:r>
          </a:p>
        </p:txBody>
      </p:sp>
    </p:spTree>
    <p:extLst>
      <p:ext uri="{BB962C8B-B14F-4D97-AF65-F5344CB8AC3E}">
        <p14:creationId xmlns:p14="http://schemas.microsoft.com/office/powerpoint/2010/main" val="416290763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DD219-5B4B-2C26-9F85-1C7BB3AFB3F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818A68-84F7-BE6C-8F1C-964956BD6883}"/>
              </a:ext>
            </a:extLst>
          </p:cNvPr>
          <p:cNvSpPr>
            <a:spLocks noGrp="1"/>
          </p:cNvSpPr>
          <p:nvPr>
            <p:ph sz="quarter" idx="11"/>
          </p:nvPr>
        </p:nvSpPr>
        <p:spPr/>
        <p:txBody>
          <a:bodyPr/>
          <a:lstStyle/>
          <a:p>
            <a:pPr marL="0" indent="0">
              <a:buNone/>
            </a:pPr>
            <a:r>
              <a:rPr lang="en-GB" sz="3000" noProof="0" dirty="0">
                <a:latin typeface="+mj-lt"/>
              </a:rPr>
              <a:t>6.6 Data, Information and Knowledge and Competitive Advantage</a:t>
            </a:r>
          </a:p>
          <a:p>
            <a:endParaRPr lang="en-GB" noProof="0" dirty="0"/>
          </a:p>
        </p:txBody>
      </p:sp>
      <p:sp>
        <p:nvSpPr>
          <p:cNvPr id="5" name="Inhaltsplatzhalter 1">
            <a:extLst>
              <a:ext uri="{FF2B5EF4-FFF2-40B4-BE49-F238E27FC236}">
                <a16:creationId xmlns:a16="http://schemas.microsoft.com/office/drawing/2014/main" id="{198D335C-281A-3D31-2143-CC9CCD5DF7CA}"/>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Two important themes in strategy literature:</a:t>
            </a:r>
          </a:p>
          <a:p>
            <a:pPr lvl="1"/>
            <a:r>
              <a:rPr lang="en-GB" sz="2200" noProof="0" dirty="0">
                <a:latin typeface="+mj-lt"/>
              </a:rPr>
              <a:t>How data is transformed into information, role of knowledge, importance of focusing on relation products, data creation, capture (Chapter 02).</a:t>
            </a:r>
          </a:p>
          <a:p>
            <a:pPr lvl="1"/>
            <a:r>
              <a:rPr lang="en-GB" sz="2200" noProof="0" dirty="0">
                <a:latin typeface="+mj-lt"/>
              </a:rPr>
              <a:t>Relationship between digital technology adoption, products/ services, data creation and capture: increasingly technology adoption decisions are integral to competitive strategizing in the data economy.</a:t>
            </a:r>
          </a:p>
          <a:p>
            <a:r>
              <a:rPr lang="en-GB" sz="2200" noProof="0" dirty="0">
                <a:latin typeface="+mj-lt"/>
              </a:rPr>
              <a:t>Firm perspective: data, information and knowledge are key resources to gain ownership or control.</a:t>
            </a:r>
          </a:p>
          <a:p>
            <a:r>
              <a:rPr lang="en-GB" sz="2200" noProof="0" dirty="0">
                <a:latin typeface="+mj-lt"/>
              </a:rPr>
              <a:t>Knowledge-based view of the firm as extension of resource-based and capabilities perspective on competitive advantage</a:t>
            </a:r>
          </a:p>
          <a:p>
            <a:pPr lvl="1"/>
            <a:r>
              <a:rPr lang="en-GB" sz="2200" noProof="0" dirty="0">
                <a:latin typeface="+mj-lt"/>
              </a:rPr>
              <a:t>Internal knowledge resources to process data into proprietary information allows effective orchestration of  resources as core competences of a firm</a:t>
            </a:r>
          </a:p>
          <a:p>
            <a:pPr lvl="1"/>
            <a:r>
              <a:rPr lang="en-GB" sz="2200" noProof="0" dirty="0">
                <a:latin typeface="+mj-lt"/>
              </a:rPr>
              <a:t>Sourcing of knowledge and its application provides basis for coordination, strategic decision-making and organisational design</a:t>
            </a:r>
          </a:p>
          <a:p>
            <a:endParaRPr lang="en-GB" sz="2200" noProof="0" dirty="0">
              <a:latin typeface="+mj-lt"/>
            </a:endParaRPr>
          </a:p>
        </p:txBody>
      </p:sp>
    </p:spTree>
    <p:extLst>
      <p:ext uri="{BB962C8B-B14F-4D97-AF65-F5344CB8AC3E}">
        <p14:creationId xmlns:p14="http://schemas.microsoft.com/office/powerpoint/2010/main" val="80719922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B4A76-EB21-4A6B-9683-9ABAA11BD4F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789AE52-C1C5-786A-45C4-6AF0F91B9290}"/>
              </a:ext>
            </a:extLst>
          </p:cNvPr>
          <p:cNvSpPr>
            <a:spLocks noGrp="1"/>
          </p:cNvSpPr>
          <p:nvPr>
            <p:ph sz="quarter" idx="11"/>
          </p:nvPr>
        </p:nvSpPr>
        <p:spPr/>
        <p:txBody>
          <a:bodyPr/>
          <a:lstStyle/>
          <a:p>
            <a:pPr marL="0" indent="0">
              <a:buNone/>
            </a:pPr>
            <a:r>
              <a:rPr lang="en-GB" sz="3000" noProof="0" dirty="0">
                <a:latin typeface="+mj-lt"/>
              </a:rPr>
              <a:t>6.6 Data, Information and Knowledge and Competitive Advantage</a:t>
            </a:r>
          </a:p>
          <a:p>
            <a:endParaRPr lang="en-GB" noProof="0" dirty="0"/>
          </a:p>
        </p:txBody>
      </p:sp>
      <p:sp>
        <p:nvSpPr>
          <p:cNvPr id="5" name="Inhaltsplatzhalter 1">
            <a:extLst>
              <a:ext uri="{FF2B5EF4-FFF2-40B4-BE49-F238E27FC236}">
                <a16:creationId xmlns:a16="http://schemas.microsoft.com/office/drawing/2014/main" id="{30E03FBB-BB3B-6251-777A-8F8495CA6D0A}"/>
              </a:ext>
            </a:extLst>
          </p:cNvPr>
          <p:cNvSpPr txBox="1">
            <a:spLocks/>
          </p:cNvSpPr>
          <p:nvPr/>
        </p:nvSpPr>
        <p:spPr>
          <a:xfrm>
            <a:off x="1238249" y="1108837"/>
            <a:ext cx="1037250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Open system perspective reflected in creation and capture of data, information processing, need for firms to co-evolve with its context in the data economy:</a:t>
            </a:r>
          </a:p>
          <a:p>
            <a:pPr lvl="1"/>
            <a:r>
              <a:rPr lang="en-GB" sz="2200" noProof="0" dirty="0">
                <a:latin typeface="+mj-lt"/>
              </a:rPr>
              <a:t>Embedded ecosystem, product or services, market positioning strategies determine potential of participation in the data economy.</a:t>
            </a:r>
          </a:p>
          <a:p>
            <a:pPr lvl="1"/>
            <a:r>
              <a:rPr lang="en-GB" sz="2200" noProof="0" dirty="0">
                <a:latin typeface="+mj-lt"/>
              </a:rPr>
              <a:t>Legitimacy of digital technologies, potential for data collection and transmission depend on generic strategies of firm. </a:t>
            </a:r>
          </a:p>
          <a:p>
            <a:r>
              <a:rPr lang="en-GB" sz="2200" noProof="0" dirty="0">
                <a:latin typeface="+mj-lt"/>
              </a:rPr>
              <a:t>Perspectives also seen in the generic strategies typologies, for example in </a:t>
            </a:r>
          </a:p>
          <a:p>
            <a:pPr lvl="1"/>
            <a:r>
              <a:rPr lang="en-GB" sz="2200" noProof="0" dirty="0">
                <a:latin typeface="+mj-lt"/>
              </a:rPr>
              <a:t>Tesla: highly associated with technology, data collection, transmission and analysis to improve performance of capabilities to improve experience </a:t>
            </a:r>
          </a:p>
          <a:p>
            <a:pPr lvl="1"/>
            <a:r>
              <a:rPr lang="en-GB" sz="2200" noProof="0" dirty="0">
                <a:latin typeface="+mj-lt"/>
              </a:rPr>
              <a:t>Apple: positioning strategy with </a:t>
            </a:r>
            <a:r>
              <a:rPr lang="en-GB" sz="2200" noProof="0" dirty="0" err="1">
                <a:latin typeface="+mj-lt"/>
              </a:rPr>
              <a:t>servitisation</a:t>
            </a:r>
            <a:r>
              <a:rPr lang="en-GB" sz="2200" noProof="0" dirty="0">
                <a:latin typeface="+mj-lt"/>
              </a:rPr>
              <a:t> of product value proposition, data-driven value creation, customers control own data and privacy </a:t>
            </a:r>
          </a:p>
          <a:p>
            <a:pPr lvl="1"/>
            <a:r>
              <a:rPr lang="en-GB" sz="2200" noProof="0" dirty="0" err="1">
                <a:latin typeface="+mj-lt"/>
              </a:rPr>
              <a:t>Hoppstar</a:t>
            </a:r>
            <a:r>
              <a:rPr lang="en-GB" sz="2200" noProof="0" dirty="0">
                <a:latin typeface="+mj-lt"/>
              </a:rPr>
              <a:t>: product leadership value discipline, product offering around technology, design choices due to parental concerns limiting data creation.</a:t>
            </a:r>
          </a:p>
          <a:p>
            <a:r>
              <a:rPr lang="en-GB" sz="2200" noProof="0" dirty="0">
                <a:latin typeface="+mj-lt"/>
              </a:rPr>
              <a:t>Strategic choice in product/ service leadership strategy: understand how technology contributes to innovation, given customer segments and preferences in relation to the data economy</a:t>
            </a:r>
          </a:p>
        </p:txBody>
      </p:sp>
    </p:spTree>
    <p:extLst>
      <p:ext uri="{BB962C8B-B14F-4D97-AF65-F5344CB8AC3E}">
        <p14:creationId xmlns:p14="http://schemas.microsoft.com/office/powerpoint/2010/main" val="1587527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1194-89D7-386F-6F28-76C68D9BBAE9}"/>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5949E4C9-AB93-DE63-C2B0-4A385DAB9A9C}"/>
              </a:ext>
            </a:extLst>
          </p:cNvPr>
          <p:cNvSpPr txBox="1">
            <a:spLocks/>
          </p:cNvSpPr>
          <p:nvPr/>
        </p:nvSpPr>
        <p:spPr>
          <a:xfrm>
            <a:off x="1238250" y="1355725"/>
            <a:ext cx="9404350" cy="47894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mj-lt"/>
              </a:rPr>
              <a:t>Since the early 2000s digital transformation has been the central theme for business strategy development and implementation</a:t>
            </a:r>
          </a:p>
          <a:p>
            <a:r>
              <a:rPr lang="en-US" sz="2200" dirty="0">
                <a:latin typeface="+mj-lt"/>
              </a:rPr>
              <a:t>Buzzword not only used by consulting firms, but also in board meetings and management teams</a:t>
            </a:r>
          </a:p>
          <a:p>
            <a:r>
              <a:rPr lang="en-US" sz="2200" dirty="0">
                <a:latin typeface="+mj-lt"/>
              </a:rPr>
              <a:t>Customers can efficiently compare and purchase products and services</a:t>
            </a:r>
          </a:p>
          <a:p>
            <a:r>
              <a:rPr lang="en-US" sz="2200" dirty="0">
                <a:latin typeface="+mj-lt"/>
              </a:rPr>
              <a:t>New business models merged in the form of new </a:t>
            </a:r>
            <a:r>
              <a:rPr lang="en-US" sz="2200" dirty="0" err="1">
                <a:latin typeface="+mj-lt"/>
              </a:rPr>
              <a:t>organisations</a:t>
            </a:r>
            <a:r>
              <a:rPr lang="en-US" sz="2200" dirty="0">
                <a:latin typeface="+mj-lt"/>
              </a:rPr>
              <a:t> (Alibaba, Baidu, Tencent and Xiaomi in China; and Amazon, Apple, Google and Meta in the USA)</a:t>
            </a:r>
            <a:endParaRPr lang="en-GB" sz="2200" dirty="0">
              <a:latin typeface="+mj-lt"/>
            </a:endParaRPr>
          </a:p>
        </p:txBody>
      </p:sp>
      <p:sp>
        <p:nvSpPr>
          <p:cNvPr id="2" name="Inhaltsplatzhalter 2">
            <a:extLst>
              <a:ext uri="{FF2B5EF4-FFF2-40B4-BE49-F238E27FC236}">
                <a16:creationId xmlns:a16="http://schemas.microsoft.com/office/drawing/2014/main" id="{9D9A5124-543C-45CE-20CC-DAF244D29E0A}"/>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dirty="0">
                <a:latin typeface="+mj-lt"/>
              </a:rPr>
              <a:t>1.3 Digitisation, Digitalisation and Strategic Digital Transformation</a:t>
            </a:r>
          </a:p>
        </p:txBody>
      </p:sp>
      <p:pic>
        <p:nvPicPr>
          <p:cNvPr id="6" name="Grafik 5" descr="Ein Bild, das Schrift, Grafiken, Logo, Screenshot enthält.&#10;&#10;KI-generierte Inhalte können fehlerhaft sein.">
            <a:extLst>
              <a:ext uri="{FF2B5EF4-FFF2-40B4-BE49-F238E27FC236}">
                <a16:creationId xmlns:a16="http://schemas.microsoft.com/office/drawing/2014/main" id="{46C04B8E-EE15-14C2-7122-10524EC994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96085" y="5260333"/>
            <a:ext cx="1579593" cy="888521"/>
          </a:xfrm>
          <a:prstGeom prst="rect">
            <a:avLst/>
          </a:prstGeom>
        </p:spPr>
      </p:pic>
      <p:pic>
        <p:nvPicPr>
          <p:cNvPr id="8" name="Grafik 7" descr="Ein Bild, das Grafiken, Schrift, Farbigkeit, Grafikdesign enthält.&#10;&#10;KI-generierte Inhalte können fehlerhaft sein.">
            <a:extLst>
              <a:ext uri="{FF2B5EF4-FFF2-40B4-BE49-F238E27FC236}">
                <a16:creationId xmlns:a16="http://schemas.microsoft.com/office/drawing/2014/main" id="{980339A6-0565-2630-513A-62D1993A63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21782" y="5423569"/>
            <a:ext cx="2047336" cy="693109"/>
          </a:xfrm>
          <a:prstGeom prst="rect">
            <a:avLst/>
          </a:prstGeom>
        </p:spPr>
      </p:pic>
      <p:pic>
        <p:nvPicPr>
          <p:cNvPr id="10" name="Grafik 9" descr="Ein Bild, das Schwarz, Dunkelheit enthält.&#10;&#10;KI-generierte Inhalte können fehlerhaft sein.">
            <a:extLst>
              <a:ext uri="{FF2B5EF4-FFF2-40B4-BE49-F238E27FC236}">
                <a16:creationId xmlns:a16="http://schemas.microsoft.com/office/drawing/2014/main" id="{C646BFF5-8BC9-8223-19B8-D2002C5ACA8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10219" y="4207026"/>
            <a:ext cx="632381" cy="776914"/>
          </a:xfrm>
          <a:prstGeom prst="rect">
            <a:avLst/>
          </a:prstGeom>
        </p:spPr>
      </p:pic>
      <p:pic>
        <p:nvPicPr>
          <p:cNvPr id="12" name="Grafik 11" descr="Ein Bild, das Schrift, Grafiken, Logo, Grafikdesign enthält.&#10;&#10;KI-generierte Inhalte können fehlerhaft sein.">
            <a:extLst>
              <a:ext uri="{FF2B5EF4-FFF2-40B4-BE49-F238E27FC236}">
                <a16:creationId xmlns:a16="http://schemas.microsoft.com/office/drawing/2014/main" id="{6E2B68DB-5CA7-A7EB-0327-331F70D289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90990" y="4180308"/>
            <a:ext cx="1865051" cy="843003"/>
          </a:xfrm>
          <a:prstGeom prst="rect">
            <a:avLst/>
          </a:prstGeom>
        </p:spPr>
      </p:pic>
      <p:pic>
        <p:nvPicPr>
          <p:cNvPr id="14" name="Grafik 13" descr="Ein Bild, das Grafiken, orange, Logo, Schrift enthält.&#10;&#10;KI-generierte Inhalte können fehlerhaft sein.">
            <a:extLst>
              <a:ext uri="{FF2B5EF4-FFF2-40B4-BE49-F238E27FC236}">
                <a16:creationId xmlns:a16="http://schemas.microsoft.com/office/drawing/2014/main" id="{96BF1F2E-760F-A3A6-604E-B2562C9DE6A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16199" y="5216295"/>
            <a:ext cx="778616" cy="778616"/>
          </a:xfrm>
          <a:prstGeom prst="rect">
            <a:avLst/>
          </a:prstGeom>
        </p:spPr>
      </p:pic>
      <p:pic>
        <p:nvPicPr>
          <p:cNvPr id="16" name="Grafik 15" descr="Ein Bild, das Schrift, Grafiken, Logo, Grafikdesign enthält.&#10;&#10;KI-generierte Inhalte können fehlerhaft sein.">
            <a:extLst>
              <a:ext uri="{FF2B5EF4-FFF2-40B4-BE49-F238E27FC236}">
                <a16:creationId xmlns:a16="http://schemas.microsoft.com/office/drawing/2014/main" id="{A7D2E800-FFDF-9AAF-896C-7C5BC010D8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96755" y="5176533"/>
            <a:ext cx="3123403" cy="940145"/>
          </a:xfrm>
          <a:prstGeom prst="rect">
            <a:avLst/>
          </a:prstGeom>
        </p:spPr>
      </p:pic>
      <p:pic>
        <p:nvPicPr>
          <p:cNvPr id="18" name="Grafik 17" descr="Ein Bild, das Grafiken, Schrift, Grafikdesign, Logo enthält.&#10;&#10;KI-generierte Inhalte können fehlerhaft sein.">
            <a:extLst>
              <a:ext uri="{FF2B5EF4-FFF2-40B4-BE49-F238E27FC236}">
                <a16:creationId xmlns:a16="http://schemas.microsoft.com/office/drawing/2014/main" id="{DE493B5E-AD3A-C1D3-9E46-41AC1C80F2C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68247" y="4151662"/>
            <a:ext cx="2275405" cy="778615"/>
          </a:xfrm>
          <a:prstGeom prst="rect">
            <a:avLst/>
          </a:prstGeom>
        </p:spPr>
      </p:pic>
      <p:pic>
        <p:nvPicPr>
          <p:cNvPr id="20" name="Grafik 19" descr="Ein Bild, das Grafiken, Schrift, Grafikdesign, Logo enthält.&#10;&#10;KI-generierte Inhalte können fehlerhaft sein.">
            <a:extLst>
              <a:ext uri="{FF2B5EF4-FFF2-40B4-BE49-F238E27FC236}">
                <a16:creationId xmlns:a16="http://schemas.microsoft.com/office/drawing/2014/main" id="{98BAD562-CA12-5CF7-4F34-5AEC4868AF6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9401" y="3580588"/>
            <a:ext cx="3277797" cy="1843761"/>
          </a:xfrm>
          <a:prstGeom prst="rect">
            <a:avLst/>
          </a:prstGeom>
        </p:spPr>
      </p:pic>
    </p:spTree>
    <p:extLst>
      <p:ext uri="{BB962C8B-B14F-4D97-AF65-F5344CB8AC3E}">
        <p14:creationId xmlns:p14="http://schemas.microsoft.com/office/powerpoint/2010/main" val="390620388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164D6-4EED-6CE0-0CAD-3547E27E2B4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EC4A0CA-3433-C727-282C-574AC79A0FC8}"/>
              </a:ext>
            </a:extLst>
          </p:cNvPr>
          <p:cNvSpPr>
            <a:spLocks noGrp="1"/>
          </p:cNvSpPr>
          <p:nvPr>
            <p:ph sz="quarter" idx="11"/>
          </p:nvPr>
        </p:nvSpPr>
        <p:spPr/>
        <p:txBody>
          <a:bodyPr/>
          <a:lstStyle/>
          <a:p>
            <a:pPr marL="0" indent="0">
              <a:buNone/>
            </a:pPr>
            <a:r>
              <a:rPr lang="en-GB" noProof="0" dirty="0">
                <a:latin typeface="+mj-lt"/>
              </a:rPr>
              <a:t>6</a:t>
            </a:r>
            <a:r>
              <a:rPr lang="en-GB" sz="3000" noProof="0" dirty="0">
                <a:latin typeface="+mj-lt"/>
              </a:rPr>
              <a:t>.7 Data, the Cloud and Sustainability</a:t>
            </a:r>
          </a:p>
          <a:p>
            <a:endParaRPr lang="en-GB" noProof="0" dirty="0"/>
          </a:p>
        </p:txBody>
      </p:sp>
      <p:sp>
        <p:nvSpPr>
          <p:cNvPr id="5" name="Inhaltsplatzhalter 1">
            <a:extLst>
              <a:ext uri="{FF2B5EF4-FFF2-40B4-BE49-F238E27FC236}">
                <a16:creationId xmlns:a16="http://schemas.microsoft.com/office/drawing/2014/main" id="{A98ED5C1-230C-8A1D-539D-2C45E923856B}"/>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Relationship digital transformation, sustainability transition is complex  but highly interconnected. </a:t>
            </a:r>
          </a:p>
          <a:p>
            <a:r>
              <a:rPr lang="en-GB" sz="2200" noProof="0" dirty="0">
                <a:latin typeface="+mj-lt"/>
              </a:rPr>
              <a:t>Role of ICT and demand of ICT equipment has variety of negative impacts on sustainability, like e-waste, energy demand, CO2 emissions through production.</a:t>
            </a:r>
          </a:p>
          <a:p>
            <a:r>
              <a:rPr lang="en-GB" sz="2200" noProof="0" dirty="0">
                <a:latin typeface="+mj-lt"/>
              </a:rPr>
              <a:t>Cloud computing more efficient compared to proprietary infrastructure but creates greater pressure on resources for infrastructure and energy.</a:t>
            </a:r>
          </a:p>
          <a:p>
            <a:r>
              <a:rPr lang="en-GB" sz="2200" noProof="0" dirty="0">
                <a:latin typeface="+mj-lt"/>
              </a:rPr>
              <a:t>Cloud solutions reduce energy use associated with positive impact on CO2.</a:t>
            </a:r>
          </a:p>
          <a:p>
            <a:r>
              <a:rPr lang="en-GB" sz="2200" noProof="0" dirty="0">
                <a:latin typeface="+mj-lt"/>
              </a:rPr>
              <a:t>Complexity and tension unlikely to dissipate soon with data economy growing, products and services increasing, profiting from data generation, processing and leveraging for value creation. </a:t>
            </a:r>
          </a:p>
        </p:txBody>
      </p:sp>
    </p:spTree>
    <p:extLst>
      <p:ext uri="{BB962C8B-B14F-4D97-AF65-F5344CB8AC3E}">
        <p14:creationId xmlns:p14="http://schemas.microsoft.com/office/powerpoint/2010/main" val="267080371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5589-C6F5-6F6A-105E-46965651CBD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96D705-66AA-8F2B-5CEA-69C07A878873}"/>
              </a:ext>
            </a:extLst>
          </p:cNvPr>
          <p:cNvSpPr>
            <a:spLocks noGrp="1"/>
          </p:cNvSpPr>
          <p:nvPr>
            <p:ph sz="quarter" idx="11"/>
          </p:nvPr>
        </p:nvSpPr>
        <p:spPr/>
        <p:txBody>
          <a:bodyPr/>
          <a:lstStyle/>
          <a:p>
            <a:pPr marL="0" indent="0">
              <a:buNone/>
            </a:pPr>
            <a:r>
              <a:rPr lang="en-GB" sz="3000" noProof="0" dirty="0">
                <a:latin typeface="+mj-lt"/>
              </a:rPr>
              <a:t>6.8 Conclusion</a:t>
            </a:r>
          </a:p>
          <a:p>
            <a:endParaRPr lang="en-GB" noProof="0" dirty="0"/>
          </a:p>
        </p:txBody>
      </p:sp>
      <p:sp>
        <p:nvSpPr>
          <p:cNvPr id="5" name="Inhaltsplatzhalter 1">
            <a:extLst>
              <a:ext uri="{FF2B5EF4-FFF2-40B4-BE49-F238E27FC236}">
                <a16:creationId xmlns:a16="http://schemas.microsoft.com/office/drawing/2014/main" id="{E55D14A0-37B0-A8DE-8545-7AE1FBC40E9A}"/>
              </a:ext>
            </a:extLst>
          </p:cNvPr>
          <p:cNvSpPr txBox="1">
            <a:spLocks/>
          </p:cNvSpPr>
          <p:nvPr/>
        </p:nvSpPr>
        <p:spPr>
          <a:xfrm>
            <a:off x="1210818" y="1346581"/>
            <a:ext cx="1037867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technologies are intertwined with the emergence of the data economy, impacting how we think about integration of data and technology into products and services.</a:t>
            </a:r>
          </a:p>
          <a:p>
            <a:r>
              <a:rPr lang="en-GB" sz="2200" noProof="0" dirty="0">
                <a:latin typeface="+mj-lt"/>
              </a:rPr>
              <a:t>AWS, Microsoft Azure and Google Cloud dominate market of cloud services providers due to extensive infrastructure and capabilities, enabling firms to access scalable computing resources, facilitating adoption of AI and other advanced technologies.</a:t>
            </a:r>
          </a:p>
          <a:p>
            <a:r>
              <a:rPr lang="en-GB" sz="2200" noProof="0" dirty="0">
                <a:latin typeface="+mj-lt"/>
              </a:rPr>
              <a:t>Cloud computing services are categorized into IaaS, PaaS, SaaS.</a:t>
            </a:r>
          </a:p>
          <a:p>
            <a:r>
              <a:rPr lang="en-GB" sz="2200" noProof="0" dirty="0">
                <a:latin typeface="+mj-lt"/>
              </a:rPr>
              <a:t>Benefits of cloud adoption: cost savings, scalability, enhanced data processing.</a:t>
            </a:r>
          </a:p>
          <a:p>
            <a:r>
              <a:rPr lang="en-GB" sz="2200" noProof="0" dirty="0">
                <a:latin typeface="+mj-lt"/>
              </a:rPr>
              <a:t>Challenges: data security, privacy concerns, need for robust data governance.</a:t>
            </a:r>
          </a:p>
          <a:p>
            <a:r>
              <a:rPr lang="en-GB" sz="2200" noProof="0" dirty="0">
                <a:latin typeface="+mj-lt"/>
              </a:rPr>
              <a:t>Data, processed into information and knowledge are valuable assets.</a:t>
            </a:r>
          </a:p>
          <a:p>
            <a:r>
              <a:rPr lang="en-GB" sz="2200" noProof="0" dirty="0">
                <a:latin typeface="+mj-lt"/>
              </a:rPr>
              <a:t>Human cognition, ML in hybrid systems show synergy in knowledge creation.</a:t>
            </a:r>
          </a:p>
          <a:p>
            <a:r>
              <a:rPr lang="en-GB" sz="2200" noProof="0" dirty="0">
                <a:latin typeface="+mj-lt"/>
              </a:rPr>
              <a:t>Digital technology producing more data change value creation and affect competitive strategies of firms. </a:t>
            </a:r>
          </a:p>
        </p:txBody>
      </p:sp>
    </p:spTree>
    <p:extLst>
      <p:ext uri="{BB962C8B-B14F-4D97-AF65-F5344CB8AC3E}">
        <p14:creationId xmlns:p14="http://schemas.microsoft.com/office/powerpoint/2010/main" val="347878612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48704" y="1034745"/>
            <a:ext cx="9404350" cy="550227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noProof="0" dirty="0">
                <a:latin typeface="+mj-lt"/>
                <a:ea typeface="Calibri Light" panose="020F0302020204030204" pitchFamily="34" charset="0"/>
                <a:cs typeface="Calibri Light" panose="020F0302020204030204" pitchFamily="34" charset="0"/>
              </a:rPr>
              <a:t>Step 1: Selection of a case organization</a:t>
            </a:r>
          </a:p>
          <a:p>
            <a:pPr marL="0" indent="0">
              <a:buNone/>
            </a:pPr>
            <a:r>
              <a:rPr lang="en-GB" sz="2200" noProof="0" dirty="0">
                <a:latin typeface="+mj-lt"/>
              </a:rPr>
              <a:t>Students can complete the following tasks either based on the focal case study, or work on the recommended case study for this chapter (BRUGG Lifting and its Industrial Internet of Things (</a:t>
            </a:r>
            <a:r>
              <a:rPr lang="en-GB" sz="2200" noProof="0" dirty="0" err="1">
                <a:latin typeface="+mj-lt"/>
              </a:rPr>
              <a:t>IIoT</a:t>
            </a:r>
            <a:r>
              <a:rPr lang="en-GB" sz="2200" noProof="0" dirty="0">
                <a:latin typeface="+mj-lt"/>
              </a:rPr>
              <a:t>) asset management solution ‘PVS’) and answer below questions.</a:t>
            </a:r>
            <a:br>
              <a:rPr lang="en-GB" sz="2200" noProof="0" dirty="0">
                <a:latin typeface="+mj-lt"/>
              </a:rPr>
            </a:br>
            <a:r>
              <a:rPr kumimoji="0" lang="en-GB" sz="2200" b="1" i="0" u="none" strike="noStrike" kern="1200" cap="none" spc="0" normalizeH="0" baseline="0" noProof="0" dirty="0">
                <a:ln>
                  <a:noFill/>
                </a:ln>
                <a:solidFill>
                  <a:prstClr val="black"/>
                </a:solidFill>
                <a:effectLst/>
                <a:uLnTx/>
                <a:uFillTx/>
                <a:latin typeface="+mj-lt"/>
                <a:ea typeface="+mn-ea"/>
                <a:cs typeface="+mn-cs"/>
              </a:rPr>
              <a:t>Step 2: Case questions linked to this chapter</a:t>
            </a:r>
            <a:endParaRPr lang="en-GB" sz="2200" noProof="0" dirty="0">
              <a:latin typeface="+mj-lt"/>
            </a:endParaRPr>
          </a:p>
          <a:p>
            <a:pPr marL="457200" indent="-457200">
              <a:buFont typeface="+mj-lt"/>
              <a:buAutoNum type="arabicPeriod"/>
            </a:pPr>
            <a:r>
              <a:rPr lang="en-GB" sz="2200" noProof="0" dirty="0">
                <a:latin typeface="+mj-lt"/>
              </a:rPr>
              <a:t>What is the value of data in an organisation; and how important are customer, product, and usage/transaction data (and why)?</a:t>
            </a:r>
          </a:p>
          <a:p>
            <a:pPr marL="457200" indent="-457200">
              <a:buFont typeface="+mj-lt"/>
              <a:buAutoNum type="arabicPeriod"/>
            </a:pPr>
            <a:r>
              <a:rPr lang="en-GB" sz="2200" noProof="0" dirty="0">
                <a:latin typeface="+mj-lt"/>
              </a:rPr>
              <a:t>What data can BRUGG collect wits its sensors? Provide an overview of data categories with examples for each category (see also Box 6.1).</a:t>
            </a:r>
          </a:p>
          <a:p>
            <a:pPr marL="457200" indent="-457200">
              <a:buFont typeface="+mj-lt"/>
              <a:buAutoNum type="arabicPeriod"/>
            </a:pPr>
            <a:r>
              <a:rPr lang="en-GB" sz="2200" noProof="0" dirty="0">
                <a:latin typeface="+mj-lt"/>
              </a:rPr>
              <a:t>Should this data be stored and made available via an IaaS, PaaS or SaaS Cloud solution (see Box 6.5)? Describe the reasons for your choice.</a:t>
            </a:r>
          </a:p>
          <a:p>
            <a:pPr marL="457200" indent="-457200">
              <a:buFont typeface="+mj-lt"/>
              <a:buAutoNum type="arabicPeriod"/>
            </a:pPr>
            <a:r>
              <a:rPr lang="en-GB" sz="2200" noProof="0" dirty="0">
                <a:latin typeface="+mj-lt"/>
              </a:rPr>
              <a:t>How can BRUGG use this data for process improvements, including automation/digitalisation, efficiency increase and cost reduction? </a:t>
            </a:r>
          </a:p>
          <a:p>
            <a:pPr marL="457200" indent="-457200">
              <a:buFont typeface="+mj-lt"/>
              <a:buAutoNum type="arabicPeriod"/>
            </a:pPr>
            <a:r>
              <a:rPr lang="en-GB" sz="2200" noProof="0" dirty="0">
                <a:latin typeface="+mj-lt"/>
              </a:rPr>
              <a:t>How can BRUGG use this data strategically to build, for instance, new service offerings, strategic partnerships with other organisations (e.g., an ecosystem or digital platform) or expand into new industries (see also Chapter 6.5)?</a:t>
            </a:r>
          </a:p>
          <a:p>
            <a:pPr marL="0" indent="0">
              <a:buNone/>
            </a:pPr>
            <a:endParaRPr lang="en-GB" noProof="0" dirty="0">
              <a:latin typeface="+mj-lt"/>
            </a:endParaRP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423346823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48704" y="103474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6"/>
            </a:pPr>
            <a:r>
              <a:rPr lang="en-GB" sz="2000" noProof="0" dirty="0">
                <a:latin typeface="+mj-lt"/>
              </a:rPr>
              <a:t>How can BRUGG protect this data from unauthorised access or use from an organisational and technological point of view?</a:t>
            </a:r>
          </a:p>
          <a:p>
            <a:pPr marL="457200" indent="-457200">
              <a:buFont typeface="+mj-lt"/>
              <a:buAutoNum type="arabicPeriod" startAt="6"/>
            </a:pPr>
            <a:r>
              <a:rPr lang="en-GB" sz="2000" noProof="0" dirty="0">
                <a:latin typeface="+mj-lt"/>
              </a:rPr>
              <a:t>What skills are required for BRUGG or any other organisation to use data operationally (for e.g., automation) and strategically (e.g., to build new services)?</a:t>
            </a:r>
          </a:p>
          <a:p>
            <a:pPr marL="0" indent="0">
              <a:buNone/>
            </a:pPr>
            <a:r>
              <a:rPr lang="en-GB" sz="2000" noProof="0" dirty="0">
                <a:latin typeface="+mj-lt"/>
              </a:rPr>
              <a:t>Alternatively, students can work on the supplementary case study (available online) for this chapter (CRM and Sales Automation at </a:t>
            </a:r>
            <a:r>
              <a:rPr lang="en-GB" sz="2000" noProof="0" dirty="0" err="1">
                <a:latin typeface="+mj-lt"/>
              </a:rPr>
              <a:t>Transgourmet</a:t>
            </a:r>
            <a:r>
              <a:rPr lang="en-GB" sz="2000" noProof="0" dirty="0">
                <a:latin typeface="+mj-lt"/>
              </a:rPr>
              <a:t> Switzerland) and answer below questions.</a:t>
            </a:r>
          </a:p>
          <a:p>
            <a:pPr marL="457200" indent="-457200">
              <a:buFont typeface="+mj-lt"/>
              <a:buAutoNum type="arabicPeriod"/>
            </a:pPr>
            <a:r>
              <a:rPr lang="en-GB" sz="2000" noProof="0" dirty="0">
                <a:latin typeface="+mj-lt"/>
              </a:rPr>
              <a:t>What is the value of data in an organisation; and how important is customer data (and why)?</a:t>
            </a:r>
          </a:p>
          <a:p>
            <a:pPr marL="457200" indent="-457200">
              <a:buFont typeface="+mj-lt"/>
              <a:buAutoNum type="arabicPeriod"/>
            </a:pPr>
            <a:r>
              <a:rPr lang="en-GB" sz="2000" noProof="0" dirty="0">
                <a:latin typeface="+mj-lt"/>
              </a:rPr>
              <a:t>What is a possible CRM (customer relationship management) software vision and project scope for a small business (like for example, a </a:t>
            </a:r>
            <a:r>
              <a:rPr lang="en-GB" sz="2000" noProof="0" dirty="0" err="1">
                <a:latin typeface="+mj-lt"/>
              </a:rPr>
              <a:t>bikeshop</a:t>
            </a:r>
            <a:r>
              <a:rPr lang="en-GB" sz="2000" noProof="0" dirty="0">
                <a:latin typeface="+mj-lt"/>
              </a:rPr>
              <a:t>)?</a:t>
            </a:r>
          </a:p>
          <a:p>
            <a:pPr marL="457200" indent="-457200">
              <a:buFont typeface="+mj-lt"/>
              <a:buAutoNum type="arabicPeriod"/>
            </a:pPr>
            <a:r>
              <a:rPr lang="en-GB" sz="2000" noProof="0" dirty="0">
                <a:latin typeface="+mj-lt"/>
              </a:rPr>
              <a:t>Which internal teams (human resources) have the potential and the ability to plan and implement a CRM project?</a:t>
            </a:r>
          </a:p>
          <a:p>
            <a:pPr marL="457200" indent="-457200">
              <a:buFont typeface="+mj-lt"/>
              <a:buAutoNum type="arabicPeriod"/>
            </a:pPr>
            <a:r>
              <a:rPr lang="en-GB" sz="2000" noProof="0" dirty="0">
                <a:latin typeface="+mj-lt"/>
              </a:rPr>
              <a:t>What skills are required to implement a CRM project?</a:t>
            </a:r>
          </a:p>
          <a:p>
            <a:pPr marL="457200" indent="-457200">
              <a:buFont typeface="+mj-lt"/>
              <a:buAutoNum type="arabicPeriod"/>
            </a:pPr>
            <a:r>
              <a:rPr lang="en-GB" sz="2000" noProof="0" dirty="0">
                <a:latin typeface="+mj-lt"/>
              </a:rPr>
              <a:t>How can/should senior management support a CRM project?</a:t>
            </a:r>
          </a:p>
          <a:p>
            <a:pPr marL="457200" indent="-457200">
              <a:buFont typeface="+mj-lt"/>
              <a:buAutoNum type="arabicPeriod"/>
            </a:pPr>
            <a:r>
              <a:rPr lang="en-GB" sz="2000" noProof="0" dirty="0">
                <a:latin typeface="+mj-lt"/>
              </a:rPr>
              <a:t>Into which other IT systems/platforms will a CRM integrate with, and why?</a:t>
            </a:r>
          </a:p>
          <a:p>
            <a:endParaRPr lang="en-GB" sz="2200" noProof="0" dirty="0">
              <a:latin typeface="+mj-lt"/>
            </a:endParaRP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134458830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2A9F7-EC80-6F47-42A7-A574938BCBD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BEBAC65F-D083-1183-1345-047683BCB087}"/>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E73495E1-0D4D-C446-778D-C452CE275E57}"/>
              </a:ext>
            </a:extLst>
          </p:cNvPr>
          <p:cNvSpPr txBox="1">
            <a:spLocks/>
          </p:cNvSpPr>
          <p:nvPr/>
        </p:nvSpPr>
        <p:spPr>
          <a:xfrm>
            <a:off x="1248704" y="112005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7"/>
            </a:pPr>
            <a:r>
              <a:rPr lang="en-GB" sz="2000" noProof="0" dirty="0">
                <a:latin typeface="+mj-lt"/>
              </a:rPr>
              <a:t>What processed can be automated via a CRM platform?</a:t>
            </a:r>
          </a:p>
          <a:p>
            <a:pPr marL="457200" indent="-457200">
              <a:buFont typeface="+mj-lt"/>
              <a:buAutoNum type="arabicPeriod" startAt="7"/>
            </a:pPr>
            <a:r>
              <a:rPr lang="en-GB" sz="2000" noProof="0" dirty="0">
                <a:latin typeface="+mj-lt"/>
              </a:rPr>
              <a:t>How can an organisation protect its data from unauthorised access or use?</a:t>
            </a:r>
          </a:p>
          <a:p>
            <a:pPr marL="457200" indent="-457200">
              <a:buFont typeface="+mj-lt"/>
              <a:buAutoNum type="arabicPeriod" startAt="7"/>
            </a:pPr>
            <a:r>
              <a:rPr lang="en-GB" sz="2000" noProof="0" dirty="0">
                <a:latin typeface="+mj-lt"/>
              </a:rPr>
              <a:t>How and why could a mobile version of the CRM system support your employees?</a:t>
            </a:r>
          </a:p>
          <a:p>
            <a:pPr marL="457200" indent="-457200">
              <a:buFont typeface="+mj-lt"/>
              <a:buAutoNum type="arabicPeriod" startAt="7"/>
            </a:pPr>
            <a:endParaRPr lang="en-GB" sz="2000" noProof="0" dirty="0">
              <a:latin typeface="+mj-lt"/>
            </a:endParaRPr>
          </a:p>
          <a:p>
            <a:pPr marL="0" indent="0">
              <a:buNone/>
            </a:pPr>
            <a:endParaRPr lang="en-GB" sz="2000" noProof="0" dirty="0">
              <a:latin typeface="+mj-lt"/>
            </a:endParaRPr>
          </a:p>
          <a:p>
            <a:pPr marL="0" indent="0">
              <a:buNone/>
            </a:pPr>
            <a:r>
              <a:rPr lang="en-GB" sz="2000" noProof="0" dirty="0">
                <a:latin typeface="+mj-lt"/>
              </a:rPr>
              <a:t>Additional cases with student questions for the strategic digital action field of Data and the Cloud are covered in:</a:t>
            </a:r>
          </a:p>
          <a:p>
            <a:pPr marL="0" indent="0">
              <a:buNone/>
            </a:pPr>
            <a:r>
              <a:rPr lang="en-GB" sz="2000" noProof="0" dirty="0">
                <a:latin typeface="+mj-lt"/>
              </a:rPr>
              <a:t>•	Action fields of digital transformation at Synchrony Financial (USA) </a:t>
            </a:r>
            <a:br>
              <a:rPr lang="en-GB" sz="2000" noProof="0" dirty="0">
                <a:latin typeface="+mj-lt"/>
              </a:rPr>
            </a:br>
            <a:r>
              <a:rPr lang="en-GB" sz="2000" noProof="0" dirty="0">
                <a:latin typeface="+mj-lt"/>
              </a:rPr>
              <a:t>	(available online).</a:t>
            </a:r>
          </a:p>
          <a:p>
            <a:endParaRPr lang="en-GB" sz="2200" noProof="0" dirty="0">
              <a:latin typeface="+mj-lt"/>
            </a:endParaRPr>
          </a:p>
        </p:txBody>
      </p:sp>
      <p:sp>
        <p:nvSpPr>
          <p:cNvPr id="3" name="Textfeld 2">
            <a:extLst>
              <a:ext uri="{FF2B5EF4-FFF2-40B4-BE49-F238E27FC236}">
                <a16:creationId xmlns:a16="http://schemas.microsoft.com/office/drawing/2014/main" id="{973A63D4-AD62-A02B-1CA7-A48FCA3E24AB}"/>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372267969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2D57C22-30F6-593C-7A4E-5B0EF70F466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7FF7D2DC-8363-D0F2-5139-B7AE31B9BC8D}"/>
              </a:ext>
            </a:extLst>
          </p:cNvPr>
          <p:cNvSpPr txBox="1"/>
          <p:nvPr/>
        </p:nvSpPr>
        <p:spPr>
          <a:xfrm>
            <a:off x="1261685" y="1236773"/>
            <a:ext cx="10221478" cy="5016758"/>
          </a:xfrm>
          <a:prstGeom prst="rect">
            <a:avLst/>
          </a:prstGeom>
          <a:noFill/>
        </p:spPr>
        <p:txBody>
          <a:bodyPr wrap="square">
            <a:spAutoFit/>
          </a:bodyPr>
          <a:lstStyle/>
          <a:p>
            <a:r>
              <a:rPr lang="en-GB" sz="2000" noProof="0" dirty="0">
                <a:latin typeface="+mj-lt"/>
              </a:rPr>
              <a:t>Discuss the following questions in your class, in your group or assignment:</a:t>
            </a:r>
          </a:p>
          <a:p>
            <a:pPr marL="457200" indent="-457200">
              <a:buAutoNum type="arabicPeriod"/>
            </a:pPr>
            <a:r>
              <a:rPr lang="en-GB" sz="2000" noProof="0" dirty="0">
                <a:latin typeface="+mj-lt"/>
              </a:rPr>
              <a:t>Review the features (product offering) and prices of Cloud services such as Amazon AWS, Microsoft Azure and Google Cloud (see opening case) using online information and prepare an overview regarding their capabilities and advantages.</a:t>
            </a:r>
          </a:p>
          <a:p>
            <a:pPr marL="457200" indent="-457200">
              <a:buAutoNum type="arabicPeriod"/>
            </a:pPr>
            <a:r>
              <a:rPr lang="en-GB" sz="2000" noProof="0" dirty="0">
                <a:latin typeface="+mj-lt"/>
              </a:rPr>
              <a:t>Based on a selected industry/business, identify various types of data, information and knowledge which the organisation likely currently has in operation (for each level, define at least 3 types) (see Figure 6.2).</a:t>
            </a:r>
          </a:p>
          <a:p>
            <a:pPr marL="457200" indent="-457200">
              <a:buAutoNum type="arabicPeriod"/>
            </a:pPr>
            <a:r>
              <a:rPr lang="en-GB" sz="2000" noProof="0" dirty="0">
                <a:latin typeface="+mj-lt"/>
              </a:rPr>
              <a:t>Review Table 6.1 (Knowledge Taxonomy) and define/describe for the selected organisation in Exercise 2 what tacit and explicit knowledge is available to managers and employees.</a:t>
            </a:r>
          </a:p>
          <a:p>
            <a:pPr marL="457200" indent="-457200">
              <a:buAutoNum type="arabicPeriod"/>
            </a:pPr>
            <a:r>
              <a:rPr lang="en-GB" sz="2000" noProof="0" dirty="0">
                <a:latin typeface="+mj-lt"/>
              </a:rPr>
              <a:t>For your selected organisation in exercise 2, create a data management plan (see Figure 6.3) that provides an overview of available data for strategic and operational use. Make assumptions, if required.</a:t>
            </a:r>
          </a:p>
          <a:p>
            <a:pPr marL="457200" indent="-457200">
              <a:buAutoNum type="arabicPeriod"/>
            </a:pPr>
            <a:r>
              <a:rPr lang="en-GB" sz="2000" noProof="0" dirty="0">
                <a:latin typeface="+mj-lt"/>
              </a:rPr>
              <a:t>Forming two small groups (2-4 students in each group), assign a pro and contra position to each group and debate to which degree humans (e.g. employees and managers) are still required (and why), or not required anymore (and why), to build AI-driven knowledge management systems (see also Figure 6.4).</a:t>
            </a:r>
          </a:p>
        </p:txBody>
      </p:sp>
    </p:spTree>
    <p:extLst>
      <p:ext uri="{BB962C8B-B14F-4D97-AF65-F5344CB8AC3E}">
        <p14:creationId xmlns:p14="http://schemas.microsoft.com/office/powerpoint/2010/main" val="245498308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F91E-44A2-6DEF-6A7E-50155D240B7B}"/>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850BE00-D69D-C516-65CA-61382030E73C}"/>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3ADF7423-2B13-85CA-E596-EE4B4DE7B848}"/>
              </a:ext>
            </a:extLst>
          </p:cNvPr>
          <p:cNvSpPr txBox="1"/>
          <p:nvPr/>
        </p:nvSpPr>
        <p:spPr>
          <a:xfrm>
            <a:off x="1261685" y="1236773"/>
            <a:ext cx="9378387" cy="2246769"/>
          </a:xfrm>
          <a:prstGeom prst="rect">
            <a:avLst/>
          </a:prstGeom>
          <a:noFill/>
        </p:spPr>
        <p:txBody>
          <a:bodyPr wrap="square">
            <a:spAutoFit/>
          </a:bodyPr>
          <a:lstStyle/>
          <a:p>
            <a:pPr marL="457200" indent="-457200">
              <a:buFont typeface="+mj-lt"/>
              <a:buAutoNum type="arabicPeriod" startAt="6"/>
            </a:pPr>
            <a:r>
              <a:rPr lang="en-GB" sz="2000" noProof="0" dirty="0">
                <a:latin typeface="+mj-lt"/>
              </a:rPr>
              <a:t>Based on the organisation from exercise 2, explain for what processes/use cases they would use Infrastructure as a Service (IaaS), Platform as a Service (PaaS) and Software as a Service (SaaS) cloud service models.</a:t>
            </a:r>
          </a:p>
          <a:p>
            <a:pPr marL="457200" indent="-457200">
              <a:buFont typeface="+mj-lt"/>
              <a:buAutoNum type="arabicPeriod" startAt="6"/>
            </a:pPr>
            <a:r>
              <a:rPr lang="en-GB" sz="2000" noProof="0" dirty="0">
                <a:latin typeface="+mj-lt"/>
              </a:rPr>
              <a:t>Finally, explain how the organisation selected in exercise 2 can fulfil the General Data Protection Regulation (GDPR) framework (as described in Box 6.7). How can the organisation fulfil the legal requirements; what policies, resources, systems and processes are required?</a:t>
            </a:r>
          </a:p>
        </p:txBody>
      </p:sp>
    </p:spTree>
    <p:extLst>
      <p:ext uri="{BB962C8B-B14F-4D97-AF65-F5344CB8AC3E}">
        <p14:creationId xmlns:p14="http://schemas.microsoft.com/office/powerpoint/2010/main" val="358954889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E1B3CE9C-8DFF-78FC-6B48-D89445F93BD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Further Reading List </a:t>
            </a:r>
          </a:p>
        </p:txBody>
      </p:sp>
      <p:sp>
        <p:nvSpPr>
          <p:cNvPr id="5" name="TextBox 3">
            <a:extLst>
              <a:ext uri="{FF2B5EF4-FFF2-40B4-BE49-F238E27FC236}">
                <a16:creationId xmlns:a16="http://schemas.microsoft.com/office/drawing/2014/main" id="{4C3FF1DA-5CCC-0647-6711-8B257C15D4E8}"/>
              </a:ext>
            </a:extLst>
          </p:cNvPr>
          <p:cNvSpPr txBox="1"/>
          <p:nvPr/>
        </p:nvSpPr>
        <p:spPr>
          <a:xfrm>
            <a:off x="1261685" y="1368447"/>
            <a:ext cx="9378387" cy="4093428"/>
          </a:xfrm>
          <a:prstGeom prst="rect">
            <a:avLst/>
          </a:prstGeom>
          <a:noFill/>
        </p:spPr>
        <p:txBody>
          <a:bodyPr wrap="square">
            <a:spAutoFit/>
          </a:bodyPr>
          <a:lstStyle/>
          <a:p>
            <a:pPr marL="285750" indent="-285750">
              <a:buFont typeface="Arial" panose="020B0604020202020204" pitchFamily="34" charset="0"/>
              <a:buChar char="•"/>
            </a:pPr>
            <a:r>
              <a:rPr lang="en-GB" sz="2000" noProof="0" dirty="0">
                <a:latin typeface="+mj-lt"/>
              </a:rPr>
              <a:t>European Commission (2022). European data strategy, https://commission.europa.eu/strategy-and-policy/priorities-2019-2024/europe-fit-digital-age/european-data-strategy_en.</a:t>
            </a:r>
          </a:p>
          <a:p>
            <a:pPr marL="285750" indent="-285750">
              <a:buFont typeface="Arial" panose="020B0604020202020204" pitchFamily="34" charset="0"/>
              <a:buChar char="•"/>
            </a:pPr>
            <a:r>
              <a:rPr lang="en-GB" sz="2000" noProof="0" dirty="0">
                <a:latin typeface="+mj-lt"/>
              </a:rPr>
              <a:t>Hogan, M., Liu, F., Sokol, A., &amp; Tong, J. (2011). NIST Cloud Computing Standards Roadmap. NIST Special Publication, 35(6), 11, https://csrc.nist.rip/library/NIST%20SP%20500-291%20Cloud%20Computing%20Standards%20Roadmap,%202011-07-05.pdf.</a:t>
            </a:r>
          </a:p>
          <a:p>
            <a:pPr marL="285750" indent="-285750">
              <a:buFont typeface="Arial" panose="020B0604020202020204" pitchFamily="34" charset="0"/>
              <a:buChar char="•"/>
            </a:pPr>
            <a:r>
              <a:rPr lang="en-GB" sz="2000" noProof="0" dirty="0" err="1">
                <a:latin typeface="+mj-lt"/>
              </a:rPr>
              <a:t>Sestino</a:t>
            </a:r>
            <a:r>
              <a:rPr lang="en-GB" sz="2000" noProof="0" dirty="0">
                <a:latin typeface="+mj-lt"/>
              </a:rPr>
              <a:t>, A., </a:t>
            </a:r>
            <a:r>
              <a:rPr lang="en-GB" sz="2000" noProof="0" dirty="0" err="1">
                <a:latin typeface="+mj-lt"/>
              </a:rPr>
              <a:t>Kahlawi</a:t>
            </a:r>
            <a:r>
              <a:rPr lang="en-GB" sz="2000" noProof="0" dirty="0">
                <a:latin typeface="+mj-lt"/>
              </a:rPr>
              <a:t>, A., &amp; De Mauro, A. (2025). Decoding the data economy: a literature review of its impact on business, society and digital transformation. European Journal of Innovation Management, 28(2), 298-323.</a:t>
            </a:r>
          </a:p>
          <a:p>
            <a:pPr marL="285750" indent="-285750">
              <a:buFont typeface="Arial" panose="020B0604020202020204" pitchFamily="34" charset="0"/>
              <a:buChar char="•"/>
            </a:pPr>
            <a:r>
              <a:rPr lang="en-GB" sz="2000" noProof="0" dirty="0">
                <a:latin typeface="+mj-lt"/>
              </a:rPr>
              <a:t>UNCTAD (2023). Data Protection and Privacy Legislation Worldwide. United Nations Conference on Trade and Development, Geneva, Switzerland, https://unctad.org/page/data-protection-andprivacy-legislation-worldwide.</a:t>
            </a:r>
          </a:p>
        </p:txBody>
      </p:sp>
    </p:spTree>
    <p:extLst>
      <p:ext uri="{BB962C8B-B14F-4D97-AF65-F5344CB8AC3E}">
        <p14:creationId xmlns:p14="http://schemas.microsoft.com/office/powerpoint/2010/main" val="93052865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A6A-DBD1-57CC-3B7B-04C74F4C516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C935882-0770-6891-E1C5-C2FCAA82028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8DA89CB7-DBE7-03CD-3C2F-78C94A10B3AC}"/>
              </a:ext>
            </a:extLst>
          </p:cNvPr>
          <p:cNvSpPr txBox="1"/>
          <p:nvPr/>
        </p:nvSpPr>
        <p:spPr>
          <a:xfrm>
            <a:off x="171274" y="880738"/>
            <a:ext cx="11559209" cy="5940088"/>
          </a:xfrm>
          <a:prstGeom prst="rect">
            <a:avLst/>
          </a:prstGeom>
          <a:noFill/>
        </p:spPr>
        <p:txBody>
          <a:bodyPr wrap="square">
            <a:spAutoFit/>
          </a:bodyPr>
          <a:lstStyle/>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Amazon Web Services (2024). Home Page. Last Accessed from https://aws.amazon.com on 06 August 2024.</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Ambrozio</a:t>
            </a:r>
            <a:r>
              <a:rPr lang="en-GB" sz="1000" kern="100" noProof="0" dirty="0">
                <a:solidFill>
                  <a:srgbClr val="000000"/>
                </a:solidFill>
                <a:effectLst/>
                <a:latin typeface="+mj-lt"/>
                <a:ea typeface="Aptos" panose="020B0004020202020204" pitchFamily="34" charset="0"/>
                <a:cs typeface="Aptos" panose="020B0004020202020204" pitchFamily="34" charset="0"/>
              </a:rPr>
              <a:t>, S., Lindeque, J.P., Peter, M.K. (2025). Navigating Uncertainty: Isomorphic Pressures in Cloud Computing Adoption. In: Moussa, M., McMurray, A. (eds) The Palgrave Handbook of Breakthrough Technologies in Contemporary Organisations. Palgrave Macmillan, Singapore. https://doi.org/10.1007/978-981-96-2516-1_18.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Apple (2024). Control is yours. Last accessed from https://www.apple.com/privacy/control on 12 August 2024.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Borra, P. (2024). An Overview of Cloud Computing and Leading Cloud Service Providers, International Journal of Computer Engineering and Technology (IJCET), 15(3),122-133.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Etsy (2024) Etsy Home Page. Last accessed from https://www.etsy.com on 12 August 2024.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European Commission (2022). European data strategy, https://commission.europa.eu/strategy-and-policy/priorities-2019-2024/europe-fit-digital-age/european-data-strategy_en.</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General Data Protection Regulation (GDPR) (2016). Regulation (EU) 2016/679 of the European Parliament and of the Council of 27 April 2016 on the protection of natural persons with regard to the processing of personal data and on the free movement of such data. Available from https://eur-lex.europa.eu/eli/reg/2016/679/oj</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Gill, S. S., Tuli, S., Xu, M., Singh, I., Singh, K. V., Lindsay, D., ... &amp; </a:t>
            </a:r>
            <a:r>
              <a:rPr lang="en-GB" sz="1000" kern="100" noProof="0" dirty="0" err="1">
                <a:solidFill>
                  <a:srgbClr val="000000"/>
                </a:solidFill>
                <a:effectLst/>
                <a:latin typeface="+mj-lt"/>
                <a:ea typeface="Aptos" panose="020B0004020202020204" pitchFamily="34" charset="0"/>
                <a:cs typeface="Aptos" panose="020B0004020202020204" pitchFamily="34" charset="0"/>
              </a:rPr>
              <a:t>Garraghan</a:t>
            </a:r>
            <a:r>
              <a:rPr lang="en-GB" sz="1000" kern="100" noProof="0" dirty="0">
                <a:solidFill>
                  <a:srgbClr val="000000"/>
                </a:solidFill>
                <a:effectLst/>
                <a:latin typeface="+mj-lt"/>
                <a:ea typeface="Aptos" panose="020B0004020202020204" pitchFamily="34" charset="0"/>
                <a:cs typeface="Aptos" panose="020B0004020202020204" pitchFamily="34" charset="0"/>
              </a:rPr>
              <a:t>, P. (2019). Transformative effects of IoT, Blockchain and Artificial Intelligence on cloud computing: Evolution, vision, trends and open challenges. Internet of Things, 8, 100118.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Google Cloud (2024). Last Accessed from https://cloud.google.com/ on 06 August 2024.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Grant, R., &amp; </a:t>
            </a:r>
            <a:r>
              <a:rPr lang="en-GB" sz="1000" kern="100" noProof="0" dirty="0" err="1">
                <a:solidFill>
                  <a:srgbClr val="000000"/>
                </a:solidFill>
                <a:effectLst/>
                <a:latin typeface="+mj-lt"/>
                <a:ea typeface="Aptos" panose="020B0004020202020204" pitchFamily="34" charset="0"/>
                <a:cs typeface="Aptos" panose="020B0004020202020204" pitchFamily="34" charset="0"/>
              </a:rPr>
              <a:t>Phene</a:t>
            </a:r>
            <a:r>
              <a:rPr lang="en-GB" sz="1000" kern="100" noProof="0" dirty="0">
                <a:solidFill>
                  <a:srgbClr val="000000"/>
                </a:solidFill>
                <a:effectLst/>
                <a:latin typeface="+mj-lt"/>
                <a:ea typeface="Aptos" panose="020B0004020202020204" pitchFamily="34" charset="0"/>
                <a:cs typeface="Aptos" panose="020B0004020202020204" pitchFamily="34" charset="0"/>
              </a:rPr>
              <a:t>, A. (2022). The knowledge based view and global strategy: Past impact and future potential. Global Strategy Journal, 12(1), 3-30.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Gulati, R., &amp; Oldroyd, J. B. (2005). The quest for customer focus. Harvard Business Review, 83(4), 92-101.</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Hoppstar</a:t>
            </a:r>
            <a:r>
              <a:rPr lang="en-GB" sz="1000" kern="100" noProof="0" dirty="0">
                <a:solidFill>
                  <a:srgbClr val="000000"/>
                </a:solidFill>
                <a:effectLst/>
                <a:latin typeface="+mj-lt"/>
                <a:ea typeface="Aptos" panose="020B0004020202020204" pitchFamily="34" charset="0"/>
                <a:cs typeface="Aptos" panose="020B0004020202020204" pitchFamily="34" charset="0"/>
              </a:rPr>
              <a:t> (2024). What is Important to Us. Last accessed from https://www.hoppstar.com/en/was-uns-wichtig-ist on 12 August 2024.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Kumar, V., &amp; </a:t>
            </a:r>
            <a:r>
              <a:rPr lang="en-GB" sz="1000" kern="100" noProof="0" dirty="0" err="1">
                <a:solidFill>
                  <a:srgbClr val="000000"/>
                </a:solidFill>
                <a:effectLst/>
                <a:latin typeface="+mj-lt"/>
                <a:ea typeface="Aptos" panose="020B0004020202020204" pitchFamily="34" charset="0"/>
                <a:cs typeface="Aptos" panose="020B0004020202020204" pitchFamily="34" charset="0"/>
              </a:rPr>
              <a:t>Vidhyalakshmi</a:t>
            </a:r>
            <a:r>
              <a:rPr lang="en-GB" sz="1000" kern="100" noProof="0" dirty="0">
                <a:solidFill>
                  <a:srgbClr val="000000"/>
                </a:solidFill>
                <a:effectLst/>
                <a:latin typeface="+mj-lt"/>
                <a:ea typeface="Aptos" panose="020B0004020202020204" pitchFamily="34" charset="0"/>
                <a:cs typeface="Aptos" panose="020B0004020202020204" pitchFamily="34" charset="0"/>
              </a:rPr>
              <a:t>, P. (2012). Cloud computing for business sustainability. Asia-Pacific Journal of Management Research and Innovation, 8(4), 461-474.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Mell, P. &amp; Grance, T. (2011). The NIST Definition of Cloud Computing. Last accessed from http://faculty.winthrop.edu/domanm/csci411/Handouts/NIST.pdf on 10 August 2024.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Microsoft Azure (2024). Home Page. Last Accessed from https://azure.microsoft.com on 06 August 2024.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(2017). KMU-Transformation: Als KMU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a:t>
            </a:r>
            <a:r>
              <a:rPr lang="en-GB" sz="1000" kern="100" noProof="0" dirty="0" err="1">
                <a:solidFill>
                  <a:srgbClr val="000000"/>
                </a:solidFill>
                <a:effectLst/>
                <a:latin typeface="+mj-lt"/>
                <a:ea typeface="Aptos" panose="020B0004020202020204" pitchFamily="34" charset="0"/>
                <a:cs typeface="Aptos" panose="020B0004020202020204" pitchFamily="34" charset="0"/>
              </a:rPr>
              <a:t>erfolgreich</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Forschungsresultate</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Praxisleitfaden</a:t>
            </a:r>
            <a:r>
              <a:rPr lang="en-GB"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www.kmu-transformation.ch.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(2021).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Strategieentwicklung</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im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Zeitalter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Planung</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Umsetzung</a:t>
            </a:r>
            <a:r>
              <a:rPr lang="en-GB" sz="1000" kern="100" noProof="0" dirty="0">
                <a:solidFill>
                  <a:srgbClr val="000000"/>
                </a:solidFill>
                <a:effectLst/>
                <a:latin typeface="+mj-lt"/>
                <a:ea typeface="Aptos" panose="020B0004020202020204" pitchFamily="34" charset="0"/>
                <a:cs typeface="Aptos" panose="020B0004020202020204" pitchFamily="34" charset="0"/>
              </a:rPr>
              <a:t> der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Strategylab</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www.strategische-transformation.ch.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(2023).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Digitaler</a:t>
            </a:r>
            <a:r>
              <a:rPr lang="en-GB" sz="1000" kern="100" noProof="0" dirty="0">
                <a:solidFill>
                  <a:srgbClr val="000000"/>
                </a:solidFill>
                <a:effectLst/>
                <a:latin typeface="+mj-lt"/>
                <a:ea typeface="Aptos" panose="020B0004020202020204" pitchFamily="34" charset="0"/>
                <a:cs typeface="Aptos" panose="020B0004020202020204" pitchFamily="34" charset="0"/>
              </a:rPr>
              <a:t> Masterplan für KMU. So </a:t>
            </a:r>
            <a:r>
              <a:rPr lang="en-GB" sz="1000" kern="100" noProof="0" dirty="0" err="1">
                <a:solidFill>
                  <a:srgbClr val="000000"/>
                </a:solidFill>
                <a:effectLst/>
                <a:latin typeface="+mj-lt"/>
                <a:ea typeface="Aptos" panose="020B0004020202020204" pitchFamily="34" charset="0"/>
                <a:cs typeface="Aptos" panose="020B0004020202020204" pitchFamily="34" charset="0"/>
              </a:rPr>
              <a:t>gelingt</a:t>
            </a:r>
            <a:r>
              <a:rPr lang="en-GB" sz="1000" kern="100" noProof="0" dirty="0">
                <a:solidFill>
                  <a:srgbClr val="000000"/>
                </a:solidFill>
                <a:effectLst/>
                <a:latin typeface="+mj-lt"/>
                <a:ea typeface="Aptos" panose="020B0004020202020204" pitchFamily="34" charset="0"/>
                <a:cs typeface="Aptos" panose="020B0004020202020204" pitchFamily="34" charset="0"/>
              </a:rPr>
              <a:t>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in </a:t>
            </a:r>
            <a:r>
              <a:rPr lang="en-GB" sz="1000" kern="100" noProof="0" dirty="0" err="1">
                <a:solidFill>
                  <a:srgbClr val="000000"/>
                </a:solidFill>
                <a:effectLst/>
                <a:latin typeface="+mj-lt"/>
                <a:ea typeface="Aptos" panose="020B0004020202020204" pitchFamily="34" charset="0"/>
                <a:cs typeface="Aptos" panose="020B0004020202020204" pitchFamily="34" charset="0"/>
              </a:rPr>
              <a:t>Ihrem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Unternehmen</a:t>
            </a:r>
            <a:r>
              <a:rPr lang="en-GB" sz="1000" kern="100" noProof="0" dirty="0">
                <a:solidFill>
                  <a:srgbClr val="000000"/>
                </a:solidFill>
                <a:effectLst/>
                <a:latin typeface="+mj-lt"/>
                <a:ea typeface="Aptos" panose="020B0004020202020204" pitchFamily="34" charset="0"/>
                <a:cs typeface="Aptos" panose="020B0004020202020204" pitchFamily="34" charset="0"/>
              </a:rPr>
              <a:t>. Verlag Beobachter Edition &amp; </a:t>
            </a:r>
            <a:r>
              <a:rPr lang="en-GB" sz="1000" kern="100" noProof="0" dirty="0" err="1">
                <a:solidFill>
                  <a:srgbClr val="000000"/>
                </a:solidFill>
                <a:effectLst/>
                <a:latin typeface="+mj-lt"/>
                <a:ea typeface="Aptos" panose="020B0004020202020204" pitchFamily="34" charset="0"/>
                <a:cs typeface="Aptos" panose="020B0004020202020204" pitchFamily="34" charset="0"/>
              </a:rPr>
              <a:t>Handelszeitung</a:t>
            </a:r>
            <a:r>
              <a:rPr lang="en-GB" sz="1000" kern="100" noProof="0" dirty="0">
                <a:solidFill>
                  <a:srgbClr val="000000"/>
                </a:solidFill>
                <a:effectLst/>
                <a:latin typeface="+mj-lt"/>
                <a:ea typeface="Aptos" panose="020B0004020202020204" pitchFamily="34" charset="0"/>
                <a:cs typeface="Aptos" panose="020B0004020202020204" pitchFamily="34" charset="0"/>
              </a:rPr>
              <a:t>. Zürich/Schweiz, www.digitaler-masterplan.ch.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(2024). The Digital Transformation Canvas. Develop and implement your digital strategy. FT Publishing/Pearson, London/UK, www.the-digital-transformation-canvas.com.</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 K., Kraft, C., &amp; Lindeque, J. (2020). Strategic Action Fields of Digital Transformation: An exploration of the strategic action fields of Swiss SMEs and large enterprises. Journal of Strategy and Management, 13(1), 160-180.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Robuck, M. (2024). Analysis: Google, Amazon, Microsoft fight for AI dominance. Last accessed from https://www.mobileworldlive.com/google/analysis-google-amazon-microsoft-fight-for-ai-dominance on 10 August 2024.</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Sestino</a:t>
            </a:r>
            <a:r>
              <a:rPr lang="en-GB" sz="1000" kern="100" noProof="0" dirty="0">
                <a:solidFill>
                  <a:srgbClr val="000000"/>
                </a:solidFill>
                <a:effectLst/>
                <a:latin typeface="+mj-lt"/>
                <a:ea typeface="Aptos" panose="020B0004020202020204" pitchFamily="34" charset="0"/>
                <a:cs typeface="Aptos" panose="020B0004020202020204" pitchFamily="34" charset="0"/>
              </a:rPr>
              <a:t>, A., </a:t>
            </a:r>
            <a:r>
              <a:rPr lang="en-GB" sz="1000" kern="100" noProof="0" dirty="0" err="1">
                <a:solidFill>
                  <a:srgbClr val="000000"/>
                </a:solidFill>
                <a:effectLst/>
                <a:latin typeface="+mj-lt"/>
                <a:ea typeface="Aptos" panose="020B0004020202020204" pitchFamily="34" charset="0"/>
                <a:cs typeface="Aptos" panose="020B0004020202020204" pitchFamily="34" charset="0"/>
              </a:rPr>
              <a:t>Kahlawi</a:t>
            </a:r>
            <a:r>
              <a:rPr lang="en-GB" sz="1000" kern="100" noProof="0" dirty="0">
                <a:solidFill>
                  <a:srgbClr val="000000"/>
                </a:solidFill>
                <a:effectLst/>
                <a:latin typeface="+mj-lt"/>
                <a:ea typeface="Aptos" panose="020B0004020202020204" pitchFamily="34" charset="0"/>
                <a:cs typeface="Aptos" panose="020B0004020202020204" pitchFamily="34" charset="0"/>
              </a:rPr>
              <a:t>, A., &amp; De Mauro, A. (2025). Decoding the data economy: a literature review of its impact on business, society and digital transformation. European Journal of Innovation Management, 28(2), 298-323.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Tesla (2024). Home Page. Last accessed from https://www.tesla.com/ on 12 August 2024.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van </a:t>
            </a:r>
            <a:r>
              <a:rPr lang="en-GB" sz="1000" kern="100" noProof="0" dirty="0" err="1">
                <a:solidFill>
                  <a:srgbClr val="000000"/>
                </a:solidFill>
                <a:effectLst/>
                <a:latin typeface="+mj-lt"/>
                <a:ea typeface="Aptos" panose="020B0004020202020204" pitchFamily="34" charset="0"/>
                <a:cs typeface="Aptos" panose="020B0004020202020204" pitchFamily="34" charset="0"/>
              </a:rPr>
              <a:t>Harmelen</a:t>
            </a:r>
            <a:r>
              <a:rPr lang="en-GB" sz="1000" kern="100" noProof="0" dirty="0">
                <a:solidFill>
                  <a:srgbClr val="000000"/>
                </a:solidFill>
                <a:effectLst/>
                <a:latin typeface="+mj-lt"/>
                <a:ea typeface="Aptos" panose="020B0004020202020204" pitchFamily="34" charset="0"/>
                <a:cs typeface="Aptos" panose="020B0004020202020204" pitchFamily="34" charset="0"/>
              </a:rPr>
              <a:t>, F., &amp; ten </a:t>
            </a:r>
            <a:r>
              <a:rPr lang="en-GB" sz="1000" kern="100" noProof="0" dirty="0" err="1">
                <a:solidFill>
                  <a:srgbClr val="000000"/>
                </a:solidFill>
                <a:effectLst/>
                <a:latin typeface="+mj-lt"/>
                <a:ea typeface="Aptos" panose="020B0004020202020204" pitchFamily="34" charset="0"/>
                <a:cs typeface="Aptos" panose="020B0004020202020204" pitchFamily="34" charset="0"/>
              </a:rPr>
              <a:t>Teije</a:t>
            </a:r>
            <a:r>
              <a:rPr lang="en-GB" sz="1000" kern="100" noProof="0" dirty="0">
                <a:solidFill>
                  <a:srgbClr val="000000"/>
                </a:solidFill>
                <a:effectLst/>
                <a:latin typeface="+mj-lt"/>
                <a:ea typeface="Aptos" panose="020B0004020202020204" pitchFamily="34" charset="0"/>
                <a:cs typeface="Aptos" panose="020B0004020202020204" pitchFamily="34" charset="0"/>
              </a:rPr>
              <a:t>, A. (2019). A boxology of design patterns for hybrid learning and reasoning systems. Journal of Web Engineering, 18(1-3), 97-123.</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UNCTAD (2023). Data Protection and Privacy Legislation Worldwide. United Nations Conference on Trade and Development, Geneva, Switzerland, https://unctad.org/page/data-protection-andprivacy-legislation-worldwide.</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Witschel</a:t>
            </a:r>
            <a:r>
              <a:rPr lang="en-GB" sz="1000" kern="100" noProof="0" dirty="0">
                <a:solidFill>
                  <a:srgbClr val="000000"/>
                </a:solidFill>
                <a:effectLst/>
                <a:latin typeface="+mj-lt"/>
                <a:ea typeface="Aptos" panose="020B0004020202020204" pitchFamily="34" charset="0"/>
                <a:cs typeface="Aptos" panose="020B0004020202020204" pitchFamily="34" charset="0"/>
              </a:rPr>
              <a:t>, H. F., Pande, C., Martin, A., Laurenzi, E., &amp; </a:t>
            </a:r>
            <a:r>
              <a:rPr lang="en-GB" sz="1000" kern="100" noProof="0" dirty="0" err="1">
                <a:solidFill>
                  <a:srgbClr val="000000"/>
                </a:solidFill>
                <a:effectLst/>
                <a:latin typeface="+mj-lt"/>
                <a:ea typeface="Aptos" panose="020B0004020202020204" pitchFamily="34" charset="0"/>
                <a:cs typeface="Aptos" panose="020B0004020202020204" pitchFamily="34" charset="0"/>
              </a:rPr>
              <a:t>Hinkelmann</a:t>
            </a:r>
            <a:r>
              <a:rPr lang="en-GB" sz="1000" kern="100" noProof="0" dirty="0">
                <a:solidFill>
                  <a:srgbClr val="000000"/>
                </a:solidFill>
                <a:effectLst/>
                <a:latin typeface="+mj-lt"/>
                <a:ea typeface="Aptos" panose="020B0004020202020204" pitchFamily="34" charset="0"/>
                <a:cs typeface="Aptos" panose="020B0004020202020204" pitchFamily="34" charset="0"/>
              </a:rPr>
              <a:t>, K. (2020). Visualization of patterns for hybrid learning and reasoning with human involvement. In New Trends in Business Information Systems and Technology: Digital Innovation and Digital Business Transformation (pp. 193-204). Cham: Springer International Publishing.</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Wright, D., Smith, D., Ji, K., </a:t>
            </a:r>
            <a:r>
              <a:rPr lang="en-GB" sz="1000" kern="100" noProof="0" dirty="0" err="1">
                <a:solidFill>
                  <a:srgbClr val="000000"/>
                </a:solidFill>
                <a:effectLst/>
                <a:latin typeface="+mj-lt"/>
                <a:ea typeface="Aptos" panose="020B0004020202020204" pitchFamily="34" charset="0"/>
                <a:cs typeface="Aptos" panose="020B0004020202020204" pitchFamily="34" charset="0"/>
              </a:rPr>
              <a:t>Borrega</a:t>
            </a:r>
            <a:r>
              <a:rPr lang="en-GB" sz="1000" kern="100" noProof="0" dirty="0">
                <a:solidFill>
                  <a:srgbClr val="000000"/>
                </a:solidFill>
                <a:effectLst/>
                <a:latin typeface="+mj-lt"/>
                <a:ea typeface="Aptos" panose="020B0004020202020204" pitchFamily="34" charset="0"/>
                <a:cs typeface="Aptos" panose="020B0004020202020204" pitchFamily="34" charset="0"/>
              </a:rPr>
              <a:t>, M.A., Galimberti, A., &amp; Bauman, S. (2023). Magic Quadrant for Strategic Cloud Platform Services. Last Accessed from https://www.gartner.com/doc/reprints?id=1-2FTDYPQN&amp;ct=231204&amp;st=sb on 06 August 2024.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Zins, C. (2007). Conceptual approaches for defining data, information, and knowledge. Journal of the American Society for Information Science and Technology, 58(4), 479-493.</a:t>
            </a:r>
          </a:p>
        </p:txBody>
      </p:sp>
    </p:spTree>
    <p:extLst>
      <p:ext uri="{BB962C8B-B14F-4D97-AF65-F5344CB8AC3E}">
        <p14:creationId xmlns:p14="http://schemas.microsoft.com/office/powerpoint/2010/main" val="139554917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7531-9519-9A73-4265-35794EF49AF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B6049CB-8AB4-9E0F-98A0-9CFCBD33001B}"/>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0342D7F7-E26D-9CAF-1F05-10D82389790C}"/>
              </a:ext>
            </a:extLst>
          </p:cNvPr>
          <p:cNvSpPr txBox="1"/>
          <p:nvPr/>
        </p:nvSpPr>
        <p:spPr>
          <a:xfrm>
            <a:off x="1261685" y="2046008"/>
            <a:ext cx="10409615" cy="1754326"/>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5" name="Picture 4" descr="A blue text on a black background&#10;&#10;AI-generated content may be incorrect.">
            <a:extLst>
              <a:ext uri="{FF2B5EF4-FFF2-40B4-BE49-F238E27FC236}">
                <a16:creationId xmlns:a16="http://schemas.microsoft.com/office/drawing/2014/main" id="{F2243F32-3955-08D3-04BF-3EFCE5AC94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452" y="4772640"/>
            <a:ext cx="1122680" cy="526886"/>
          </a:xfrm>
          <a:prstGeom prst="rect">
            <a:avLst/>
          </a:prstGeom>
        </p:spPr>
      </p:pic>
      <p:pic>
        <p:nvPicPr>
          <p:cNvPr id="14" name="Graphic 3">
            <a:extLst>
              <a:ext uri="{FF2B5EF4-FFF2-40B4-BE49-F238E27FC236}">
                <a16:creationId xmlns:a16="http://schemas.microsoft.com/office/drawing/2014/main" id="{913F7579-2B47-D8A9-975F-5CC5675F2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449" y="5527958"/>
            <a:ext cx="971550" cy="376555"/>
          </a:xfrm>
          <a:prstGeom prst="rect">
            <a:avLst/>
          </a:prstGeom>
        </p:spPr>
      </p:pic>
      <p:pic>
        <p:nvPicPr>
          <p:cNvPr id="16" name="Picture 15" descr="A black background with red text&#10;&#10;AI-generated content may be incorrect.">
            <a:extLst>
              <a:ext uri="{FF2B5EF4-FFF2-40B4-BE49-F238E27FC236}">
                <a16:creationId xmlns:a16="http://schemas.microsoft.com/office/drawing/2014/main" id="{6FB4BB55-0EFC-E1C2-3141-A8D7E21F4C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784602" y="4873152"/>
            <a:ext cx="1451610" cy="271780"/>
          </a:xfrm>
          <a:prstGeom prst="rect">
            <a:avLst/>
          </a:prstGeom>
          <a:ln>
            <a:noFill/>
          </a:ln>
          <a:extLst>
            <a:ext uri="{53640926-AAD7-44D8-BBD7-CCE9431645EC}">
              <a14:shadowObscured xmlns:a14="http://schemas.microsoft.com/office/drawing/2010/main"/>
            </a:ext>
          </a:extLst>
        </p:spPr>
      </p:pic>
      <p:pic>
        <p:nvPicPr>
          <p:cNvPr id="17" name="Picture 16" descr="A pink and yellow logo&#10;&#10;AI-generated content may be incorrect.">
            <a:extLst>
              <a:ext uri="{FF2B5EF4-FFF2-40B4-BE49-F238E27FC236}">
                <a16:creationId xmlns:a16="http://schemas.microsoft.com/office/drawing/2014/main" id="{6D0FA3C9-69A0-7610-1101-67F1B0418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430" y="5386988"/>
            <a:ext cx="886815" cy="734377"/>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2692DA34-866C-9183-0266-0E1CD687A9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2744" y="4847275"/>
            <a:ext cx="1872084" cy="315325"/>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97D46043-6443-FB5D-4D45-A0950249F7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5895" y="5360038"/>
            <a:ext cx="1352891" cy="289450"/>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569924E0-B8C6-5549-A45B-161ACEDF52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20925" y="4825502"/>
            <a:ext cx="1656398" cy="358873"/>
          </a:xfrm>
          <a:prstGeom prst="rect">
            <a:avLst/>
          </a:prstGeom>
        </p:spPr>
      </p:pic>
      <p:pic>
        <p:nvPicPr>
          <p:cNvPr id="21" name="Picture 20" descr="Red text on a white background&#10;&#10;AI-generated content may be incorrect.">
            <a:extLst>
              <a:ext uri="{FF2B5EF4-FFF2-40B4-BE49-F238E27FC236}">
                <a16:creationId xmlns:a16="http://schemas.microsoft.com/office/drawing/2014/main" id="{222C76C9-0884-A3C7-621F-3A072CD524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61200" y="5825233"/>
            <a:ext cx="1440572" cy="276594"/>
          </a:xfrm>
          <a:prstGeom prst="rect">
            <a:avLst/>
          </a:prstGeom>
        </p:spPr>
      </p:pic>
      <p:pic>
        <p:nvPicPr>
          <p:cNvPr id="22" name="Picture 21" descr="A yellow and red logo&#10;&#10;AI-generated content may be incorrect.">
            <a:extLst>
              <a:ext uri="{FF2B5EF4-FFF2-40B4-BE49-F238E27FC236}">
                <a16:creationId xmlns:a16="http://schemas.microsoft.com/office/drawing/2014/main" id="{F4D6EB35-2CAF-D8F0-F258-D115B4ECA6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23869" y="5694650"/>
            <a:ext cx="1128694" cy="372749"/>
          </a:xfrm>
          <a:prstGeom prst="rect">
            <a:avLst/>
          </a:prstGeom>
        </p:spPr>
      </p:pic>
      <p:pic>
        <p:nvPicPr>
          <p:cNvPr id="23" name="Picture 22" descr="A black text on a white background&#10;&#10;AI-generated content may be incorrect.">
            <a:extLst>
              <a:ext uri="{FF2B5EF4-FFF2-40B4-BE49-F238E27FC236}">
                <a16:creationId xmlns:a16="http://schemas.microsoft.com/office/drawing/2014/main" id="{C069BBA1-341F-B564-66A7-E3BCA00D672B}"/>
              </a:ext>
            </a:extLst>
          </p:cNvPr>
          <p:cNvPicPr>
            <a:picLocks noChangeAspect="1"/>
          </p:cNvPicPr>
          <p:nvPr/>
        </p:nvPicPr>
        <p:blipFill>
          <a:blip r:embed="rId12" cstate="print">
            <a:extLst>
              <a:ext uri="{28A0092B-C50C-407E-A947-70E740481C1C}">
                <a14:useLocalDpi xmlns:a14="http://schemas.microsoft.com/office/drawing/2010/main"/>
              </a:ext>
            </a:extLst>
          </a:blip>
          <a:srcRect t="28709" b="28099"/>
          <a:stretch>
            <a:fillRect/>
          </a:stretch>
        </p:blipFill>
        <p:spPr>
          <a:xfrm>
            <a:off x="9203855" y="4856646"/>
            <a:ext cx="1495581" cy="358874"/>
          </a:xfrm>
          <a:prstGeom prst="rect">
            <a:avLst/>
          </a:prstGeom>
        </p:spPr>
      </p:pic>
      <p:pic>
        <p:nvPicPr>
          <p:cNvPr id="24" name="Picture 2">
            <a:extLst>
              <a:ext uri="{FF2B5EF4-FFF2-40B4-BE49-F238E27FC236}">
                <a16:creationId xmlns:a16="http://schemas.microsoft.com/office/drawing/2014/main" id="{CF2047BB-D97D-454C-FCE4-9774C690FE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67750" y="5525364"/>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text on a black background&#10;&#10;AI-generated content may be incorrect.">
            <a:extLst>
              <a:ext uri="{FF2B5EF4-FFF2-40B4-BE49-F238E27FC236}">
                <a16:creationId xmlns:a16="http://schemas.microsoft.com/office/drawing/2014/main" id="{58FD8FBC-1A59-5205-EF9F-F4B7644CE8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741" y="5429008"/>
            <a:ext cx="1439802" cy="440961"/>
          </a:xfrm>
          <a:prstGeom prst="rect">
            <a:avLst/>
          </a:prstGeom>
        </p:spPr>
      </p:pic>
      <p:pic>
        <p:nvPicPr>
          <p:cNvPr id="26" name="Picture 25" descr="A black sign with brown letters&#10;&#10;AI-generated content may be incorrect.">
            <a:extLst>
              <a:ext uri="{FF2B5EF4-FFF2-40B4-BE49-F238E27FC236}">
                <a16:creationId xmlns:a16="http://schemas.microsoft.com/office/drawing/2014/main" id="{7724C47C-0F7F-ABBE-6562-D270340A53F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06568" y="4881312"/>
            <a:ext cx="763440" cy="442795"/>
          </a:xfrm>
          <a:prstGeom prst="rect">
            <a:avLst/>
          </a:prstGeom>
        </p:spPr>
      </p:pic>
      <p:pic>
        <p:nvPicPr>
          <p:cNvPr id="27" name="Graphic 26">
            <a:extLst>
              <a:ext uri="{FF2B5EF4-FFF2-40B4-BE49-F238E27FC236}">
                <a16:creationId xmlns:a16="http://schemas.microsoft.com/office/drawing/2014/main" id="{B423648F-CA3B-BD93-C506-954C9D9A4B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02741" y="5487635"/>
            <a:ext cx="1181100" cy="457200"/>
          </a:xfrm>
          <a:prstGeom prst="rect">
            <a:avLst/>
          </a:prstGeom>
        </p:spPr>
      </p:pic>
    </p:spTree>
    <p:extLst>
      <p:ext uri="{BB962C8B-B14F-4D97-AF65-F5344CB8AC3E}">
        <p14:creationId xmlns:p14="http://schemas.microsoft.com/office/powerpoint/2010/main" val="429620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1130B-C759-EB46-CE4D-5A73A8FB0871}"/>
            </a:ext>
          </a:extLst>
        </p:cNvPr>
        <p:cNvGrpSpPr/>
        <p:nvPr/>
      </p:nvGrpSpPr>
      <p:grpSpPr>
        <a:xfrm>
          <a:off x="0" y="0"/>
          <a:ext cx="0" cy="0"/>
          <a:chOff x="0" y="0"/>
          <a:chExt cx="0" cy="0"/>
        </a:xfrm>
      </p:grpSpPr>
      <p:pic>
        <p:nvPicPr>
          <p:cNvPr id="6" name="Grafik 5" descr="Ein Bild, das Entwurf, Zeichnung, Lineart, Clipart enthält.&#10;&#10;KI-generierte Inhalte können fehlerhaft sein.">
            <a:extLst>
              <a:ext uri="{FF2B5EF4-FFF2-40B4-BE49-F238E27FC236}">
                <a16:creationId xmlns:a16="http://schemas.microsoft.com/office/drawing/2014/main" id="{5E304E18-E1BF-5761-9F64-5FECAC9ED33C}"/>
              </a:ext>
            </a:extLst>
          </p:cNvPr>
          <p:cNvPicPr>
            <a:picLocks noChangeAspect="1"/>
          </p:cNvPicPr>
          <p:nvPr/>
        </p:nvPicPr>
        <p:blipFill>
          <a:blip r:embed="rId2"/>
          <a:stretch>
            <a:fillRect/>
          </a:stretch>
        </p:blipFill>
        <p:spPr>
          <a:xfrm>
            <a:off x="9356452" y="1161756"/>
            <a:ext cx="2835546" cy="2916716"/>
          </a:xfrm>
          <a:prstGeom prst="rect">
            <a:avLst/>
          </a:prstGeom>
        </p:spPr>
      </p:pic>
      <p:sp>
        <p:nvSpPr>
          <p:cNvPr id="2" name="Inhaltsplatzhalter 1">
            <a:extLst>
              <a:ext uri="{FF2B5EF4-FFF2-40B4-BE49-F238E27FC236}">
                <a16:creationId xmlns:a16="http://schemas.microsoft.com/office/drawing/2014/main" id="{0F905FFD-9D80-EE8E-3CEF-1690EB17F252}"/>
              </a:ext>
            </a:extLst>
          </p:cNvPr>
          <p:cNvSpPr>
            <a:spLocks noGrp="1"/>
          </p:cNvSpPr>
          <p:nvPr>
            <p:ph sz="quarter" idx="10"/>
          </p:nvPr>
        </p:nvSpPr>
        <p:spPr>
          <a:xfrm>
            <a:off x="1238249" y="1355725"/>
            <a:ext cx="8975425" cy="4789488"/>
          </a:xfrm>
        </p:spPr>
        <p:txBody>
          <a:bodyPr>
            <a:noAutofit/>
          </a:bodyPr>
          <a:lstStyle/>
          <a:p>
            <a:r>
              <a:rPr lang="en-US" sz="2200" dirty="0">
                <a:latin typeface="+mj-lt"/>
              </a:rPr>
              <a:t>F</a:t>
            </a:r>
            <a:r>
              <a:rPr lang="en-US" sz="2200" noProof="0" dirty="0" err="1">
                <a:latin typeface="+mj-lt"/>
              </a:rPr>
              <a:t>irst</a:t>
            </a:r>
            <a:r>
              <a:rPr lang="en-US" sz="2200" noProof="0" dirty="0">
                <a:latin typeface="+mj-lt"/>
              </a:rPr>
              <a:t> robot vacuum cleaners were developed at the beginning of the twenty-first century</a:t>
            </a:r>
          </a:p>
          <a:p>
            <a:r>
              <a:rPr lang="en-US" sz="2200" dirty="0">
                <a:latin typeface="+mj-lt"/>
              </a:rPr>
              <a:t>Examples of differences of traditional vacuum cleaners compared to robots</a:t>
            </a:r>
          </a:p>
          <a:p>
            <a:pPr lvl="1"/>
            <a:r>
              <a:rPr lang="en-US" sz="2200" dirty="0">
                <a:latin typeface="+mj-lt"/>
              </a:rPr>
              <a:t>Variety of sensors to detect objects and measure spaces,                        which collect data in an app</a:t>
            </a:r>
          </a:p>
          <a:p>
            <a:pPr lvl="1"/>
            <a:r>
              <a:rPr lang="en-US" sz="2200" dirty="0">
                <a:latin typeface="+mj-lt"/>
              </a:rPr>
              <a:t>The data obtained is transferred via the internet to a cloud,             evaluated using algorithms/AI , which allows efficiency               improvements to the product, but also helps to create customer profiles</a:t>
            </a:r>
          </a:p>
          <a:p>
            <a:pPr lvl="1"/>
            <a:r>
              <a:rPr lang="en-US" sz="2200" dirty="0">
                <a:latin typeface="+mj-lt"/>
              </a:rPr>
              <a:t>The findings help market further products and services by word                                  of mouth and via digital channels.</a:t>
            </a:r>
          </a:p>
          <a:p>
            <a:pPr lvl="1"/>
            <a:r>
              <a:rPr lang="en-US" sz="2200" dirty="0">
                <a:latin typeface="+mj-lt"/>
              </a:rPr>
              <a:t>Talented employees are needed, whom the </a:t>
            </a:r>
            <a:r>
              <a:rPr lang="en-US" sz="2200" dirty="0" err="1">
                <a:latin typeface="+mj-lt"/>
              </a:rPr>
              <a:t>organisation</a:t>
            </a:r>
            <a:r>
              <a:rPr lang="en-US" sz="2200" dirty="0">
                <a:latin typeface="+mj-lt"/>
              </a:rPr>
              <a:t> can attract with competitive working conditions and a modern working environment</a:t>
            </a:r>
          </a:p>
          <a:p>
            <a:r>
              <a:rPr lang="en-US" sz="2200" dirty="0">
                <a:latin typeface="+mj-lt"/>
              </a:rPr>
              <a:t>Digital age has become diverse and complex – challenge for leaders of the strategic digital transformation of a business</a:t>
            </a:r>
          </a:p>
          <a:p>
            <a:pPr lvl="1"/>
            <a:endParaRPr lang="en-US" sz="2200" dirty="0">
              <a:latin typeface="+mj-lt"/>
            </a:endParaRPr>
          </a:p>
          <a:p>
            <a:pPr lvl="1"/>
            <a:endParaRPr lang="en-US" sz="2200" dirty="0">
              <a:latin typeface="+mj-lt"/>
            </a:endParaRPr>
          </a:p>
        </p:txBody>
      </p:sp>
      <p:sp>
        <p:nvSpPr>
          <p:cNvPr id="3" name="Inhaltsplatzhalter 2">
            <a:extLst>
              <a:ext uri="{FF2B5EF4-FFF2-40B4-BE49-F238E27FC236}">
                <a16:creationId xmlns:a16="http://schemas.microsoft.com/office/drawing/2014/main" id="{158805B8-04AA-A863-529F-0B92F37149A2}"/>
              </a:ext>
            </a:extLst>
          </p:cNvPr>
          <p:cNvSpPr>
            <a:spLocks noGrp="1"/>
          </p:cNvSpPr>
          <p:nvPr>
            <p:ph sz="quarter" idx="11"/>
          </p:nvPr>
        </p:nvSpPr>
        <p:spPr/>
        <p:txBody>
          <a:bodyPr/>
          <a:lstStyle/>
          <a:p>
            <a:pPr marL="0" indent="0">
              <a:buNone/>
            </a:pPr>
            <a:r>
              <a:rPr lang="en-GB" sz="3000" noProof="0" dirty="0">
                <a:latin typeface="+mj-lt"/>
              </a:rPr>
              <a:t>Robot vacuum cleaners: a digital example of the new challenges for organisations</a:t>
            </a:r>
          </a:p>
        </p:txBody>
      </p:sp>
    </p:spTree>
    <p:extLst>
      <p:ext uri="{BB962C8B-B14F-4D97-AF65-F5344CB8AC3E}">
        <p14:creationId xmlns:p14="http://schemas.microsoft.com/office/powerpoint/2010/main" val="21404888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B98-9358-11A0-41E6-5FE6BAFF50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8ABA0CD-2EB5-52C2-063A-7054E94022D9}"/>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F4A97E48-30D8-4D61-B4AA-5562B8250D78}"/>
              </a:ext>
            </a:extLst>
          </p:cNvPr>
          <p:cNvSpPr txBox="1"/>
          <p:nvPr/>
        </p:nvSpPr>
        <p:spPr>
          <a:xfrm>
            <a:off x="770515" y="2130987"/>
            <a:ext cx="6798685" cy="1230593"/>
          </a:xfrm>
          <a:prstGeom prst="rect">
            <a:avLst/>
          </a:prstGeom>
          <a:noFill/>
        </p:spPr>
        <p:txBody>
          <a:bodyPr wrap="square">
            <a:spAutoFit/>
          </a:bodyPr>
          <a:lstStyle/>
          <a:p>
            <a:pPr>
              <a:lnSpc>
                <a:spcPct val="150000"/>
              </a:lnSpc>
            </a:pPr>
            <a:r>
              <a:rPr lang="en-GB" sz="2600" i="1" noProof="0" dirty="0">
                <a:latin typeface="+mj-lt"/>
              </a:rPr>
              <a:t>Visit </a:t>
            </a:r>
            <a:r>
              <a:rPr lang="en-GB" sz="2600" i="1" noProof="0" dirty="0">
                <a:latin typeface="+mj-lt"/>
                <a:hlinkClick r:id="rId2"/>
              </a:rPr>
              <a:t>www.strategic-digital-transformation.com</a:t>
            </a:r>
            <a:r>
              <a:rPr lang="en-GB" sz="2600" i="1" noProof="0" dirty="0">
                <a:latin typeface="+mj-lt"/>
              </a:rPr>
              <a:t> </a:t>
            </a:r>
            <a:br>
              <a:rPr lang="en-GB" sz="2600" i="1" noProof="0" dirty="0">
                <a:latin typeface="+mj-lt"/>
              </a:rPr>
            </a:br>
            <a:r>
              <a:rPr lang="en-GB" sz="2600" i="1" noProof="0" dirty="0">
                <a:latin typeface="+mj-lt"/>
              </a:rPr>
              <a:t>for case studies, videos and workshop templates.</a:t>
            </a:r>
          </a:p>
        </p:txBody>
      </p:sp>
      <p:pic>
        <p:nvPicPr>
          <p:cNvPr id="3" name="Picture 2" descr="A person in a suit and tie&#10;&#10;AI-generated content may be incorrect.">
            <a:extLst>
              <a:ext uri="{FF2B5EF4-FFF2-40B4-BE49-F238E27FC236}">
                <a16:creationId xmlns:a16="http://schemas.microsoft.com/office/drawing/2014/main" id="{0DB98BF3-60F2-B69E-010E-EB610548E08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53640" y="4344266"/>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14A3DE1E-FE2B-7828-AB01-665F4DC8A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0544" y="4344266"/>
            <a:ext cx="1222999" cy="1571321"/>
          </a:xfrm>
          <a:prstGeom prst="rect">
            <a:avLst/>
          </a:prstGeom>
        </p:spPr>
      </p:pic>
      <p:sp>
        <p:nvSpPr>
          <p:cNvPr id="14" name="TextBox 13">
            <a:extLst>
              <a:ext uri="{FF2B5EF4-FFF2-40B4-BE49-F238E27FC236}">
                <a16:creationId xmlns:a16="http://schemas.microsoft.com/office/drawing/2014/main" id="{F4ADA7D2-0731-7719-75CA-00D57338B441}"/>
              </a:ext>
            </a:extLst>
          </p:cNvPr>
          <p:cNvSpPr txBox="1"/>
          <p:nvPr/>
        </p:nvSpPr>
        <p:spPr>
          <a:xfrm>
            <a:off x="770515" y="5915588"/>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F930E241-B351-1EED-3500-FF949C121141}"/>
              </a:ext>
            </a:extLst>
          </p:cNvPr>
          <p:cNvSpPr txBox="1"/>
          <p:nvPr/>
        </p:nvSpPr>
        <p:spPr>
          <a:xfrm>
            <a:off x="2189935" y="5915588"/>
            <a:ext cx="1371119" cy="246221"/>
          </a:xfrm>
          <a:prstGeom prst="rect">
            <a:avLst/>
          </a:prstGeom>
          <a:noFill/>
        </p:spPr>
        <p:txBody>
          <a:bodyPr wrap="square">
            <a:spAutoFit/>
          </a:bodyPr>
          <a:lstStyle/>
          <a:p>
            <a:r>
              <a:rPr lang="en-GB" sz="1000" noProof="0" dirty="0"/>
              <a:t>Dr. Johan P. Lindeque</a:t>
            </a:r>
          </a:p>
        </p:txBody>
      </p:sp>
      <p:pic>
        <p:nvPicPr>
          <p:cNvPr id="6" name="Picture 5" descr="A book with a white rectangular sign on it&#10;&#10;AI-generated content may be incorrect.">
            <a:extLst>
              <a:ext uri="{FF2B5EF4-FFF2-40B4-BE49-F238E27FC236}">
                <a16:creationId xmlns:a16="http://schemas.microsoft.com/office/drawing/2014/main" id="{26DAA298-2D75-B6F9-205B-328A341F64DB}"/>
              </a:ext>
            </a:extLst>
          </p:cNvPr>
          <p:cNvPicPr>
            <a:picLocks noChangeAspect="1"/>
          </p:cNvPicPr>
          <p:nvPr/>
        </p:nvPicPr>
        <p:blipFill>
          <a:blip r:embed="rId5"/>
          <a:stretch>
            <a:fillRect/>
          </a:stretch>
        </p:blipFill>
        <p:spPr>
          <a:xfrm>
            <a:off x="7861300" y="690945"/>
            <a:ext cx="4698879" cy="5747863"/>
          </a:xfrm>
          <a:prstGeom prst="rect">
            <a:avLst/>
          </a:prstGeom>
        </p:spPr>
      </p:pic>
    </p:spTree>
    <p:extLst>
      <p:ext uri="{BB962C8B-B14F-4D97-AF65-F5344CB8AC3E}">
        <p14:creationId xmlns:p14="http://schemas.microsoft.com/office/powerpoint/2010/main" val="72322829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4A83-642F-6AA8-4D50-C0714B77F824}"/>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CF4B531D-CAFE-55E0-1F86-C48C4A234132}"/>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50DCBA76-9D1C-5E63-4A3B-7ADA85FB3B2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US" sz="1000" noProof="0" smtClean="0">
                <a:solidFill>
                  <a:srgbClr val="004474"/>
                </a:solidFill>
              </a:rPr>
              <a:pPr/>
              <a:t>271</a:t>
            </a:fld>
            <a:endParaRPr lang="en-US" sz="1000" noProof="0" dirty="0">
              <a:solidFill>
                <a:srgbClr val="004474"/>
              </a:solidFill>
            </a:endParaRPr>
          </a:p>
        </p:txBody>
      </p:sp>
      <p:sp>
        <p:nvSpPr>
          <p:cNvPr id="5" name="Titel 4">
            <a:extLst>
              <a:ext uri="{FF2B5EF4-FFF2-40B4-BE49-F238E27FC236}">
                <a16:creationId xmlns:a16="http://schemas.microsoft.com/office/drawing/2014/main" id="{DB8C31E4-3308-9866-8E94-E8FF8094456A}"/>
              </a:ext>
            </a:extLst>
          </p:cNvPr>
          <p:cNvSpPr>
            <a:spLocks noGrp="1"/>
          </p:cNvSpPr>
          <p:nvPr>
            <p:ph type="ctrTitle"/>
          </p:nvPr>
        </p:nvSpPr>
        <p:spPr>
          <a:xfrm>
            <a:off x="689504" y="668254"/>
            <a:ext cx="11197696" cy="1324216"/>
          </a:xfrm>
        </p:spPr>
        <p:txBody>
          <a:bodyPr>
            <a:noAutofit/>
          </a:bodyPr>
          <a:lstStyle/>
          <a:p>
            <a:pPr algn="l"/>
            <a:r>
              <a:rPr lang="en-US" sz="4800" b="1" noProof="0" dirty="0"/>
              <a:t>07 Strategic Action Field of New Strategies and Business Models for Value Creation</a:t>
            </a:r>
            <a:endParaRPr lang="en-US" sz="3200" noProof="0" dirty="0">
              <a:latin typeface="+mj-lt"/>
            </a:endParaRPr>
          </a:p>
        </p:txBody>
      </p:sp>
      <p:sp>
        <p:nvSpPr>
          <p:cNvPr id="7" name="Untertitel 5">
            <a:extLst>
              <a:ext uri="{FF2B5EF4-FFF2-40B4-BE49-F238E27FC236}">
                <a16:creationId xmlns:a16="http://schemas.microsoft.com/office/drawing/2014/main" id="{1577F014-D650-8401-31BC-EFB85C465D10}"/>
              </a:ext>
            </a:extLst>
          </p:cNvPr>
          <p:cNvSpPr>
            <a:spLocks noGrp="1"/>
          </p:cNvSpPr>
          <p:nvPr>
            <p:ph type="subTitle" idx="1"/>
          </p:nvPr>
        </p:nvSpPr>
        <p:spPr>
          <a:xfrm>
            <a:off x="689504" y="5654667"/>
            <a:ext cx="10547128" cy="711946"/>
          </a:xfrm>
        </p:spPr>
        <p:txBody>
          <a:bodyPr>
            <a:normAutofit lnSpcReduction="10000"/>
          </a:bodyPr>
          <a:lstStyle/>
          <a:p>
            <a:pPr algn="l"/>
            <a:r>
              <a:rPr lang="en-US" b="1" noProof="0" dirty="0">
                <a:latin typeface="+mj-lt"/>
              </a:rPr>
              <a:t>Chapter 07 of 12</a:t>
            </a:r>
          </a:p>
          <a:p>
            <a:pPr algn="l"/>
            <a:r>
              <a:rPr lang="en-US" sz="1200" noProof="0" dirty="0">
                <a:latin typeface="+mj-lt"/>
              </a:rPr>
              <a:t>© Marc K. Peter &amp; Johan P. Lindeque (2026): Strategic Digital Transformation. Theory and Practice. Sage Publications, London/UK</a:t>
            </a:r>
          </a:p>
        </p:txBody>
      </p:sp>
      <p:sp>
        <p:nvSpPr>
          <p:cNvPr id="8" name="Textplatzhalter 4">
            <a:extLst>
              <a:ext uri="{FF2B5EF4-FFF2-40B4-BE49-F238E27FC236}">
                <a16:creationId xmlns:a16="http://schemas.microsoft.com/office/drawing/2014/main" id="{FCB69077-98EC-7A87-6B1C-DD16E89FF8EF}"/>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55602D15-45BC-E852-E510-EA37EF5BBC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391835355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DAE1-45E6-8B4A-B5DA-05C6879365E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5DD6FB8-5C7F-C52E-66A7-C653FA8DC2EA}"/>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Digital Transformation Textbook</a:t>
            </a:r>
          </a:p>
        </p:txBody>
      </p:sp>
      <p:sp>
        <p:nvSpPr>
          <p:cNvPr id="5" name="TextBox 3">
            <a:extLst>
              <a:ext uri="{FF2B5EF4-FFF2-40B4-BE49-F238E27FC236}">
                <a16:creationId xmlns:a16="http://schemas.microsoft.com/office/drawing/2014/main" id="{A325EDC7-BEC3-E582-2A33-41AE76BC403B}"/>
              </a:ext>
            </a:extLst>
          </p:cNvPr>
          <p:cNvSpPr txBox="1"/>
          <p:nvPr/>
        </p:nvSpPr>
        <p:spPr>
          <a:xfrm>
            <a:off x="2868205" y="1321696"/>
            <a:ext cx="9056395" cy="3016210"/>
          </a:xfrm>
          <a:prstGeom prst="rect">
            <a:avLst/>
          </a:prstGeom>
          <a:noFill/>
        </p:spPr>
        <p:txBody>
          <a:bodyPr wrap="square">
            <a:spAutoFit/>
          </a:bodyPr>
          <a:lstStyle/>
          <a:p>
            <a:pPr algn="just"/>
            <a:r>
              <a:rPr lang="en-US" noProof="0" dirty="0">
                <a:latin typeface="+mj-lt"/>
              </a:rPr>
              <a:t>This cutting-edge textbook takes a unique approach to digital transformation which aligns theory and practice and is supported by the authors’ own research with over 4,000 </a:t>
            </a:r>
            <a:r>
              <a:rPr lang="en-US" noProof="0" dirty="0" err="1">
                <a:latin typeface="+mj-lt"/>
              </a:rPr>
              <a:t>organisations</a:t>
            </a:r>
            <a:r>
              <a:rPr lang="en-US" noProof="0" dirty="0">
                <a:latin typeface="+mj-lt"/>
              </a:rPr>
              <a:t>. Covering key topics such as emerging technologies, AI, cybersecurity, customer orientation, operational excellence, marketing automation, innovation and leadership and culture, it offers a learning experience which prepares students for the practical </a:t>
            </a:r>
            <a:r>
              <a:rPr lang="en-US" noProof="0" dirty="0" err="1">
                <a:latin typeface="+mj-lt"/>
              </a:rPr>
              <a:t>realisation</a:t>
            </a:r>
            <a:r>
              <a:rPr lang="en-US" noProof="0" dirty="0">
                <a:latin typeface="+mj-lt"/>
              </a:rPr>
              <a:t> of digital transformation for competitive advantage.</a:t>
            </a:r>
          </a:p>
          <a:p>
            <a:pPr algn="just"/>
            <a:endParaRPr lang="en-US" sz="1000" noProof="0" dirty="0">
              <a:latin typeface="+mj-lt"/>
            </a:endParaRPr>
          </a:p>
          <a:p>
            <a:pPr algn="just"/>
            <a:r>
              <a:rPr lang="en-US" noProof="0" dirty="0">
                <a:latin typeface="+mj-lt"/>
              </a:rPr>
              <a:t>With individual and group exercises and case studies from a range of </a:t>
            </a:r>
            <a:r>
              <a:rPr lang="en-US" noProof="0" dirty="0" err="1">
                <a:latin typeface="+mj-lt"/>
              </a:rPr>
              <a:t>organisations</a:t>
            </a:r>
            <a:r>
              <a:rPr lang="en-US" noProof="0" dirty="0">
                <a:latin typeface="+mj-lt"/>
              </a:rPr>
              <a:t>, Strategic Digital Transformation prepares students to apply the knowledge and experience gained from the book in their future careers. It is suitable for undergraduate and postgraduate digital transformation and digital business courses. </a:t>
            </a:r>
          </a:p>
        </p:txBody>
      </p:sp>
      <p:pic>
        <p:nvPicPr>
          <p:cNvPr id="3" name="Picture 2" descr="A person in a suit and tie&#10;&#10;AI-generated content may be incorrect.">
            <a:extLst>
              <a:ext uri="{FF2B5EF4-FFF2-40B4-BE49-F238E27FC236}">
                <a16:creationId xmlns:a16="http://schemas.microsoft.com/office/drawing/2014/main" id="{1589E6A3-3F2C-D17C-E7E6-A2A747EF32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08507" y="4519244"/>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4C472D42-DEC1-C8B8-DFBD-780CA5ED0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5411" y="4519244"/>
            <a:ext cx="1222999" cy="1571321"/>
          </a:xfrm>
          <a:prstGeom prst="rect">
            <a:avLst/>
          </a:prstGeom>
        </p:spPr>
      </p:pic>
      <p:pic>
        <p:nvPicPr>
          <p:cNvPr id="9" name="Picture 8" descr="A book cover with a white square on it&#10;&#10;AI-generated content may be incorrect.">
            <a:extLst>
              <a:ext uri="{FF2B5EF4-FFF2-40B4-BE49-F238E27FC236}">
                <a16:creationId xmlns:a16="http://schemas.microsoft.com/office/drawing/2014/main" id="{D8D4AFA6-CFBB-FD4B-37EC-DC9864CA4FD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20" y="1150613"/>
            <a:ext cx="2456597" cy="3150504"/>
          </a:xfrm>
          <a:prstGeom prst="rect">
            <a:avLst/>
          </a:prstGeom>
        </p:spPr>
      </p:pic>
      <p:sp>
        <p:nvSpPr>
          <p:cNvPr id="11" name="TextBox 10">
            <a:extLst>
              <a:ext uri="{FF2B5EF4-FFF2-40B4-BE49-F238E27FC236}">
                <a16:creationId xmlns:a16="http://schemas.microsoft.com/office/drawing/2014/main" id="{4F5B25AE-DE5C-F645-D44D-D2A2E6215D46}"/>
              </a:ext>
            </a:extLst>
          </p:cNvPr>
          <p:cNvSpPr txBox="1"/>
          <p:nvPr/>
        </p:nvSpPr>
        <p:spPr>
          <a:xfrm>
            <a:off x="321992" y="4301117"/>
            <a:ext cx="2491621" cy="1015663"/>
          </a:xfrm>
          <a:prstGeom prst="rect">
            <a:avLst/>
          </a:prstGeom>
          <a:noFill/>
        </p:spPr>
        <p:txBody>
          <a:bodyPr wrap="square">
            <a:spAutoFit/>
          </a:bodyPr>
          <a:lstStyle/>
          <a:p>
            <a:r>
              <a:rPr lang="en-US" sz="1000" noProof="0" dirty="0"/>
              <a:t>Marc K. Peter &amp; Johan P. Lindeque</a:t>
            </a:r>
          </a:p>
          <a:p>
            <a:r>
              <a:rPr lang="en-US" sz="1000" b="1" noProof="0" dirty="0"/>
              <a:t>Strategic Digital Transformation</a:t>
            </a:r>
          </a:p>
          <a:p>
            <a:r>
              <a:rPr lang="en-US" sz="1000" noProof="0" dirty="0"/>
              <a:t>Theory and Practice</a:t>
            </a:r>
          </a:p>
          <a:p>
            <a:r>
              <a:rPr lang="en-US" sz="1000" noProof="0" dirty="0"/>
              <a:t>2026, 408 pages </a:t>
            </a:r>
            <a:br>
              <a:rPr lang="en-US" sz="1000" noProof="0" dirty="0"/>
            </a:br>
            <a:r>
              <a:rPr lang="en-US" sz="1000" noProof="0" dirty="0"/>
              <a:t>Sage Publications, London/UK</a:t>
            </a:r>
          </a:p>
          <a:p>
            <a:r>
              <a:rPr lang="en-US" sz="1000" noProof="0" dirty="0">
                <a:hlinkClick r:id="rId5"/>
              </a:rPr>
              <a:t>www.strategic-digital-transformation.com</a:t>
            </a:r>
            <a:r>
              <a:rPr lang="en-US" sz="1000" noProof="0" dirty="0"/>
              <a:t> </a:t>
            </a:r>
          </a:p>
        </p:txBody>
      </p:sp>
      <p:sp>
        <p:nvSpPr>
          <p:cNvPr id="12" name="TextBox 3">
            <a:extLst>
              <a:ext uri="{FF2B5EF4-FFF2-40B4-BE49-F238E27FC236}">
                <a16:creationId xmlns:a16="http://schemas.microsoft.com/office/drawing/2014/main" id="{7724A186-BC62-DBE5-C1C0-8334FB1DDC59}"/>
              </a:ext>
            </a:extLst>
          </p:cNvPr>
          <p:cNvSpPr txBox="1"/>
          <p:nvPr/>
        </p:nvSpPr>
        <p:spPr>
          <a:xfrm>
            <a:off x="2868204" y="1321696"/>
            <a:ext cx="9056395" cy="3724096"/>
          </a:xfrm>
          <a:prstGeom prst="rect">
            <a:avLst/>
          </a:prstGeom>
          <a:noFill/>
        </p:spPr>
        <p:txBody>
          <a:bodyPr wrap="square">
            <a:spAutoFit/>
          </a:bodyPr>
          <a:lstStyle/>
          <a:p>
            <a:pPr algn="just"/>
            <a:r>
              <a:rPr lang="en-US" noProof="0" dirty="0">
                <a:latin typeface="+mj-lt"/>
              </a:rPr>
              <a:t>This cutting-edge textbook takes a unique approach to digital transformation which aligns theory and practice and is supported by the authors’ own research with over 4,000 </a:t>
            </a:r>
            <a:r>
              <a:rPr lang="en-US" noProof="0" dirty="0" err="1">
                <a:latin typeface="+mj-lt"/>
              </a:rPr>
              <a:t>organisations</a:t>
            </a:r>
            <a:r>
              <a:rPr lang="en-US" noProof="0" dirty="0">
                <a:latin typeface="+mj-lt"/>
              </a:rPr>
              <a:t>. Covering key topics such as emerging technologies, AI, cybersecurity, customer orientation, operational excellence, marketing automation, innovation and leadership and culture, it offers a learning experience which prepares students for the practical </a:t>
            </a:r>
            <a:r>
              <a:rPr lang="en-US" noProof="0" dirty="0" err="1">
                <a:latin typeface="+mj-lt"/>
              </a:rPr>
              <a:t>realisation</a:t>
            </a:r>
            <a:r>
              <a:rPr lang="en-US" noProof="0" dirty="0">
                <a:latin typeface="+mj-lt"/>
              </a:rPr>
              <a:t> of digital transformation for competitive advantage.</a:t>
            </a:r>
          </a:p>
          <a:p>
            <a:pPr algn="just"/>
            <a:endParaRPr lang="en-US" sz="1000" noProof="0" dirty="0">
              <a:latin typeface="+mj-lt"/>
            </a:endParaRPr>
          </a:p>
          <a:p>
            <a:pPr algn="just"/>
            <a:r>
              <a:rPr lang="en-US" noProof="0" dirty="0">
                <a:latin typeface="+mj-lt"/>
              </a:rPr>
              <a:t>With individual and group exercises and case studies from a range of </a:t>
            </a:r>
            <a:r>
              <a:rPr lang="en-US" noProof="0" dirty="0" err="1">
                <a:latin typeface="+mj-lt"/>
              </a:rPr>
              <a:t>organisations</a:t>
            </a:r>
            <a:r>
              <a:rPr lang="en-US" noProof="0" dirty="0">
                <a:latin typeface="+mj-lt"/>
              </a:rPr>
              <a:t>, Strategic Digital Transformation prepares students to apply the knowledge and experience gained from the book in their future careers. It is suitable for undergraduate and postgraduate digital transformation and digital business courses. </a:t>
            </a:r>
          </a:p>
          <a:p>
            <a:pPr algn="just"/>
            <a:endParaRPr lang="en-US" sz="1000" noProof="0" dirty="0">
              <a:latin typeface="+mj-lt"/>
            </a:endParaRPr>
          </a:p>
          <a:p>
            <a:r>
              <a:rPr lang="en-US" noProof="0" dirty="0">
                <a:latin typeface="+mj-lt"/>
              </a:rPr>
              <a:t>We wish you lots of success and hope that </a:t>
            </a:r>
            <a:br>
              <a:rPr lang="en-US" noProof="0" dirty="0">
                <a:latin typeface="+mj-lt"/>
              </a:rPr>
            </a:br>
            <a:r>
              <a:rPr lang="en-US" noProof="0" dirty="0">
                <a:latin typeface="+mj-lt"/>
              </a:rPr>
              <a:t>you will benefit from this textbook!</a:t>
            </a:r>
          </a:p>
        </p:txBody>
      </p:sp>
      <p:sp>
        <p:nvSpPr>
          <p:cNvPr id="14" name="TextBox 13">
            <a:extLst>
              <a:ext uri="{FF2B5EF4-FFF2-40B4-BE49-F238E27FC236}">
                <a16:creationId xmlns:a16="http://schemas.microsoft.com/office/drawing/2014/main" id="{4893339E-5F6A-3F0E-1C13-E6EF247695B1}"/>
              </a:ext>
            </a:extLst>
          </p:cNvPr>
          <p:cNvSpPr txBox="1"/>
          <p:nvPr/>
        </p:nvSpPr>
        <p:spPr>
          <a:xfrm>
            <a:off x="7725382" y="6090566"/>
            <a:ext cx="1371119" cy="246221"/>
          </a:xfrm>
          <a:prstGeom prst="rect">
            <a:avLst/>
          </a:prstGeom>
          <a:noFill/>
        </p:spPr>
        <p:txBody>
          <a:bodyPr wrap="square">
            <a:spAutoFit/>
          </a:bodyPr>
          <a:lstStyle/>
          <a:p>
            <a:r>
              <a:rPr lang="en-US" sz="1000" noProof="0" dirty="0"/>
              <a:t>Prof. Dr. Marc K. Peter</a:t>
            </a:r>
          </a:p>
        </p:txBody>
      </p:sp>
      <p:sp>
        <p:nvSpPr>
          <p:cNvPr id="15" name="TextBox 14">
            <a:extLst>
              <a:ext uri="{FF2B5EF4-FFF2-40B4-BE49-F238E27FC236}">
                <a16:creationId xmlns:a16="http://schemas.microsoft.com/office/drawing/2014/main" id="{1F8D33F2-0FEA-2373-BA97-387D5BF29FF4}"/>
              </a:ext>
            </a:extLst>
          </p:cNvPr>
          <p:cNvSpPr txBox="1"/>
          <p:nvPr/>
        </p:nvSpPr>
        <p:spPr>
          <a:xfrm>
            <a:off x="9144802" y="6090566"/>
            <a:ext cx="1371119" cy="246221"/>
          </a:xfrm>
          <a:prstGeom prst="rect">
            <a:avLst/>
          </a:prstGeom>
          <a:noFill/>
        </p:spPr>
        <p:txBody>
          <a:bodyPr wrap="square">
            <a:spAutoFit/>
          </a:bodyPr>
          <a:lstStyle/>
          <a:p>
            <a:r>
              <a:rPr lang="en-US" sz="1000" noProof="0" dirty="0"/>
              <a:t>Dr. Johan P. Lindeque</a:t>
            </a:r>
          </a:p>
        </p:txBody>
      </p:sp>
    </p:spTree>
    <p:extLst>
      <p:ext uri="{BB962C8B-B14F-4D97-AF65-F5344CB8AC3E}">
        <p14:creationId xmlns:p14="http://schemas.microsoft.com/office/powerpoint/2010/main" val="368853081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662F-2D8C-6077-5E19-4209BF477AA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E7CE7A0-A07D-0CCA-0EC1-B43C47FD9A6F}"/>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Foreword</a:t>
            </a:r>
            <a:endParaRPr lang="en-US" sz="3000" b="1" noProof="0" dirty="0">
              <a:latin typeface="+mj-lt"/>
            </a:endParaRPr>
          </a:p>
        </p:txBody>
      </p:sp>
      <p:sp>
        <p:nvSpPr>
          <p:cNvPr id="5" name="TextBox 3">
            <a:extLst>
              <a:ext uri="{FF2B5EF4-FFF2-40B4-BE49-F238E27FC236}">
                <a16:creationId xmlns:a16="http://schemas.microsoft.com/office/drawing/2014/main" id="{74EF1F22-3BAD-D377-EB4B-575CF7E693C0}"/>
              </a:ext>
            </a:extLst>
          </p:cNvPr>
          <p:cNvSpPr txBox="1"/>
          <p:nvPr/>
        </p:nvSpPr>
        <p:spPr>
          <a:xfrm>
            <a:off x="327546" y="1163921"/>
            <a:ext cx="11542462" cy="2123658"/>
          </a:xfrm>
          <a:prstGeom prst="rect">
            <a:avLst/>
          </a:prstGeom>
          <a:noFill/>
        </p:spPr>
        <p:txBody>
          <a:bodyPr wrap="square">
            <a:spAutoFit/>
          </a:bodyPr>
          <a:lstStyle/>
          <a:p>
            <a:pPr algn="just"/>
            <a:r>
              <a:rPr lang="en-US" sz="1200" noProof="0" dirty="0">
                <a:latin typeface="+mj-lt"/>
              </a:rPr>
              <a:t>Modern advancements in the economy are </a:t>
            </a:r>
            <a:r>
              <a:rPr lang="en-US" sz="1200" noProof="0" dirty="0" err="1">
                <a:latin typeface="+mj-lt"/>
              </a:rPr>
              <a:t>characterised</a:t>
            </a:r>
            <a:r>
              <a:rPr lang="en-US" sz="1200" noProof="0" dirty="0">
                <a:latin typeface="+mj-lt"/>
              </a:rPr>
              <a:t> by a series of transformative industrial revolutions over the past three hundred years, each driven by groundbreaking technological innovations that reshaped societies, industries, businesses, and the way we live and work. The first industrial revolution, which began in the late 18th century, was driven by the </a:t>
            </a:r>
            <a:r>
              <a:rPr lang="en-US" sz="1200" noProof="0" dirty="0" err="1">
                <a:latin typeface="+mj-lt"/>
              </a:rPr>
              <a:t>mechanisation</a:t>
            </a:r>
            <a:r>
              <a:rPr lang="en-US" sz="1200" noProof="0" dirty="0">
                <a:latin typeface="+mj-lt"/>
              </a:rPr>
              <a:t> of production through steam power and the advent of factories. This era saw a dramatic increase in productivity and the rise of urban </a:t>
            </a:r>
            <a:r>
              <a:rPr lang="en-US" sz="1200" noProof="0" dirty="0" err="1">
                <a:latin typeface="+mj-lt"/>
              </a:rPr>
              <a:t>centres</a:t>
            </a:r>
            <a:r>
              <a:rPr lang="en-US" sz="1200" noProof="0" dirty="0">
                <a:latin typeface="+mj-lt"/>
              </a:rPr>
              <a:t>, fundamentally altering the social and economic landscape. The second industrial revolution in the late 19th and early 20th centuries introduced mass production and assembly lines, powered by electricity. Innovations such as the telegraph, telephone, and internal combustion engine further accelerated industrial growth and global connectivity, resulting in consumer markets.</a:t>
            </a:r>
          </a:p>
          <a:p>
            <a:pPr algn="just"/>
            <a:endParaRPr lang="en-US" sz="1200" noProof="0" dirty="0">
              <a:latin typeface="+mj-lt"/>
            </a:endParaRPr>
          </a:p>
          <a:p>
            <a:pPr algn="just"/>
            <a:r>
              <a:rPr lang="en-US" sz="1200" noProof="0" dirty="0">
                <a:latin typeface="+mj-lt"/>
              </a:rPr>
              <a:t>The third industrial revolution, starting in the mid-20th century, brought automation and the </a:t>
            </a:r>
            <a:r>
              <a:rPr lang="en-US" sz="1200" noProof="0" dirty="0" err="1">
                <a:latin typeface="+mj-lt"/>
              </a:rPr>
              <a:t>digitalisation</a:t>
            </a:r>
            <a:r>
              <a:rPr lang="en-US" sz="1200" noProof="0" dirty="0">
                <a:latin typeface="+mj-lt"/>
              </a:rPr>
              <a:t> of manufacturing processes. The development of computers and the internet </a:t>
            </a:r>
            <a:r>
              <a:rPr lang="en-US" sz="1200" noProof="0" dirty="0" err="1">
                <a:latin typeface="+mj-lt"/>
              </a:rPr>
              <a:t>revolutionised</a:t>
            </a:r>
            <a:r>
              <a:rPr lang="en-US" sz="1200" noProof="0" dirty="0">
                <a:latin typeface="+mj-lt"/>
              </a:rPr>
              <a:t> industries, enabling unprecedented levels of precision and efficiency. This era laid the groundwork for the interconnected world we live in today. We are currently in the midst of the fourth industrial revolution, </a:t>
            </a:r>
            <a:r>
              <a:rPr lang="en-US" sz="1200" noProof="0" dirty="0" err="1">
                <a:latin typeface="+mj-lt"/>
              </a:rPr>
              <a:t>characterised</a:t>
            </a:r>
            <a:r>
              <a:rPr lang="en-US" sz="1200" noProof="0" dirty="0">
                <a:latin typeface="+mj-lt"/>
              </a:rPr>
              <a:t> by the fusion of digital and physical dimensions, creating smart factories and shipping digital societies. As we stand on the brink of the fifth industrial revolution, the focus shifts towards human-machine symbiosis, ethical AI, and sustainable practices. This emerging era </a:t>
            </a:r>
            <a:r>
              <a:rPr lang="en-US" sz="1200" noProof="0" dirty="0" err="1">
                <a:latin typeface="+mj-lt"/>
              </a:rPr>
              <a:t>emphasises</a:t>
            </a:r>
            <a:r>
              <a:rPr lang="en-US" sz="1200" noProof="0" dirty="0">
                <a:latin typeface="+mj-lt"/>
              </a:rPr>
              <a:t> the integration of advanced technologies with human capabilities, fostering collaboration between humans and robots, and </a:t>
            </a:r>
            <a:r>
              <a:rPr lang="en-US" sz="1200" noProof="0" dirty="0" err="1">
                <a:latin typeface="+mj-lt"/>
              </a:rPr>
              <a:t>prioritising</a:t>
            </a:r>
            <a:r>
              <a:rPr lang="en-US" sz="1200" noProof="0" dirty="0">
                <a:latin typeface="+mj-lt"/>
              </a:rPr>
              <a:t> ecological sustainability and social well-being.</a:t>
            </a:r>
          </a:p>
        </p:txBody>
      </p:sp>
      <p:pic>
        <p:nvPicPr>
          <p:cNvPr id="3" name="Picture 2" descr="A person in a suit and tie&#10;&#10;AI-generated content may be incorrect.">
            <a:extLst>
              <a:ext uri="{FF2B5EF4-FFF2-40B4-BE49-F238E27FC236}">
                <a16:creationId xmlns:a16="http://schemas.microsoft.com/office/drawing/2014/main" id="{6BEE6FD1-9A63-37FC-BE4E-3D137229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352" y="3429000"/>
            <a:ext cx="3894018" cy="259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C93319E5-D04D-7450-E1B6-56455B8621B7}"/>
              </a:ext>
            </a:extLst>
          </p:cNvPr>
          <p:cNvSpPr txBox="1"/>
          <p:nvPr/>
        </p:nvSpPr>
        <p:spPr>
          <a:xfrm>
            <a:off x="327546" y="3142850"/>
            <a:ext cx="7410735" cy="3046988"/>
          </a:xfrm>
          <a:prstGeom prst="rect">
            <a:avLst/>
          </a:prstGeom>
          <a:noFill/>
        </p:spPr>
        <p:txBody>
          <a:bodyPr wrap="square">
            <a:spAutoFit/>
          </a:bodyPr>
          <a:lstStyle/>
          <a:p>
            <a:pPr algn="just"/>
            <a:endParaRPr lang="en-US" sz="1200" noProof="0" dirty="0">
              <a:latin typeface="+mj-lt"/>
            </a:endParaRPr>
          </a:p>
          <a:p>
            <a:pPr algn="just"/>
            <a:r>
              <a:rPr lang="en-US" sz="1200" noProof="0" dirty="0">
                <a:latin typeface="+mj-lt"/>
              </a:rPr>
              <a:t>In this rapidly evolving landscape, strategic digital transformation is not just an option but a necessity for </a:t>
            </a:r>
            <a:r>
              <a:rPr lang="en-US" sz="1200" noProof="0" dirty="0" err="1">
                <a:latin typeface="+mj-lt"/>
              </a:rPr>
              <a:t>organisations</a:t>
            </a:r>
            <a:r>
              <a:rPr lang="en-US" sz="1200" noProof="0" dirty="0">
                <a:latin typeface="+mj-lt"/>
              </a:rPr>
              <a:t> to remain competitive and relevant. It involves a holistic renewal of business models, processes, and </a:t>
            </a:r>
            <a:r>
              <a:rPr lang="en-US" sz="1200" noProof="0" dirty="0" err="1">
                <a:latin typeface="+mj-lt"/>
              </a:rPr>
              <a:t>organisational</a:t>
            </a:r>
            <a:r>
              <a:rPr lang="en-US" sz="1200" noProof="0" dirty="0">
                <a:latin typeface="+mj-lt"/>
              </a:rPr>
              <a:t> structures, leveraging digital technologies to create new value and drive innovation. This new textbook describes the components and provides a toolkit for strategic digital transformation, which requires a clear vision, a comprehensive digital strategy, a robust implementation plan and a commitment to continuous learning and adaptation.</a:t>
            </a:r>
          </a:p>
          <a:p>
            <a:pPr algn="just"/>
            <a:endParaRPr lang="en-US" sz="1200" noProof="0" dirty="0">
              <a:latin typeface="+mj-lt"/>
            </a:endParaRPr>
          </a:p>
          <a:p>
            <a:pPr algn="just"/>
            <a:r>
              <a:rPr lang="en-US" sz="1200" noProof="0" dirty="0" err="1">
                <a:latin typeface="+mj-lt"/>
              </a:rPr>
              <a:t>Organisations</a:t>
            </a:r>
            <a:r>
              <a:rPr lang="en-US" sz="1200" noProof="0" dirty="0">
                <a:latin typeface="+mj-lt"/>
              </a:rPr>
              <a:t> that embrace this transformation will be better positioned to navigate the complexities of the digital age, </a:t>
            </a:r>
            <a:r>
              <a:rPr lang="en-US" sz="1200" noProof="0" dirty="0" err="1">
                <a:latin typeface="+mj-lt"/>
              </a:rPr>
              <a:t>capitalise</a:t>
            </a:r>
            <a:r>
              <a:rPr lang="en-US" sz="1200" noProof="0" dirty="0">
                <a:latin typeface="+mj-lt"/>
              </a:rPr>
              <a:t> on new opportunities, and contribute to a more sustainable and inclusive future. It is an exciting time to be part of this journey, and I am confident that the insights and strategies presented in this textbook will provide valuable guidance for young leaders and innovators seeking to thrive in the digital era.</a:t>
            </a:r>
          </a:p>
          <a:p>
            <a:pPr algn="just"/>
            <a:endParaRPr lang="en-US" sz="1200" noProof="0" dirty="0">
              <a:latin typeface="+mj-lt"/>
            </a:endParaRPr>
          </a:p>
          <a:p>
            <a:pPr algn="just"/>
            <a:r>
              <a:rPr lang="en-US" sz="1200" b="1" noProof="0" dirty="0">
                <a:latin typeface="+mj-lt"/>
              </a:rPr>
              <a:t>Alois </a:t>
            </a:r>
            <a:r>
              <a:rPr lang="en-US" sz="1200" b="1" noProof="0" dirty="0" err="1">
                <a:latin typeface="+mj-lt"/>
              </a:rPr>
              <a:t>Zwinggi</a:t>
            </a:r>
            <a:endParaRPr lang="en-US" sz="1200" b="1" noProof="0" dirty="0">
              <a:latin typeface="+mj-lt"/>
            </a:endParaRPr>
          </a:p>
          <a:p>
            <a:pPr algn="just"/>
            <a:r>
              <a:rPr lang="en-US" sz="1200" b="1" noProof="0" dirty="0">
                <a:latin typeface="+mj-lt"/>
              </a:rPr>
              <a:t>Managing Director, World Economic Forum</a:t>
            </a:r>
          </a:p>
          <a:p>
            <a:pPr algn="just"/>
            <a:r>
              <a:rPr lang="en-US" sz="1200" noProof="0" dirty="0">
                <a:latin typeface="+mj-lt"/>
                <a:hlinkClick r:id="rId3"/>
              </a:rPr>
              <a:t>www.weforum.org</a:t>
            </a:r>
            <a:r>
              <a:rPr lang="en-US" sz="1200" noProof="0" dirty="0">
                <a:latin typeface="+mj-lt"/>
              </a:rPr>
              <a:t> </a:t>
            </a:r>
          </a:p>
          <a:p>
            <a:pPr algn="just"/>
            <a:endParaRPr lang="en-US" sz="1200" noProof="0" dirty="0">
              <a:latin typeface="+mj-lt"/>
            </a:endParaRPr>
          </a:p>
        </p:txBody>
      </p:sp>
      <p:sp>
        <p:nvSpPr>
          <p:cNvPr id="8" name="TextBox 7">
            <a:extLst>
              <a:ext uri="{FF2B5EF4-FFF2-40B4-BE49-F238E27FC236}">
                <a16:creationId xmlns:a16="http://schemas.microsoft.com/office/drawing/2014/main" id="{17C74053-3170-A0E0-BA16-7CC26252D248}"/>
              </a:ext>
            </a:extLst>
          </p:cNvPr>
          <p:cNvSpPr txBox="1"/>
          <p:nvPr/>
        </p:nvSpPr>
        <p:spPr>
          <a:xfrm>
            <a:off x="7829408" y="5985037"/>
            <a:ext cx="2695433" cy="216917"/>
          </a:xfrm>
          <a:prstGeom prst="rect">
            <a:avLst/>
          </a:prstGeom>
          <a:noFill/>
        </p:spPr>
        <p:txBody>
          <a:bodyPr wrap="square">
            <a:spAutoFit/>
          </a:bodyPr>
          <a:lstStyle/>
          <a:p>
            <a:r>
              <a:rPr lang="en-US" sz="800" noProof="0" dirty="0"/>
              <a:t>© World Economic Forum/Pascal Bitz (Flickr, 2023)</a:t>
            </a:r>
          </a:p>
        </p:txBody>
      </p:sp>
    </p:spTree>
    <p:extLst>
      <p:ext uri="{BB962C8B-B14F-4D97-AF65-F5344CB8AC3E}">
        <p14:creationId xmlns:p14="http://schemas.microsoft.com/office/powerpoint/2010/main" val="367175268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9A1-DF42-0EC8-BEEC-ECDF0CC3B4E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6862197-6FA3-4D77-5481-F25AAC7519A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7C470ED9-33B5-3D10-66E4-89B686D16F44}"/>
              </a:ext>
            </a:extLst>
          </p:cNvPr>
          <p:cNvSpPr txBox="1"/>
          <p:nvPr/>
        </p:nvSpPr>
        <p:spPr>
          <a:xfrm>
            <a:off x="1261685" y="1588808"/>
            <a:ext cx="10409615" cy="3139321"/>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r>
              <a:rPr lang="en-GB" sz="2200" dirty="0">
                <a:latin typeface="+mj-lt"/>
              </a:rPr>
              <a:t>Visit </a:t>
            </a:r>
            <a:r>
              <a:rPr lang="en-GB" sz="2200" dirty="0">
                <a:latin typeface="+mj-lt"/>
                <a:hlinkClick r:id="rId2"/>
              </a:rPr>
              <a:t>www.strategic-digital-transformation.com</a:t>
            </a:r>
            <a:r>
              <a:rPr lang="en-GB" sz="2200" dirty="0">
                <a:latin typeface="+mj-lt"/>
              </a:rPr>
              <a:t> for:</a:t>
            </a:r>
          </a:p>
          <a:p>
            <a:endParaRPr lang="en-GB" sz="800" dirty="0">
              <a:latin typeface="+mj-lt"/>
            </a:endParaRPr>
          </a:p>
          <a:p>
            <a:pPr marL="742950" lvl="1" indent="-285750">
              <a:buFont typeface="Arial" panose="020B0604020202020204" pitchFamily="34" charset="0"/>
              <a:buChar char="•"/>
            </a:pPr>
            <a:r>
              <a:rPr lang="en-GB" sz="2000" b="1" dirty="0">
                <a:latin typeface="+mj-lt"/>
              </a:rPr>
              <a:t>Slide decks </a:t>
            </a:r>
            <a:r>
              <a:rPr lang="en-GB" sz="2000" dirty="0">
                <a:latin typeface="+mj-lt"/>
              </a:rPr>
              <a:t>for each case (case summaries and illustrations).</a:t>
            </a:r>
          </a:p>
          <a:p>
            <a:pPr marL="742950" lvl="1" indent="-285750">
              <a:buFont typeface="Arial" panose="020B0604020202020204" pitchFamily="34" charset="0"/>
              <a:buChar char="•"/>
            </a:pPr>
            <a:r>
              <a:rPr lang="en-GB" sz="2000" b="1" dirty="0">
                <a:latin typeface="+mj-lt"/>
              </a:rPr>
              <a:t>Videos</a:t>
            </a:r>
            <a:r>
              <a:rPr lang="en-GB" sz="2000" dirty="0">
                <a:latin typeface="+mj-lt"/>
              </a:rPr>
              <a:t> from case organisations (case introductions, promotional clips and interviews).</a:t>
            </a:r>
          </a:p>
          <a:p>
            <a:pPr marL="742950" lvl="1" indent="-285750">
              <a:buFont typeface="Arial" panose="020B0604020202020204" pitchFamily="34" charset="0"/>
              <a:buChar char="•"/>
            </a:pPr>
            <a:r>
              <a:rPr lang="en-GB" sz="2000" dirty="0">
                <a:latin typeface="+mj-lt"/>
              </a:rPr>
              <a:t>The Digital Transformation Toolkit with </a:t>
            </a:r>
            <a:r>
              <a:rPr lang="en-GB" sz="2000" b="1" dirty="0">
                <a:latin typeface="+mj-lt"/>
              </a:rPr>
              <a:t>workshop templates and checklists</a:t>
            </a:r>
            <a:r>
              <a:rPr lang="en-GB" sz="2000" dirty="0">
                <a:latin typeface="+mj-lt"/>
              </a:rPr>
              <a:t>.</a:t>
            </a: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3" name="Picture 2" descr="A blue text on a black background&#10;&#10;AI-generated content may be incorrect.">
            <a:extLst>
              <a:ext uri="{FF2B5EF4-FFF2-40B4-BE49-F238E27FC236}">
                <a16:creationId xmlns:a16="http://schemas.microsoft.com/office/drawing/2014/main" id="{198D5455-E946-04E0-9837-9A9B9EF50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845" y="5030816"/>
            <a:ext cx="1122680" cy="526886"/>
          </a:xfrm>
          <a:prstGeom prst="rect">
            <a:avLst/>
          </a:prstGeom>
        </p:spPr>
      </p:pic>
      <p:pic>
        <p:nvPicPr>
          <p:cNvPr id="6" name="Graphic 3">
            <a:extLst>
              <a:ext uri="{FF2B5EF4-FFF2-40B4-BE49-F238E27FC236}">
                <a16:creationId xmlns:a16="http://schemas.microsoft.com/office/drawing/2014/main" id="{F69B8C23-BA15-8F88-FBAC-CE70CBD0B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842" y="5786134"/>
            <a:ext cx="971550" cy="376555"/>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442958A3-F26D-0CC9-E109-ECF7CC3CF6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753995" y="5131328"/>
            <a:ext cx="1451610" cy="271780"/>
          </a:xfrm>
          <a:prstGeom prst="rect">
            <a:avLst/>
          </a:prstGeom>
          <a:ln>
            <a:noFill/>
          </a:ln>
          <a:extLst>
            <a:ext uri="{53640926-AAD7-44D8-BBD7-CCE9431645EC}">
              <a14:shadowObscured xmlns:a14="http://schemas.microsoft.com/office/drawing/2010/main"/>
            </a:ext>
          </a:extLst>
        </p:spPr>
      </p:pic>
      <p:pic>
        <p:nvPicPr>
          <p:cNvPr id="8" name="Picture 7" descr="A pink and yellow logo&#10;&#10;AI-generated content may be incorrect.">
            <a:extLst>
              <a:ext uri="{FF2B5EF4-FFF2-40B4-BE49-F238E27FC236}">
                <a16:creationId xmlns:a16="http://schemas.microsoft.com/office/drawing/2014/main" id="{24E28C17-4450-6C4E-99AD-ACE813B57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823" y="5645164"/>
            <a:ext cx="886815" cy="734377"/>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38123AEF-9428-0D31-CD4D-41EA60483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2137" y="5105451"/>
            <a:ext cx="1872084" cy="315325"/>
          </a:xfrm>
          <a:prstGeom prst="rect">
            <a:avLst/>
          </a:prstGeom>
        </p:spPr>
      </p:pic>
      <p:pic>
        <p:nvPicPr>
          <p:cNvPr id="10" name="Picture 9" descr="A blue and black logo&#10;&#10;AI-generated content may be incorrect.">
            <a:extLst>
              <a:ext uri="{FF2B5EF4-FFF2-40B4-BE49-F238E27FC236}">
                <a16:creationId xmlns:a16="http://schemas.microsoft.com/office/drawing/2014/main" id="{FACC6DB8-BBA2-23C6-66A4-A168F04F26B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5288" y="5618214"/>
            <a:ext cx="1352891" cy="2894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0CE5F47B-F0BD-D362-FC52-10596D658B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90318" y="5083678"/>
            <a:ext cx="1656398" cy="358873"/>
          </a:xfrm>
          <a:prstGeom prst="rect">
            <a:avLst/>
          </a:prstGeom>
        </p:spPr>
      </p:pic>
      <p:pic>
        <p:nvPicPr>
          <p:cNvPr id="12" name="Picture 11" descr="Red text on a white background&#10;&#10;AI-generated content may be incorrect.">
            <a:extLst>
              <a:ext uri="{FF2B5EF4-FFF2-40B4-BE49-F238E27FC236}">
                <a16:creationId xmlns:a16="http://schemas.microsoft.com/office/drawing/2014/main" id="{4264674E-646E-7C5A-0FE8-730BD7887D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0593" y="6083409"/>
            <a:ext cx="1440572" cy="276594"/>
          </a:xfrm>
          <a:prstGeom prst="rect">
            <a:avLst/>
          </a:prstGeom>
        </p:spPr>
      </p:pic>
      <p:pic>
        <p:nvPicPr>
          <p:cNvPr id="13" name="Picture 12" descr="A yellow and red logo&#10;&#10;AI-generated content may be incorrect.">
            <a:extLst>
              <a:ext uri="{FF2B5EF4-FFF2-40B4-BE49-F238E27FC236}">
                <a16:creationId xmlns:a16="http://schemas.microsoft.com/office/drawing/2014/main" id="{5A427F06-9A02-B524-7A21-ECCA58F3BF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93262" y="5952826"/>
            <a:ext cx="1128694" cy="372749"/>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78384F-FC59-381B-B768-1212BCB9B4C5}"/>
              </a:ext>
            </a:extLst>
          </p:cNvPr>
          <p:cNvPicPr>
            <a:picLocks noChangeAspect="1"/>
          </p:cNvPicPr>
          <p:nvPr/>
        </p:nvPicPr>
        <p:blipFill>
          <a:blip r:embed="rId13" cstate="print">
            <a:extLst>
              <a:ext uri="{28A0092B-C50C-407E-A947-70E740481C1C}">
                <a14:useLocalDpi xmlns:a14="http://schemas.microsoft.com/office/drawing/2010/main"/>
              </a:ext>
            </a:extLst>
          </a:blip>
          <a:srcRect t="28709" b="28099"/>
          <a:stretch>
            <a:fillRect/>
          </a:stretch>
        </p:blipFill>
        <p:spPr>
          <a:xfrm>
            <a:off x="9173248" y="5114822"/>
            <a:ext cx="1495581" cy="358874"/>
          </a:xfrm>
          <a:prstGeom prst="rect">
            <a:avLst/>
          </a:prstGeom>
        </p:spPr>
      </p:pic>
      <p:pic>
        <p:nvPicPr>
          <p:cNvPr id="1026" name="Picture 2">
            <a:extLst>
              <a:ext uri="{FF2B5EF4-FFF2-40B4-BE49-F238E27FC236}">
                <a16:creationId xmlns:a16="http://schemas.microsoft.com/office/drawing/2014/main" id="{0817DECA-AE91-5080-80BB-DAAFF094F80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537143" y="5783540"/>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AI-generated content may be incorrect.">
            <a:extLst>
              <a:ext uri="{FF2B5EF4-FFF2-40B4-BE49-F238E27FC236}">
                <a16:creationId xmlns:a16="http://schemas.microsoft.com/office/drawing/2014/main" id="{937B5C4F-EECD-C305-920E-9D7D81E98AE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2134" y="5687184"/>
            <a:ext cx="1439802" cy="440961"/>
          </a:xfrm>
          <a:prstGeom prst="rect">
            <a:avLst/>
          </a:prstGeom>
        </p:spPr>
      </p:pic>
      <p:pic>
        <p:nvPicPr>
          <p:cNvPr id="17" name="Picture 16" descr="A black sign with brown letters&#10;&#10;AI-generated content may be incorrect.">
            <a:extLst>
              <a:ext uri="{FF2B5EF4-FFF2-40B4-BE49-F238E27FC236}">
                <a16:creationId xmlns:a16="http://schemas.microsoft.com/office/drawing/2014/main" id="{96B2484C-77DD-9918-0BE5-111265B65A6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5961" y="5139488"/>
            <a:ext cx="763440" cy="442795"/>
          </a:xfrm>
          <a:prstGeom prst="rect">
            <a:avLst/>
          </a:prstGeom>
        </p:spPr>
      </p:pic>
      <p:pic>
        <p:nvPicPr>
          <p:cNvPr id="19" name="Graphic 18">
            <a:extLst>
              <a:ext uri="{FF2B5EF4-FFF2-40B4-BE49-F238E27FC236}">
                <a16:creationId xmlns:a16="http://schemas.microsoft.com/office/drawing/2014/main" id="{C18AF230-C04E-EB35-D30D-07BE22BA55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72134" y="5745811"/>
            <a:ext cx="1181100" cy="457200"/>
          </a:xfrm>
          <a:prstGeom prst="rect">
            <a:avLst/>
          </a:prstGeom>
        </p:spPr>
      </p:pic>
    </p:spTree>
    <p:extLst>
      <p:ext uri="{BB962C8B-B14F-4D97-AF65-F5344CB8AC3E}">
        <p14:creationId xmlns:p14="http://schemas.microsoft.com/office/powerpoint/2010/main" val="228501081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831-CED9-C2AF-78D7-DD2FD2851B8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AA93749-0B78-464D-790C-A761456A6152}"/>
              </a:ext>
            </a:extLst>
          </p:cNvPr>
          <p:cNvSpPr txBox="1"/>
          <p:nvPr/>
        </p:nvSpPr>
        <p:spPr>
          <a:xfrm>
            <a:off x="31750" y="419192"/>
            <a:ext cx="11838258" cy="553998"/>
          </a:xfrm>
          <a:prstGeom prst="rect">
            <a:avLst/>
          </a:prstGeom>
          <a:noFill/>
        </p:spPr>
        <p:txBody>
          <a:bodyPr wrap="square">
            <a:spAutoFit/>
          </a:bodyPr>
          <a:lstStyle/>
          <a:p>
            <a:r>
              <a:rPr lang="en-US" sz="3000" b="1" noProof="0" dirty="0">
                <a:latin typeface="+mj-lt"/>
              </a:rPr>
              <a:t>Book Structure</a:t>
            </a:r>
          </a:p>
        </p:txBody>
      </p:sp>
      <p:sp>
        <p:nvSpPr>
          <p:cNvPr id="2" name="Rounded Rectangle 1">
            <a:extLst>
              <a:ext uri="{FF2B5EF4-FFF2-40B4-BE49-F238E27FC236}">
                <a16:creationId xmlns:a16="http://schemas.microsoft.com/office/drawing/2014/main" id="{92F40200-21A2-6DF8-B699-1A3859D7E6F3}"/>
              </a:ext>
            </a:extLst>
          </p:cNvPr>
          <p:cNvSpPr/>
          <p:nvPr/>
        </p:nvSpPr>
        <p:spPr>
          <a:xfrm>
            <a:off x="669976"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1600" noProof="0" dirty="0">
                <a:solidFill>
                  <a:schemeClr val="bg1">
                    <a:lumMod val="50000"/>
                  </a:schemeClr>
                </a:solidFill>
              </a:rPr>
              <a:t>PART 1</a:t>
            </a:r>
          </a:p>
          <a:p>
            <a:pPr algn="ctr"/>
            <a:br>
              <a:rPr lang="en-US" sz="500" noProof="0" dirty="0">
                <a:solidFill>
                  <a:schemeClr val="tx1"/>
                </a:solidFill>
              </a:rPr>
            </a:br>
            <a:r>
              <a:rPr lang="en-US" sz="1600" b="1" noProof="0" dirty="0">
                <a:solidFill>
                  <a:schemeClr val="tx1"/>
                </a:solidFill>
              </a:rPr>
              <a:t>FOUNDATIONS </a:t>
            </a:r>
            <a:br>
              <a:rPr lang="en-US" sz="1600" b="1" noProof="0" dirty="0">
                <a:solidFill>
                  <a:schemeClr val="tx1"/>
                </a:solidFill>
              </a:rPr>
            </a:br>
            <a:r>
              <a:rPr lang="en-US" sz="1600" noProof="0" dirty="0">
                <a:solidFill>
                  <a:schemeClr val="tx1"/>
                </a:solidFill>
              </a:rPr>
              <a:t>OF DIGITAL</a:t>
            </a:r>
            <a:br>
              <a:rPr lang="en-US" sz="1600" noProof="0" dirty="0">
                <a:solidFill>
                  <a:schemeClr val="tx1"/>
                </a:solidFill>
              </a:rPr>
            </a:br>
            <a:r>
              <a:rPr lang="en-US" sz="1600" noProof="0" dirty="0">
                <a:solidFill>
                  <a:schemeClr val="tx1"/>
                </a:solidFill>
              </a:rPr>
              <a:t>TRANSFORMATION</a:t>
            </a:r>
          </a:p>
          <a:p>
            <a:pPr algn="ctr"/>
            <a:endParaRPr lang="en-US" sz="1600" noProof="0" dirty="0">
              <a:solidFill>
                <a:schemeClr val="tx1"/>
              </a:solidFill>
            </a:endParaRPr>
          </a:p>
          <a:p>
            <a:pPr algn="ctr"/>
            <a:endParaRPr lang="en-US" sz="1600" noProof="0" dirty="0">
              <a:solidFill>
                <a:schemeClr val="tx1"/>
              </a:solidFill>
            </a:endParaRPr>
          </a:p>
          <a:p>
            <a:r>
              <a:rPr lang="en-US" sz="1200" noProof="0" dirty="0">
                <a:solidFill>
                  <a:schemeClr val="tx1"/>
                </a:solidFill>
              </a:rPr>
              <a:t>Chapter 01: Strategic Digital Transformation: Background and Terminology</a:t>
            </a:r>
          </a:p>
          <a:p>
            <a:endParaRPr lang="en-US" sz="500" noProof="0" dirty="0">
              <a:solidFill>
                <a:schemeClr val="tx1"/>
              </a:solidFill>
            </a:endParaRPr>
          </a:p>
          <a:p>
            <a:r>
              <a:rPr lang="en-US" sz="1200" noProof="0" dirty="0">
                <a:solidFill>
                  <a:schemeClr val="tx1"/>
                </a:solidFill>
              </a:rPr>
              <a:t>Chapter 02: Business Strategy in the Digital Age</a:t>
            </a:r>
          </a:p>
          <a:p>
            <a:endParaRPr lang="en-US" sz="500" noProof="0" dirty="0">
              <a:solidFill>
                <a:schemeClr val="tx1"/>
              </a:solidFill>
            </a:endParaRPr>
          </a:p>
          <a:p>
            <a:r>
              <a:rPr lang="en-US" sz="1200" noProof="0" dirty="0">
                <a:solidFill>
                  <a:schemeClr val="tx1"/>
                </a:solidFill>
              </a:rPr>
              <a:t>Chapter 03: Digital Transformation </a:t>
            </a:r>
            <a:br>
              <a:rPr lang="en-US" sz="1200" noProof="0" dirty="0">
                <a:solidFill>
                  <a:schemeClr val="tx1"/>
                </a:solidFill>
              </a:rPr>
            </a:br>
            <a:r>
              <a:rPr lang="en-US" sz="1200" noProof="0" dirty="0">
                <a:solidFill>
                  <a:schemeClr val="tx1"/>
                </a:solidFill>
              </a:rPr>
              <a:t>in Context: Innovation </a:t>
            </a:r>
            <a:br>
              <a:rPr lang="en-US" sz="1200" noProof="0" dirty="0">
                <a:solidFill>
                  <a:schemeClr val="tx1"/>
                </a:solidFill>
              </a:rPr>
            </a:br>
            <a:r>
              <a:rPr lang="en-US" sz="1200" noProof="0" dirty="0">
                <a:solidFill>
                  <a:schemeClr val="tx1"/>
                </a:solidFill>
              </a:rPr>
              <a:t>and Sustainability</a:t>
            </a:r>
          </a:p>
          <a:p>
            <a:pPr marL="285750" indent="-285750">
              <a:buFont typeface="Arial" panose="020B0604020202020204" pitchFamily="34" charset="0"/>
              <a:buChar char="•"/>
            </a:pPr>
            <a:endParaRPr lang="en-US" sz="1200" noProof="0" dirty="0">
              <a:solidFill>
                <a:schemeClr val="tx1"/>
              </a:solidFill>
            </a:endParaRPr>
          </a:p>
          <a:p>
            <a:pPr marL="171450" indent="-171450">
              <a:buFont typeface="Arial" panose="020B0604020202020204" pitchFamily="34" charset="0"/>
              <a:buChar char="•"/>
            </a:pPr>
            <a:endParaRPr lang="en-US" sz="1200" b="1" noProof="0" dirty="0">
              <a:solidFill>
                <a:schemeClr val="tx1"/>
              </a:solidFill>
            </a:endParaRPr>
          </a:p>
          <a:p>
            <a:pPr algn="ctr"/>
            <a:endParaRPr lang="en-US" sz="500" b="1" noProof="0" dirty="0">
              <a:solidFill>
                <a:schemeClr val="tx1"/>
              </a:solidFill>
            </a:endParaRPr>
          </a:p>
          <a:p>
            <a:pPr algn="ctr"/>
            <a:endParaRPr lang="en-US" sz="500" b="1" noProof="0" dirty="0">
              <a:solidFill>
                <a:schemeClr val="tx1"/>
              </a:solidFill>
            </a:endParaRPr>
          </a:p>
          <a:p>
            <a:pPr algn="ctr"/>
            <a:endParaRPr lang="en-US" sz="500" b="1" noProof="0" dirty="0">
              <a:solidFill>
                <a:schemeClr val="tx1"/>
              </a:solidFill>
            </a:endParaRPr>
          </a:p>
          <a:p>
            <a:pPr algn="ctr"/>
            <a:endParaRPr lang="en-US" sz="500" b="1" noProof="0" dirty="0">
              <a:solidFill>
                <a:schemeClr val="tx1"/>
              </a:solidFill>
            </a:endParaRPr>
          </a:p>
          <a:p>
            <a:pPr algn="ctr"/>
            <a:endParaRPr lang="en-US" sz="500" b="1" noProof="0" dirty="0">
              <a:solidFill>
                <a:schemeClr val="tx1"/>
              </a:solidFill>
            </a:endParaRPr>
          </a:p>
          <a:p>
            <a:pPr algn="ctr"/>
            <a:endParaRPr lang="en-US" sz="1600" b="1" noProof="0" dirty="0">
              <a:solidFill>
                <a:schemeClr val="tx1"/>
              </a:solidFill>
            </a:endParaRPr>
          </a:p>
        </p:txBody>
      </p:sp>
      <p:sp>
        <p:nvSpPr>
          <p:cNvPr id="6" name="Rounded Rectangle 5">
            <a:extLst>
              <a:ext uri="{FF2B5EF4-FFF2-40B4-BE49-F238E27FC236}">
                <a16:creationId xmlns:a16="http://schemas.microsoft.com/office/drawing/2014/main" id="{FC6A05B6-7864-D066-3C82-A9D9500C3B55}"/>
              </a:ext>
            </a:extLst>
          </p:cNvPr>
          <p:cNvSpPr/>
          <p:nvPr/>
        </p:nvSpPr>
        <p:spPr>
          <a:xfrm>
            <a:off x="3061168" y="1610493"/>
            <a:ext cx="3501197"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1600" noProof="0" dirty="0">
                <a:solidFill>
                  <a:schemeClr val="bg1">
                    <a:lumMod val="50000"/>
                  </a:schemeClr>
                </a:solidFill>
              </a:rPr>
              <a:t>PART 2</a:t>
            </a:r>
          </a:p>
          <a:p>
            <a:pPr algn="ctr"/>
            <a:br>
              <a:rPr lang="en-US" sz="500" noProof="0" dirty="0">
                <a:solidFill>
                  <a:schemeClr val="tx1"/>
                </a:solidFill>
              </a:rPr>
            </a:br>
            <a:r>
              <a:rPr lang="en-US" sz="1600" b="1" noProof="0" dirty="0">
                <a:solidFill>
                  <a:schemeClr val="tx1"/>
                </a:solidFill>
              </a:rPr>
              <a:t>STRATEGIC ACTION FIELDS </a:t>
            </a:r>
            <a:r>
              <a:rPr lang="en-US" sz="1600" noProof="0" dirty="0">
                <a:solidFill>
                  <a:schemeClr val="tx1"/>
                </a:solidFill>
              </a:rPr>
              <a:t>(SAF) OF </a:t>
            </a:r>
            <a:br>
              <a:rPr lang="en-US" sz="1600" noProof="0" dirty="0">
                <a:solidFill>
                  <a:schemeClr val="tx1"/>
                </a:solidFill>
              </a:rPr>
            </a:br>
            <a:r>
              <a:rPr lang="en-US" sz="1600" noProof="0" dirty="0">
                <a:solidFill>
                  <a:schemeClr val="tx1"/>
                </a:solidFill>
              </a:rPr>
              <a:t>DIGITAL TRANSFORMATION</a:t>
            </a:r>
          </a:p>
          <a:p>
            <a:pPr algn="ctr"/>
            <a:endParaRPr lang="en-US" sz="1600" noProof="0" dirty="0">
              <a:solidFill>
                <a:schemeClr val="tx1"/>
              </a:solidFill>
            </a:endParaRPr>
          </a:p>
          <a:p>
            <a:pPr algn="ctr"/>
            <a:endParaRPr lang="en-US" sz="1600" noProof="0" dirty="0">
              <a:solidFill>
                <a:schemeClr val="tx1"/>
              </a:solidFill>
            </a:endParaRPr>
          </a:p>
          <a:p>
            <a:r>
              <a:rPr lang="en-US" sz="1200" noProof="0" dirty="0">
                <a:solidFill>
                  <a:schemeClr val="tx1"/>
                </a:solidFill>
              </a:rPr>
              <a:t>Chapter 04: SAF Customer Centricity</a:t>
            </a:r>
          </a:p>
          <a:p>
            <a:endParaRPr lang="en-US" sz="500" noProof="0" dirty="0">
              <a:solidFill>
                <a:schemeClr val="tx1"/>
              </a:solidFill>
            </a:endParaRPr>
          </a:p>
          <a:p>
            <a:r>
              <a:rPr lang="en-US" sz="1200" noProof="0" dirty="0">
                <a:solidFill>
                  <a:schemeClr val="tx1"/>
                </a:solidFill>
              </a:rPr>
              <a:t>Chapter 05: SAF New Digital Technologies</a:t>
            </a:r>
          </a:p>
          <a:p>
            <a:endParaRPr lang="en-US" sz="500" noProof="0" dirty="0">
              <a:solidFill>
                <a:schemeClr val="tx1"/>
              </a:solidFill>
            </a:endParaRPr>
          </a:p>
          <a:p>
            <a:r>
              <a:rPr lang="en-US" sz="1200" noProof="0" dirty="0">
                <a:solidFill>
                  <a:schemeClr val="tx1"/>
                </a:solidFill>
              </a:rPr>
              <a:t>Chapter 06: SAF Data and the Cloud</a:t>
            </a:r>
          </a:p>
          <a:p>
            <a:endParaRPr lang="en-US" sz="500" noProof="0" dirty="0">
              <a:solidFill>
                <a:schemeClr val="tx1"/>
              </a:solidFill>
            </a:endParaRPr>
          </a:p>
          <a:p>
            <a:r>
              <a:rPr lang="en-US" sz="1200" b="1" noProof="0" dirty="0">
                <a:solidFill>
                  <a:schemeClr val="bg1"/>
                </a:solidFill>
                <a:highlight>
                  <a:srgbClr val="004474"/>
                </a:highlight>
              </a:rPr>
              <a:t>Chapter 07: SAF New Strategies and Business Models</a:t>
            </a:r>
          </a:p>
          <a:p>
            <a:endParaRPr lang="en-US" sz="500" noProof="0" dirty="0">
              <a:solidFill>
                <a:schemeClr val="tx1"/>
              </a:solidFill>
            </a:endParaRPr>
          </a:p>
          <a:p>
            <a:r>
              <a:rPr lang="en-US" sz="1200" noProof="0" dirty="0">
                <a:solidFill>
                  <a:schemeClr val="tx1"/>
                </a:solidFill>
              </a:rPr>
              <a:t>Chapter 08: SAF Operational Excellence / Process Management</a:t>
            </a:r>
          </a:p>
          <a:p>
            <a:endParaRPr lang="en-US" sz="500" noProof="0" dirty="0">
              <a:solidFill>
                <a:schemeClr val="tx1"/>
              </a:solidFill>
            </a:endParaRPr>
          </a:p>
          <a:p>
            <a:r>
              <a:rPr lang="en-US" sz="1200" noProof="0" dirty="0">
                <a:solidFill>
                  <a:schemeClr val="tx1"/>
                </a:solidFill>
              </a:rPr>
              <a:t>Chapter 09: SAF Digital Leadership and Culture</a:t>
            </a:r>
          </a:p>
          <a:p>
            <a:endParaRPr lang="en-US" sz="500" noProof="0" dirty="0">
              <a:solidFill>
                <a:schemeClr val="tx1"/>
              </a:solidFill>
            </a:endParaRPr>
          </a:p>
          <a:p>
            <a:r>
              <a:rPr lang="en-US" sz="1200" noProof="0" dirty="0">
                <a:solidFill>
                  <a:schemeClr val="tx1"/>
                </a:solidFill>
              </a:rPr>
              <a:t>Chapter 10: SAF Digital Marketing</a:t>
            </a:r>
          </a:p>
          <a:p>
            <a:pPr algn="ctr"/>
            <a:endParaRPr lang="en-US" sz="1200" b="1" noProof="0" dirty="0">
              <a:solidFill>
                <a:schemeClr val="tx1"/>
              </a:solidFill>
            </a:endParaRPr>
          </a:p>
          <a:p>
            <a:pPr algn="ctr"/>
            <a:endParaRPr lang="en-US" sz="1600" b="1" noProof="0" dirty="0">
              <a:solidFill>
                <a:schemeClr val="tx1"/>
              </a:solidFill>
            </a:endParaRPr>
          </a:p>
          <a:p>
            <a:pPr algn="ctr"/>
            <a:endParaRPr lang="en-US" sz="1600" b="1" noProof="0" dirty="0">
              <a:solidFill>
                <a:schemeClr val="tx1"/>
              </a:solidFill>
            </a:endParaRPr>
          </a:p>
          <a:p>
            <a:pPr algn="ctr"/>
            <a:endParaRPr lang="en-US" sz="1600" b="1" noProof="0" dirty="0">
              <a:solidFill>
                <a:schemeClr val="tx1"/>
              </a:solidFill>
            </a:endParaRPr>
          </a:p>
        </p:txBody>
      </p:sp>
      <p:sp>
        <p:nvSpPr>
          <p:cNvPr id="8" name="Rounded Rectangle 7">
            <a:extLst>
              <a:ext uri="{FF2B5EF4-FFF2-40B4-BE49-F238E27FC236}">
                <a16:creationId xmlns:a16="http://schemas.microsoft.com/office/drawing/2014/main" id="{0329401C-2559-57A5-1BE2-F6E9F74D4478}"/>
              </a:ext>
            </a:extLst>
          </p:cNvPr>
          <p:cNvSpPr/>
          <p:nvPr/>
        </p:nvSpPr>
        <p:spPr>
          <a:xfrm>
            <a:off x="6730375"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1600" noProof="0" dirty="0">
                <a:solidFill>
                  <a:schemeClr val="bg1">
                    <a:lumMod val="50000"/>
                  </a:schemeClr>
                </a:solidFill>
              </a:rPr>
              <a:t>PART 3</a:t>
            </a:r>
          </a:p>
          <a:p>
            <a:pPr algn="ctr"/>
            <a:br>
              <a:rPr lang="en-US" sz="500" noProof="0" dirty="0">
                <a:solidFill>
                  <a:schemeClr val="tx1"/>
                </a:solidFill>
              </a:rPr>
            </a:br>
            <a:r>
              <a:rPr lang="en-US" sz="1600" noProof="0" dirty="0">
                <a:solidFill>
                  <a:schemeClr val="tx1"/>
                </a:solidFill>
              </a:rPr>
              <a:t>DIGITAL TRANSFORMATION </a:t>
            </a:r>
            <a:r>
              <a:rPr lang="en-US" sz="1600" b="1" noProof="0" dirty="0">
                <a:solidFill>
                  <a:schemeClr val="tx1"/>
                </a:solidFill>
              </a:rPr>
              <a:t>IN PRACTICE</a:t>
            </a:r>
          </a:p>
          <a:p>
            <a:pPr algn="ctr"/>
            <a:endParaRPr lang="en-US" sz="1600" noProof="0" dirty="0">
              <a:solidFill>
                <a:schemeClr val="tx1"/>
              </a:solidFill>
            </a:endParaRPr>
          </a:p>
          <a:p>
            <a:pPr algn="ctr"/>
            <a:endParaRPr lang="en-US" sz="1600" noProof="0" dirty="0">
              <a:solidFill>
                <a:schemeClr val="tx1"/>
              </a:solidFill>
            </a:endParaRPr>
          </a:p>
          <a:p>
            <a:r>
              <a:rPr lang="en-US" sz="1200" noProof="0" dirty="0">
                <a:solidFill>
                  <a:schemeClr val="tx1"/>
                </a:solidFill>
              </a:rPr>
              <a:t>Chapter 11: Success Factors and Metrics for Digital Transformation Implementation</a:t>
            </a:r>
          </a:p>
          <a:p>
            <a:endParaRPr lang="en-US" sz="500" noProof="0" dirty="0">
              <a:solidFill>
                <a:schemeClr val="tx1"/>
              </a:solidFill>
            </a:endParaRPr>
          </a:p>
          <a:p>
            <a:r>
              <a:rPr lang="en-US" sz="1200" noProof="0" dirty="0">
                <a:solidFill>
                  <a:schemeClr val="tx1"/>
                </a:solidFill>
              </a:rPr>
              <a:t>Chapter 12: Transformation in Practice - Digital Transformation Toolkit</a:t>
            </a:r>
          </a:p>
          <a:p>
            <a:pPr algn="ctr"/>
            <a:endParaRPr lang="en-US" sz="1600" noProof="0" dirty="0">
              <a:solidFill>
                <a:schemeClr val="tx1"/>
              </a:solidFill>
            </a:endParaRPr>
          </a:p>
          <a:p>
            <a:pPr algn="ctr"/>
            <a:endParaRPr lang="en-US" sz="1600" noProof="0" dirty="0">
              <a:solidFill>
                <a:schemeClr val="tx1"/>
              </a:solidFill>
            </a:endParaRPr>
          </a:p>
          <a:p>
            <a:pPr algn="ctr"/>
            <a:endParaRPr lang="en-US" sz="1600" noProof="0" dirty="0">
              <a:solidFill>
                <a:schemeClr val="tx1"/>
              </a:solidFill>
            </a:endParaRPr>
          </a:p>
          <a:p>
            <a:pPr algn="ctr"/>
            <a:endParaRPr lang="en-US" sz="1600" b="1" noProof="0" dirty="0">
              <a:solidFill>
                <a:schemeClr val="tx1"/>
              </a:solidFill>
            </a:endParaRPr>
          </a:p>
          <a:p>
            <a:pPr algn="ctr"/>
            <a:endParaRPr lang="en-US" sz="500" b="1" noProof="0" dirty="0">
              <a:solidFill>
                <a:schemeClr val="tx1"/>
              </a:solidFill>
            </a:endParaRPr>
          </a:p>
          <a:p>
            <a:pPr algn="ctr"/>
            <a:endParaRPr lang="en-US" sz="500" b="1" noProof="0" dirty="0">
              <a:solidFill>
                <a:schemeClr val="tx1"/>
              </a:solidFill>
            </a:endParaRPr>
          </a:p>
          <a:p>
            <a:pPr algn="ctr"/>
            <a:endParaRPr lang="en-US" sz="500" b="1" noProof="0" dirty="0">
              <a:solidFill>
                <a:schemeClr val="tx1"/>
              </a:solidFill>
            </a:endParaRPr>
          </a:p>
          <a:p>
            <a:pPr algn="ctr"/>
            <a:endParaRPr lang="en-US" sz="500" b="1" noProof="0" dirty="0">
              <a:solidFill>
                <a:schemeClr val="tx1"/>
              </a:solidFill>
            </a:endParaRPr>
          </a:p>
          <a:p>
            <a:pPr algn="ctr"/>
            <a:endParaRPr lang="en-US" sz="500" b="1" noProof="0" dirty="0">
              <a:solidFill>
                <a:schemeClr val="tx1"/>
              </a:solidFill>
            </a:endParaRPr>
          </a:p>
          <a:p>
            <a:pPr algn="ctr"/>
            <a:endParaRPr lang="en-US" sz="500" b="1" noProof="0" dirty="0">
              <a:solidFill>
                <a:schemeClr val="tx1"/>
              </a:solidFill>
            </a:endParaRPr>
          </a:p>
          <a:p>
            <a:pPr algn="ctr"/>
            <a:endParaRPr lang="en-US" sz="1600" b="1" noProof="0" dirty="0">
              <a:solidFill>
                <a:schemeClr val="tx1"/>
              </a:solidFill>
            </a:endParaRPr>
          </a:p>
        </p:txBody>
      </p:sp>
      <p:sp>
        <p:nvSpPr>
          <p:cNvPr id="9" name="Rounded Rectangle 8">
            <a:extLst>
              <a:ext uri="{FF2B5EF4-FFF2-40B4-BE49-F238E27FC236}">
                <a16:creationId xmlns:a16="http://schemas.microsoft.com/office/drawing/2014/main" id="{C2D16948-AD8C-0A7C-4902-76C5CA6F97F8}"/>
              </a:ext>
            </a:extLst>
          </p:cNvPr>
          <p:cNvSpPr/>
          <p:nvPr/>
        </p:nvSpPr>
        <p:spPr>
          <a:xfrm>
            <a:off x="9121567" y="1611764"/>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1600" noProof="0" dirty="0">
                <a:solidFill>
                  <a:schemeClr val="bg1">
                    <a:lumMod val="50000"/>
                  </a:schemeClr>
                </a:solidFill>
              </a:rPr>
              <a:t>PART 4</a:t>
            </a:r>
          </a:p>
          <a:p>
            <a:pPr algn="ctr"/>
            <a:br>
              <a:rPr lang="en-US" sz="500" noProof="0" dirty="0">
                <a:solidFill>
                  <a:schemeClr val="tx1"/>
                </a:solidFill>
              </a:rPr>
            </a:br>
            <a:r>
              <a:rPr lang="en-US" sz="1600" noProof="0" dirty="0">
                <a:solidFill>
                  <a:schemeClr val="tx1"/>
                </a:solidFill>
              </a:rPr>
              <a:t>DIGITAL TRANSFORMATION </a:t>
            </a:r>
            <a:r>
              <a:rPr lang="en-US" sz="1600" b="1" noProof="0" dirty="0">
                <a:solidFill>
                  <a:schemeClr val="tx1"/>
                </a:solidFill>
              </a:rPr>
              <a:t>CASE STUDIES</a:t>
            </a:r>
            <a:endParaRPr lang="en-US" sz="1600" noProof="0" dirty="0">
              <a:solidFill>
                <a:schemeClr val="tx1"/>
              </a:solidFill>
            </a:endParaRPr>
          </a:p>
          <a:p>
            <a:pPr algn="ctr"/>
            <a:endParaRPr lang="en-US" sz="1600" noProof="0" dirty="0">
              <a:solidFill>
                <a:schemeClr val="tx1"/>
              </a:solidFill>
            </a:endParaRPr>
          </a:p>
          <a:p>
            <a:pPr algn="ctr"/>
            <a:endParaRPr lang="en-US" sz="1600" noProof="0" dirty="0">
              <a:solidFill>
                <a:schemeClr val="tx1"/>
              </a:solidFill>
            </a:endParaRPr>
          </a:p>
          <a:p>
            <a:r>
              <a:rPr lang="en-US" sz="1200" noProof="0" dirty="0">
                <a:solidFill>
                  <a:schemeClr val="tx1"/>
                </a:solidFill>
              </a:rPr>
              <a:t>BRUGG Lifting</a:t>
            </a:r>
          </a:p>
          <a:p>
            <a:endParaRPr lang="en-US" sz="500" noProof="0" dirty="0">
              <a:solidFill>
                <a:schemeClr val="tx1"/>
              </a:solidFill>
            </a:endParaRPr>
          </a:p>
          <a:p>
            <a:r>
              <a:rPr lang="en-US" sz="1200" noProof="0" dirty="0">
                <a:solidFill>
                  <a:schemeClr val="tx1"/>
                </a:solidFill>
              </a:rPr>
              <a:t>City of Lucerne</a:t>
            </a:r>
          </a:p>
          <a:p>
            <a:endParaRPr lang="en-US" sz="500" noProof="0" dirty="0">
              <a:solidFill>
                <a:schemeClr val="tx1"/>
              </a:solidFill>
            </a:endParaRPr>
          </a:p>
          <a:p>
            <a:r>
              <a:rPr lang="en-US" sz="1200" noProof="0" dirty="0">
                <a:solidFill>
                  <a:schemeClr val="tx1"/>
                </a:solidFill>
              </a:rPr>
              <a:t>Switzerland Tourism</a:t>
            </a:r>
          </a:p>
          <a:p>
            <a:endParaRPr lang="en-US" sz="500" noProof="0" dirty="0">
              <a:solidFill>
                <a:schemeClr val="tx1"/>
              </a:solidFill>
            </a:endParaRPr>
          </a:p>
          <a:p>
            <a:r>
              <a:rPr lang="en-US" sz="1200" noProof="0" dirty="0" err="1">
                <a:solidFill>
                  <a:schemeClr val="tx1"/>
                </a:solidFill>
              </a:rPr>
              <a:t>Valuu</a:t>
            </a:r>
            <a:r>
              <a:rPr lang="en-US" sz="1200" noProof="0" dirty="0">
                <a:solidFill>
                  <a:schemeClr val="tx1"/>
                </a:solidFill>
              </a:rPr>
              <a:t> (</a:t>
            </a:r>
            <a:r>
              <a:rPr lang="en-US" sz="1200" noProof="0" dirty="0" err="1">
                <a:solidFill>
                  <a:schemeClr val="tx1"/>
                </a:solidFill>
              </a:rPr>
              <a:t>PostFinance</a:t>
            </a:r>
            <a:r>
              <a:rPr lang="en-US" sz="1200" noProof="0" dirty="0">
                <a:solidFill>
                  <a:schemeClr val="tx1"/>
                </a:solidFill>
              </a:rPr>
              <a:t>)</a:t>
            </a:r>
          </a:p>
          <a:p>
            <a:endParaRPr lang="en-US" sz="1200" noProof="0" dirty="0">
              <a:solidFill>
                <a:schemeClr val="tx1"/>
              </a:solidFill>
            </a:endParaRPr>
          </a:p>
          <a:p>
            <a:r>
              <a:rPr lang="en-US" sz="1200" i="1" noProof="0" dirty="0">
                <a:solidFill>
                  <a:schemeClr val="tx1"/>
                </a:solidFill>
              </a:rPr>
              <a:t>With many other case studies (including videos and interviews) available online.</a:t>
            </a:r>
            <a:endParaRPr lang="en-US" sz="1600" i="1" noProof="0" dirty="0">
              <a:solidFill>
                <a:schemeClr val="tx1"/>
              </a:solidFill>
            </a:endParaRPr>
          </a:p>
        </p:txBody>
      </p:sp>
      <p:cxnSp>
        <p:nvCxnSpPr>
          <p:cNvPr id="10" name="Straight Connector 9">
            <a:extLst>
              <a:ext uri="{FF2B5EF4-FFF2-40B4-BE49-F238E27FC236}">
                <a16:creationId xmlns:a16="http://schemas.microsoft.com/office/drawing/2014/main" id="{58149014-15E1-10A1-2B71-176BE25BEE30}"/>
              </a:ext>
            </a:extLst>
          </p:cNvPr>
          <p:cNvCxnSpPr/>
          <p:nvPr/>
        </p:nvCxnSpPr>
        <p:spPr>
          <a:xfrm>
            <a:off x="783084" y="2924543"/>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C17C192-DBCE-26B8-C5F7-D41BE96AF97A}"/>
              </a:ext>
            </a:extLst>
          </p:cNvPr>
          <p:cNvCxnSpPr>
            <a:cxnSpLocks/>
          </p:cNvCxnSpPr>
          <p:nvPr/>
        </p:nvCxnSpPr>
        <p:spPr>
          <a:xfrm flipV="1">
            <a:off x="3184698" y="2924543"/>
            <a:ext cx="3248574" cy="525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FD74F6-A5CB-321C-F97A-22EE4F2C6F03}"/>
              </a:ext>
            </a:extLst>
          </p:cNvPr>
          <p:cNvCxnSpPr/>
          <p:nvPr/>
        </p:nvCxnSpPr>
        <p:spPr>
          <a:xfrm>
            <a:off x="6843483" y="2919288"/>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38DC8A-9A8A-0113-2E1A-C6D7B7B878FA}"/>
              </a:ext>
            </a:extLst>
          </p:cNvPr>
          <p:cNvCxnSpPr/>
          <p:nvPr/>
        </p:nvCxnSpPr>
        <p:spPr>
          <a:xfrm>
            <a:off x="9234675" y="2932425"/>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004594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5CC5D73-3C89-687A-8A7E-3B9CBBF04ECA}"/>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Learning Goals Chapter 07</a:t>
            </a:r>
            <a:endParaRPr lang="en-US" sz="3000" b="1" noProof="0" dirty="0">
              <a:latin typeface="+mj-lt"/>
            </a:endParaRPr>
          </a:p>
        </p:txBody>
      </p:sp>
      <p:sp>
        <p:nvSpPr>
          <p:cNvPr id="5" name="TextBox 3">
            <a:extLst>
              <a:ext uri="{FF2B5EF4-FFF2-40B4-BE49-F238E27FC236}">
                <a16:creationId xmlns:a16="http://schemas.microsoft.com/office/drawing/2014/main" id="{90EC36CF-FF7F-EBEB-C0F4-F3AAD1861823}"/>
              </a:ext>
            </a:extLst>
          </p:cNvPr>
          <p:cNvSpPr txBox="1"/>
          <p:nvPr/>
        </p:nvSpPr>
        <p:spPr>
          <a:xfrm>
            <a:off x="1261685" y="1665008"/>
            <a:ext cx="9378387" cy="4493538"/>
          </a:xfrm>
          <a:prstGeom prst="rect">
            <a:avLst/>
          </a:prstGeom>
          <a:noFill/>
        </p:spPr>
        <p:txBody>
          <a:bodyPr wrap="square">
            <a:spAutoFit/>
          </a:bodyPr>
          <a:lstStyle/>
          <a:p>
            <a:pPr marL="285750" indent="-285750">
              <a:buFont typeface="Arial" panose="020B0604020202020204" pitchFamily="34" charset="0"/>
              <a:buChar char="•"/>
            </a:pPr>
            <a:r>
              <a:rPr lang="en-US" sz="2200" noProof="0" dirty="0">
                <a:latin typeface="+mj-lt"/>
              </a:rPr>
              <a:t>Be able to identify and articulate a value proposition in the digital age for a specific </a:t>
            </a:r>
            <a:r>
              <a:rPr lang="en-US" sz="2200" noProof="0" dirty="0" err="1">
                <a:latin typeface="+mj-lt"/>
              </a:rPr>
              <a:t>organisation</a:t>
            </a:r>
            <a:r>
              <a:rPr lang="en-US" sz="2200" noProof="0" dirty="0">
                <a:latin typeface="+mj-lt"/>
              </a:rPr>
              <a:t>.</a:t>
            </a:r>
          </a:p>
          <a:p>
            <a:pPr marL="285750" indent="-285750">
              <a:buFont typeface="Arial" panose="020B0604020202020204" pitchFamily="34" charset="0"/>
              <a:buChar char="•"/>
            </a:pPr>
            <a:r>
              <a:rPr lang="en-US" sz="2200" noProof="0" dirty="0">
                <a:latin typeface="+mj-lt"/>
              </a:rPr>
              <a:t>Be able to elaborate the difference on sustaining innovations versus disruptive innovations.</a:t>
            </a:r>
          </a:p>
          <a:p>
            <a:pPr marL="285750" indent="-285750">
              <a:buFont typeface="Arial" panose="020B0604020202020204" pitchFamily="34" charset="0"/>
              <a:buChar char="•"/>
            </a:pPr>
            <a:r>
              <a:rPr lang="en-US" sz="2200" noProof="0" dirty="0">
                <a:latin typeface="+mj-lt"/>
              </a:rPr>
              <a:t>Be able to critically evaluate a firm's business strategy in light of the three generic digital strategies of the digitally enhanced business, digitally expanded business and new digital business.</a:t>
            </a:r>
          </a:p>
          <a:p>
            <a:pPr marL="285750" indent="-285750">
              <a:buFont typeface="Arial" panose="020B0604020202020204" pitchFamily="34" charset="0"/>
              <a:buChar char="•"/>
            </a:pPr>
            <a:r>
              <a:rPr lang="en-US" sz="2200" noProof="0" dirty="0">
                <a:latin typeface="+mj-lt"/>
              </a:rPr>
              <a:t>Be able to </a:t>
            </a:r>
            <a:r>
              <a:rPr lang="en-US" sz="2200" noProof="0" dirty="0" err="1">
                <a:latin typeface="+mj-lt"/>
              </a:rPr>
              <a:t>analyse</a:t>
            </a:r>
            <a:r>
              <a:rPr lang="en-US" sz="2200" noProof="0" dirty="0">
                <a:latin typeface="+mj-lt"/>
              </a:rPr>
              <a:t> and evaluate a firm regarding their competitive strategy, business models and tactics in the digital age.</a:t>
            </a:r>
          </a:p>
          <a:p>
            <a:pPr marL="285750" indent="-285750">
              <a:buFont typeface="Arial" panose="020B0604020202020204" pitchFamily="34" charset="0"/>
              <a:buChar char="•"/>
            </a:pPr>
            <a:r>
              <a:rPr lang="en-US" sz="2200" noProof="0" dirty="0">
                <a:latin typeface="+mj-lt"/>
              </a:rPr>
              <a:t>Be able to describe different business models and evaluate them for enabling a specific </a:t>
            </a:r>
            <a:r>
              <a:rPr lang="en-US" sz="2200" noProof="0" dirty="0" err="1">
                <a:latin typeface="+mj-lt"/>
              </a:rPr>
              <a:t>organisation</a:t>
            </a:r>
            <a:r>
              <a:rPr lang="en-US" sz="2200" noProof="0" dirty="0">
                <a:latin typeface="+mj-lt"/>
              </a:rPr>
              <a:t> to compete in the fourth/fifth industrial revolutions.</a:t>
            </a:r>
          </a:p>
          <a:p>
            <a:pPr marL="285750" indent="-285750">
              <a:buFont typeface="Arial" panose="020B0604020202020204" pitchFamily="34" charset="0"/>
              <a:buChar char="•"/>
            </a:pPr>
            <a:r>
              <a:rPr lang="en-US" sz="2200" noProof="0" dirty="0">
                <a:latin typeface="+mj-lt"/>
              </a:rPr>
              <a:t>Be able to articulate how digital value chains, driven by data and technology, are providing insights for future digital innovation and value capture.</a:t>
            </a:r>
          </a:p>
        </p:txBody>
      </p:sp>
    </p:spTree>
    <p:extLst>
      <p:ext uri="{BB962C8B-B14F-4D97-AF65-F5344CB8AC3E}">
        <p14:creationId xmlns:p14="http://schemas.microsoft.com/office/powerpoint/2010/main" val="22332603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F8F23FCF-64F3-39B9-3E1E-AF65ACF23DB1}"/>
              </a:ext>
            </a:extLst>
          </p:cNvPr>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11143" r="1" b="1049"/>
          <a:stretch>
            <a:fillRect/>
          </a:stretch>
        </p:blipFill>
        <p:spPr>
          <a:xfrm>
            <a:off x="1238250" y="1355725"/>
            <a:ext cx="9404350" cy="4789488"/>
          </a:xfrm>
          <a:noFill/>
        </p:spPr>
      </p:pic>
      <p:sp>
        <p:nvSpPr>
          <p:cNvPr id="3" name="Inhaltsplatzhalter 2">
            <a:extLst>
              <a:ext uri="{FF2B5EF4-FFF2-40B4-BE49-F238E27FC236}">
                <a16:creationId xmlns:a16="http://schemas.microsoft.com/office/drawing/2014/main" id="{90035E4D-8DEC-178C-50FB-635EA1623CE7}"/>
              </a:ext>
            </a:extLst>
          </p:cNvPr>
          <p:cNvSpPr>
            <a:spLocks noGrp="1"/>
          </p:cNvSpPr>
          <p:nvPr>
            <p:ph sz="quarter" idx="11"/>
          </p:nvPr>
        </p:nvSpPr>
        <p:spPr>
          <a:xfrm>
            <a:off x="12699" y="434157"/>
            <a:ext cx="12179299" cy="557259"/>
          </a:xfrm>
        </p:spPr>
        <p:txBody>
          <a:bodyPr>
            <a:normAutofit/>
          </a:bodyPr>
          <a:lstStyle/>
          <a:p>
            <a:pPr marL="0" indent="0">
              <a:buNone/>
            </a:pPr>
            <a:r>
              <a:rPr lang="en-US" noProof="0" dirty="0">
                <a:latin typeface="+mj-lt"/>
              </a:rPr>
              <a:t>Strategic Action Fields</a:t>
            </a:r>
          </a:p>
        </p:txBody>
      </p:sp>
    </p:spTree>
    <p:extLst>
      <p:ext uri="{BB962C8B-B14F-4D97-AF65-F5344CB8AC3E}">
        <p14:creationId xmlns:p14="http://schemas.microsoft.com/office/powerpoint/2010/main" val="167692712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11793AB8-B05C-5540-EC3A-9C45E8E393E3}"/>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Opening Case: The Evolving Netflix Value Proposition</a:t>
            </a:r>
          </a:p>
        </p:txBody>
      </p:sp>
      <p:sp>
        <p:nvSpPr>
          <p:cNvPr id="9" name="TextBox 3">
            <a:extLst>
              <a:ext uri="{FF2B5EF4-FFF2-40B4-BE49-F238E27FC236}">
                <a16:creationId xmlns:a16="http://schemas.microsoft.com/office/drawing/2014/main" id="{B45C9319-5DE9-8B5E-5630-B8FB1BF70E1C}"/>
              </a:ext>
            </a:extLst>
          </p:cNvPr>
          <p:cNvSpPr txBox="1"/>
          <p:nvPr/>
        </p:nvSpPr>
        <p:spPr>
          <a:xfrm>
            <a:off x="1263690" y="4671471"/>
            <a:ext cx="9664620" cy="1446550"/>
          </a:xfrm>
          <a:prstGeom prst="rect">
            <a:avLst/>
          </a:prstGeom>
          <a:noFill/>
        </p:spPr>
        <p:txBody>
          <a:bodyPr wrap="square">
            <a:spAutoFit/>
          </a:bodyPr>
          <a:lstStyle/>
          <a:p>
            <a:pPr marL="285750" indent="-285750">
              <a:buFont typeface="Arial" panose="020B0604020202020204" pitchFamily="34" charset="0"/>
              <a:buChar char="•"/>
            </a:pPr>
            <a:r>
              <a:rPr lang="en-US" sz="2200" noProof="0" dirty="0">
                <a:latin typeface="+mj-lt"/>
              </a:rPr>
              <a:t>was founded by Marc Randolf and Reed Hastings in August 1997.</a:t>
            </a:r>
          </a:p>
          <a:p>
            <a:pPr marL="285750" indent="-285750">
              <a:buFont typeface="Arial" panose="020B0604020202020204" pitchFamily="34" charset="0"/>
              <a:buChar char="•"/>
            </a:pPr>
            <a:r>
              <a:rPr lang="en-US" sz="2200" noProof="0" dirty="0">
                <a:latin typeface="+mj-lt"/>
              </a:rPr>
              <a:t>employs 13,000 people globally.</a:t>
            </a:r>
          </a:p>
          <a:p>
            <a:pPr marL="285750" indent="-285750">
              <a:buFont typeface="Arial" panose="020B0604020202020204" pitchFamily="34" charset="0"/>
              <a:buChar char="•"/>
            </a:pPr>
            <a:r>
              <a:rPr lang="en-US" sz="2200" noProof="0" dirty="0">
                <a:latin typeface="+mj-lt"/>
              </a:rPr>
              <a:t>offers video streaming on demand globally.</a:t>
            </a:r>
          </a:p>
          <a:p>
            <a:pPr marL="285750" indent="-285750">
              <a:buFont typeface="Arial" panose="020B0604020202020204" pitchFamily="34" charset="0"/>
              <a:buChar char="•"/>
            </a:pPr>
            <a:r>
              <a:rPr lang="en-US" sz="2200" noProof="0" dirty="0">
                <a:latin typeface="+mj-lt"/>
              </a:rPr>
              <a:t>has diversified, including into the production of in-house content. </a:t>
            </a:r>
          </a:p>
        </p:txBody>
      </p:sp>
      <p:pic>
        <p:nvPicPr>
          <p:cNvPr id="10" name="Picture 2" descr="Netflix | Brand Assets | Logos">
            <a:extLst>
              <a:ext uri="{FF2B5EF4-FFF2-40B4-BE49-F238E27FC236}">
                <a16:creationId xmlns:a16="http://schemas.microsoft.com/office/drawing/2014/main" id="{3CE09A98-1C07-C760-31E4-9FEF711344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74806" y="1403488"/>
            <a:ext cx="5042388" cy="28376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0CECE4A4-6E36-6BB1-1026-A2E78B1C60FC}"/>
              </a:ext>
            </a:extLst>
          </p:cNvPr>
          <p:cNvSpPr txBox="1"/>
          <p:nvPr/>
        </p:nvSpPr>
        <p:spPr>
          <a:xfrm>
            <a:off x="3505933" y="4241172"/>
            <a:ext cx="6150218" cy="230832"/>
          </a:xfrm>
          <a:prstGeom prst="rect">
            <a:avLst/>
          </a:prstGeom>
          <a:noFill/>
        </p:spPr>
        <p:txBody>
          <a:bodyPr wrap="square">
            <a:spAutoFit/>
          </a:bodyPr>
          <a:lstStyle/>
          <a:p>
            <a:r>
              <a:rPr lang="en-US" sz="900" noProof="0" dirty="0">
                <a:latin typeface="+mj-lt"/>
              </a:rPr>
              <a:t>https://brand.netflix.com/en/assets/logos/</a:t>
            </a:r>
          </a:p>
        </p:txBody>
      </p:sp>
    </p:spTree>
    <p:extLst>
      <p:ext uri="{BB962C8B-B14F-4D97-AF65-F5344CB8AC3E}">
        <p14:creationId xmlns:p14="http://schemas.microsoft.com/office/powerpoint/2010/main" val="333812770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3DDE-2DCB-36BD-CDA6-98307CCE6EFB}"/>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F046CA86-356C-8BC6-0A2B-58098F1C52BB}"/>
              </a:ext>
            </a:extLst>
          </p:cNvPr>
          <p:cNvSpPr txBox="1"/>
          <p:nvPr/>
        </p:nvSpPr>
        <p:spPr>
          <a:xfrm>
            <a:off x="1263690" y="1529085"/>
            <a:ext cx="9664620" cy="4493538"/>
          </a:xfrm>
          <a:prstGeom prst="rect">
            <a:avLst/>
          </a:prstGeom>
          <a:noFill/>
        </p:spPr>
        <p:txBody>
          <a:bodyPr wrap="square">
            <a:spAutoFit/>
          </a:bodyPr>
          <a:lstStyle/>
          <a:p>
            <a:pPr marL="285750" indent="-285750">
              <a:buFont typeface="Arial" panose="020B0604020202020204" pitchFamily="34" charset="0"/>
              <a:buChar char="•"/>
            </a:pPr>
            <a:endParaRPr lang="en-US" sz="2200" noProof="0" dirty="0">
              <a:latin typeface="+mj-lt"/>
            </a:endParaRPr>
          </a:p>
          <a:p>
            <a:endParaRPr lang="en-US" sz="2200" noProof="0" dirty="0">
              <a:latin typeface="+mj-lt"/>
            </a:endParaRPr>
          </a:p>
          <a:p>
            <a:endParaRPr lang="en-US" sz="2200" noProof="0" dirty="0">
              <a:latin typeface="+mj-lt"/>
            </a:endParaRPr>
          </a:p>
          <a:p>
            <a:pPr marL="285750" indent="-285750">
              <a:buFont typeface="Arial" panose="020B0604020202020204" pitchFamily="34" charset="0"/>
              <a:buChar char="•"/>
            </a:pPr>
            <a:endParaRPr lang="en-US" sz="2200" noProof="0" dirty="0">
              <a:latin typeface="+mj-lt"/>
            </a:endParaRPr>
          </a:p>
          <a:p>
            <a:pPr marL="285750" indent="-285750">
              <a:buFont typeface="Arial" panose="020B0604020202020204" pitchFamily="34" charset="0"/>
              <a:buChar char="•"/>
            </a:pPr>
            <a:r>
              <a:rPr lang="en-US" sz="2200" noProof="0" dirty="0">
                <a:latin typeface="+mj-lt"/>
              </a:rPr>
              <a:t>Changing digital technologies allowed a value proposition of variety and convenience by seeking to address the practices in the market customers disliked.</a:t>
            </a:r>
          </a:p>
          <a:p>
            <a:pPr marL="285750" indent="-285750">
              <a:buFont typeface="Arial" panose="020B0604020202020204" pitchFamily="34" charset="0"/>
              <a:buChar char="•"/>
            </a:pPr>
            <a:r>
              <a:rPr lang="en-US" sz="2200" noProof="0" dirty="0">
                <a:latin typeface="+mj-lt"/>
              </a:rPr>
              <a:t>Initial innovation: single store concept with full video inventory that could be accessed over internet and movies delivered by post.</a:t>
            </a:r>
          </a:p>
          <a:p>
            <a:pPr marL="285750" indent="-285750">
              <a:buFont typeface="Arial" panose="020B0604020202020204" pitchFamily="34" charset="0"/>
              <a:buChar char="•"/>
            </a:pPr>
            <a:r>
              <a:rPr lang="en-US" sz="2200" noProof="0" dirty="0">
                <a:latin typeface="+mj-lt"/>
              </a:rPr>
              <a:t>Enabling of online store by digital technologies allowed an even easier search and allowed movies to be categorized into multiple categories.</a:t>
            </a:r>
          </a:p>
          <a:p>
            <a:pPr marL="285750" indent="-285750">
              <a:buFont typeface="Arial" panose="020B0604020202020204" pitchFamily="34" charset="0"/>
              <a:buChar char="•"/>
            </a:pPr>
            <a:r>
              <a:rPr lang="en-US" sz="2200" noProof="0" dirty="0">
                <a:latin typeface="+mj-lt"/>
              </a:rPr>
              <a:t>Collection and analysis of customer preferences was an integral aspect of the business, including rapid testing of ideas for new features.</a:t>
            </a:r>
          </a:p>
          <a:p>
            <a:pPr marL="285750" indent="-285750">
              <a:buFont typeface="Arial" panose="020B0604020202020204" pitchFamily="34" charset="0"/>
              <a:buChar char="•"/>
            </a:pPr>
            <a:r>
              <a:rPr lang="en-US" sz="2200" noProof="0" dirty="0">
                <a:latin typeface="+mj-lt"/>
              </a:rPr>
              <a:t>Focus on improving the product-market fit, Netflix adopted a subscription model</a:t>
            </a:r>
          </a:p>
        </p:txBody>
      </p:sp>
      <p:sp>
        <p:nvSpPr>
          <p:cNvPr id="2" name="TextBox 7">
            <a:extLst>
              <a:ext uri="{FF2B5EF4-FFF2-40B4-BE49-F238E27FC236}">
                <a16:creationId xmlns:a16="http://schemas.microsoft.com/office/drawing/2014/main" id="{408FE07E-D13B-47FF-3122-5E4387C48552}"/>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Opening Case: The Evolving Netflix Value Proposition</a:t>
            </a:r>
          </a:p>
        </p:txBody>
      </p:sp>
      <p:sp>
        <p:nvSpPr>
          <p:cNvPr id="3" name="Rechteck 2">
            <a:extLst>
              <a:ext uri="{FF2B5EF4-FFF2-40B4-BE49-F238E27FC236}">
                <a16:creationId xmlns:a16="http://schemas.microsoft.com/office/drawing/2014/main" id="{17EA0602-F244-5EAB-A9A2-790B7EAB8AD2}"/>
              </a:ext>
            </a:extLst>
          </p:cNvPr>
          <p:cNvSpPr/>
          <p:nvPr/>
        </p:nvSpPr>
        <p:spPr>
          <a:xfrm>
            <a:off x="1465914" y="1547442"/>
            <a:ext cx="1989464" cy="1151792"/>
          </a:xfrm>
          <a:prstGeom prst="rect">
            <a:avLst/>
          </a:prstGeom>
          <a:solidFill>
            <a:srgbClr val="004474"/>
          </a:solidFill>
          <a:ln>
            <a:solidFill>
              <a:srgbClr val="0044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dirty="0"/>
              <a:t>Initial idea:</a:t>
            </a:r>
          </a:p>
          <a:p>
            <a:pPr algn="ctr"/>
            <a:r>
              <a:rPr lang="en-US" sz="1400" noProof="0" dirty="0"/>
              <a:t>Rental of VHS, </a:t>
            </a:r>
          </a:p>
          <a:p>
            <a:pPr algn="ctr"/>
            <a:r>
              <a:rPr lang="en-US" sz="1400" noProof="0" dirty="0"/>
              <a:t>but too bulky, heavy and expensive</a:t>
            </a:r>
          </a:p>
        </p:txBody>
      </p:sp>
      <p:sp>
        <p:nvSpPr>
          <p:cNvPr id="4" name="Rechteck 3">
            <a:extLst>
              <a:ext uri="{FF2B5EF4-FFF2-40B4-BE49-F238E27FC236}">
                <a16:creationId xmlns:a16="http://schemas.microsoft.com/office/drawing/2014/main" id="{1A3F6E5C-5FF5-F2E1-2706-BC497D7C0F1D}"/>
              </a:ext>
            </a:extLst>
          </p:cNvPr>
          <p:cNvSpPr/>
          <p:nvPr/>
        </p:nvSpPr>
        <p:spPr>
          <a:xfrm>
            <a:off x="3901207" y="1547442"/>
            <a:ext cx="1989464" cy="1151792"/>
          </a:xfrm>
          <a:prstGeom prst="rect">
            <a:avLst/>
          </a:prstGeom>
          <a:solidFill>
            <a:srgbClr val="004474"/>
          </a:solidFill>
          <a:ln>
            <a:solidFill>
              <a:srgbClr val="0044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dirty="0"/>
              <a:t>Development of DVD:</a:t>
            </a:r>
          </a:p>
          <a:p>
            <a:pPr algn="ctr"/>
            <a:r>
              <a:rPr lang="en-US" sz="1400" noProof="0" dirty="0"/>
              <a:t>Next-day delivery of a full movie by post for the cost of a stamp</a:t>
            </a:r>
          </a:p>
        </p:txBody>
      </p:sp>
      <p:sp>
        <p:nvSpPr>
          <p:cNvPr id="6" name="Rechteck 5">
            <a:extLst>
              <a:ext uri="{FF2B5EF4-FFF2-40B4-BE49-F238E27FC236}">
                <a16:creationId xmlns:a16="http://schemas.microsoft.com/office/drawing/2014/main" id="{C8BFDAA3-8AB1-9EE0-32BB-A0FB6A65069B}"/>
              </a:ext>
            </a:extLst>
          </p:cNvPr>
          <p:cNvSpPr/>
          <p:nvPr/>
        </p:nvSpPr>
        <p:spPr>
          <a:xfrm>
            <a:off x="6336500" y="1547442"/>
            <a:ext cx="1989464" cy="1151792"/>
          </a:xfrm>
          <a:prstGeom prst="rect">
            <a:avLst/>
          </a:prstGeom>
          <a:solidFill>
            <a:srgbClr val="004474"/>
          </a:solidFill>
          <a:ln>
            <a:solidFill>
              <a:srgbClr val="0044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dirty="0"/>
              <a:t>Online streaming:</a:t>
            </a:r>
          </a:p>
          <a:p>
            <a:pPr algn="ctr"/>
            <a:r>
              <a:rPr lang="en-US" sz="1400" noProof="0" dirty="0" err="1"/>
              <a:t>Digitisation</a:t>
            </a:r>
            <a:r>
              <a:rPr lang="en-US" sz="1400" noProof="0" dirty="0"/>
              <a:t> of delivery of the movies, increasing accessibility and convenience</a:t>
            </a:r>
          </a:p>
        </p:txBody>
      </p:sp>
      <p:sp>
        <p:nvSpPr>
          <p:cNvPr id="7" name="Rechteck 6">
            <a:extLst>
              <a:ext uri="{FF2B5EF4-FFF2-40B4-BE49-F238E27FC236}">
                <a16:creationId xmlns:a16="http://schemas.microsoft.com/office/drawing/2014/main" id="{9439FE1E-0EB6-A9A3-27E5-248660F67487}"/>
              </a:ext>
            </a:extLst>
          </p:cNvPr>
          <p:cNvSpPr/>
          <p:nvPr/>
        </p:nvSpPr>
        <p:spPr>
          <a:xfrm>
            <a:off x="8771793" y="1547442"/>
            <a:ext cx="1989464" cy="1151792"/>
          </a:xfrm>
          <a:prstGeom prst="rect">
            <a:avLst/>
          </a:prstGeom>
          <a:solidFill>
            <a:srgbClr val="004474"/>
          </a:solidFill>
          <a:ln>
            <a:solidFill>
              <a:srgbClr val="0044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dirty="0"/>
              <a:t>High-speed internet:</a:t>
            </a:r>
          </a:p>
          <a:p>
            <a:pPr algn="ctr"/>
            <a:r>
              <a:rPr lang="en-US" sz="1400" noProof="0" dirty="0"/>
              <a:t>Full </a:t>
            </a:r>
            <a:r>
              <a:rPr lang="en-US" sz="1400" noProof="0" dirty="0" err="1"/>
              <a:t>digitalisation</a:t>
            </a:r>
            <a:r>
              <a:rPr lang="en-US" sz="1400" noProof="0" dirty="0"/>
              <a:t> of on-demand service and digital platform business model</a:t>
            </a:r>
          </a:p>
        </p:txBody>
      </p:sp>
      <p:cxnSp>
        <p:nvCxnSpPr>
          <p:cNvPr id="9" name="Gerade Verbindung mit Pfeil 8">
            <a:extLst>
              <a:ext uri="{FF2B5EF4-FFF2-40B4-BE49-F238E27FC236}">
                <a16:creationId xmlns:a16="http://schemas.microsoft.com/office/drawing/2014/main" id="{347BC711-0A4E-09BC-EC9D-632AD076C02C}"/>
              </a:ext>
            </a:extLst>
          </p:cNvPr>
          <p:cNvCxnSpPr>
            <a:stCxn id="3" idx="3"/>
            <a:endCxn id="4" idx="1"/>
          </p:cNvCxnSpPr>
          <p:nvPr/>
        </p:nvCxnSpPr>
        <p:spPr>
          <a:xfrm>
            <a:off x="3455378" y="2123338"/>
            <a:ext cx="445829" cy="0"/>
          </a:xfrm>
          <a:prstGeom prst="straightConnector1">
            <a:avLst/>
          </a:prstGeom>
          <a:ln>
            <a:solidFill>
              <a:srgbClr val="00447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F298E859-DB79-1430-391D-76367506C49F}"/>
              </a:ext>
            </a:extLst>
          </p:cNvPr>
          <p:cNvCxnSpPr>
            <a:stCxn id="4" idx="3"/>
          </p:cNvCxnSpPr>
          <p:nvPr/>
        </p:nvCxnSpPr>
        <p:spPr>
          <a:xfrm>
            <a:off x="5890671" y="2123338"/>
            <a:ext cx="445829" cy="0"/>
          </a:xfrm>
          <a:prstGeom prst="straightConnector1">
            <a:avLst/>
          </a:prstGeom>
          <a:ln>
            <a:solidFill>
              <a:srgbClr val="00447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E89FEFCA-FE99-9E21-3228-A4D6C184A72A}"/>
              </a:ext>
            </a:extLst>
          </p:cNvPr>
          <p:cNvCxnSpPr>
            <a:cxnSpLocks/>
            <a:stCxn id="6" idx="3"/>
          </p:cNvCxnSpPr>
          <p:nvPr/>
        </p:nvCxnSpPr>
        <p:spPr>
          <a:xfrm>
            <a:off x="8325964" y="2123338"/>
            <a:ext cx="445829" cy="0"/>
          </a:xfrm>
          <a:prstGeom prst="straightConnector1">
            <a:avLst/>
          </a:prstGeom>
          <a:ln>
            <a:solidFill>
              <a:srgbClr val="00447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489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085BDB81-72C5-9AF6-B472-B70098106120}"/>
              </a:ext>
            </a:extLst>
          </p:cNvPr>
          <p:cNvGraphicFramePr>
            <a:graphicFrameLocks noGrp="1"/>
          </p:cNvGraphicFramePr>
          <p:nvPr>
            <p:ph sz="quarter" idx="10"/>
            <p:extLst>
              <p:ext uri="{D42A27DB-BD31-4B8C-83A1-F6EECF244321}">
                <p14:modId xmlns:p14="http://schemas.microsoft.com/office/powerpoint/2010/main" val="3730869144"/>
              </p:ext>
            </p:extLst>
          </p:nvPr>
        </p:nvGraphicFramePr>
        <p:xfrm>
          <a:off x="1238250" y="1269842"/>
          <a:ext cx="9404350" cy="4796342"/>
        </p:xfrm>
        <a:graphic>
          <a:graphicData uri="http://schemas.openxmlformats.org/drawingml/2006/table">
            <a:tbl>
              <a:tblPr firstRow="1" firstCol="1" bandRow="1"/>
              <a:tblGrid>
                <a:gridCol w="7610999">
                  <a:extLst>
                    <a:ext uri="{9D8B030D-6E8A-4147-A177-3AD203B41FA5}">
                      <a16:colId xmlns:a16="http://schemas.microsoft.com/office/drawing/2014/main" val="2364638157"/>
                    </a:ext>
                  </a:extLst>
                </a:gridCol>
                <a:gridCol w="1793351">
                  <a:extLst>
                    <a:ext uri="{9D8B030D-6E8A-4147-A177-3AD203B41FA5}">
                      <a16:colId xmlns:a16="http://schemas.microsoft.com/office/drawing/2014/main" val="852366975"/>
                    </a:ext>
                  </a:extLst>
                </a:gridCol>
              </a:tblGrid>
              <a:tr h="191138">
                <a:tc>
                  <a:txBody>
                    <a:bodyPr/>
                    <a:lstStyle/>
                    <a:p>
                      <a:pPr algn="just">
                        <a:lnSpc>
                          <a:spcPct val="115000"/>
                        </a:lnSpc>
                        <a:spcAft>
                          <a:spcPts val="800"/>
                        </a:spcAft>
                        <a:buNone/>
                      </a:pPr>
                      <a:r>
                        <a:rPr lang="en-GB" sz="1200" b="1" kern="100">
                          <a:solidFill>
                            <a:srgbClr val="000000"/>
                          </a:solidFill>
                          <a:effectLst/>
                          <a:latin typeface="Calibri" panose="020F0502020204030204" pitchFamily="34" charset="0"/>
                          <a:ea typeface="Aptos" panose="020B0004020202020204" pitchFamily="34" charset="0"/>
                          <a:cs typeface="Aptos (Body)"/>
                        </a:rPr>
                        <a:t>Definition</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200" b="1" kern="100">
                          <a:solidFill>
                            <a:srgbClr val="000000"/>
                          </a:solidFill>
                          <a:effectLst/>
                          <a:latin typeface="Calibri" panose="020F0502020204030204" pitchFamily="34" charset="0"/>
                          <a:ea typeface="Aptos" panose="020B0004020202020204" pitchFamily="34" charset="0"/>
                          <a:cs typeface="Aptos (Body)"/>
                        </a:rPr>
                        <a:t>Source</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6158834"/>
                  </a:ext>
                </a:extLst>
              </a:tr>
              <a:tr h="597199">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"Our working definition of digital business strategy is simply that of organizational strategy formulated and executed by leveraging digital resources to create differential value."</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Bharadwaj et al., 2013, 472</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7753341"/>
                  </a:ext>
                </a:extLst>
              </a:tr>
              <a:tr h="597199">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"Whatever the end state of digital transformation turns out to be, reaching it is not simply about technology. (...) Digital maturity is the product of strategy, culture and leadership."</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Kane et al., 2015, 15</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8517499"/>
                  </a:ext>
                </a:extLst>
              </a:tr>
              <a:tr h="800230">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“A managerial perspective of digital transformation (...) is thus two-sided, including the adoption of digital technologies in managerial work and the use of digital technologies that operational employees utilize in their work, associated with the changing nature of the work to be completed.”</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Kraft et al., 2022, 474</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9319704"/>
                  </a:ext>
                </a:extLst>
              </a:tr>
              <a:tr h="800230">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 digital transformation (...) is driven by work that takes an internal perspective, i.e. a resource-based view, as well as an external perspective, i.e. one of structural change, and a change in the way value is/can be created as a result.</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Kraus et al., 2022, 11</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3944064"/>
                  </a:ext>
                </a:extLst>
              </a:tr>
              <a:tr h="1003261">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 digital transformation (can be described) as a process where digital technologies create disruptions triggering strategic responses from organizations that seek to alter their value creation paths while managing the structural changes and organizational barriers that affect the positive and negative outcomes of this process.”</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Vial, 2021, 118</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980191"/>
                  </a:ext>
                </a:extLst>
              </a:tr>
              <a:tr h="800230">
                <a:tc>
                  <a:txBody>
                    <a:bodyPr/>
                    <a:lstStyle/>
                    <a:p>
                      <a:pPr algn="l">
                        <a:lnSpc>
                          <a:spcPct val="115000"/>
                        </a:lnSpc>
                        <a:spcAft>
                          <a:spcPts val="800"/>
                        </a:spcAft>
                        <a:buNone/>
                      </a:pPr>
                      <a:r>
                        <a:rPr lang="en-GB" sz="1200" kern="100">
                          <a:solidFill>
                            <a:srgbClr val="000000"/>
                          </a:solidFill>
                          <a:effectLst/>
                          <a:latin typeface="Calibri" panose="020F0502020204030204" pitchFamily="34" charset="0"/>
                          <a:ea typeface="Aptos" panose="020B0004020202020204" pitchFamily="34" charset="0"/>
                          <a:cs typeface="Aptos (Body)"/>
                        </a:rPr>
                        <a:t>"... digital transformation is an ongoing process of using new digital technologies in everyday organizational life, which recognizes agility as the core mechanism for the strategic renewal of an organization's (1) business model, (2) collaborative approach, and eventually the (3) culture."</a:t>
                      </a:r>
                      <a:endParaRPr lang="de-CH" sz="1200" kern="10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800"/>
                        </a:spcAft>
                        <a:buNone/>
                      </a:pPr>
                      <a:r>
                        <a:rPr lang="en-GB" sz="1200" kern="100" dirty="0">
                          <a:solidFill>
                            <a:srgbClr val="000000"/>
                          </a:solidFill>
                          <a:effectLst/>
                          <a:latin typeface="Calibri" panose="020F0502020204030204" pitchFamily="34" charset="0"/>
                          <a:ea typeface="Aptos" panose="020B0004020202020204" pitchFamily="34" charset="0"/>
                          <a:cs typeface="Aptos (Body)"/>
                        </a:rPr>
                        <a:t>Warner &amp; </a:t>
                      </a:r>
                      <a:r>
                        <a:rPr lang="en-GB" sz="1200" kern="100" dirty="0" err="1">
                          <a:solidFill>
                            <a:srgbClr val="000000"/>
                          </a:solidFill>
                          <a:effectLst/>
                          <a:latin typeface="Calibri" panose="020F0502020204030204" pitchFamily="34" charset="0"/>
                          <a:ea typeface="Aptos" panose="020B0004020202020204" pitchFamily="34" charset="0"/>
                          <a:cs typeface="Aptos (Body)"/>
                        </a:rPr>
                        <a:t>Wäger</a:t>
                      </a:r>
                      <a:r>
                        <a:rPr lang="en-GB" sz="1200" kern="100" dirty="0">
                          <a:solidFill>
                            <a:srgbClr val="000000"/>
                          </a:solidFill>
                          <a:effectLst/>
                          <a:latin typeface="Calibri" panose="020F0502020204030204" pitchFamily="34" charset="0"/>
                          <a:ea typeface="Aptos" panose="020B0004020202020204" pitchFamily="34" charset="0"/>
                          <a:cs typeface="Aptos (Body)"/>
                        </a:rPr>
                        <a:t>, 2019, 326</a:t>
                      </a:r>
                      <a:endParaRPr lang="de-CH" sz="1200" kern="100" dirty="0">
                        <a:solidFill>
                          <a:srgbClr val="000000"/>
                        </a:solidFill>
                        <a:effectLst/>
                        <a:latin typeface="Calibri" panose="020F0502020204030204" pitchFamily="34" charset="0"/>
                        <a:ea typeface="Aptos" panose="020B0004020202020204" pitchFamily="34" charset="0"/>
                        <a:cs typeface="Aptos (Body)"/>
                      </a:endParaRPr>
                    </a:p>
                  </a:txBody>
                  <a:tcPr marL="66206" marR="66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394865"/>
                  </a:ext>
                </a:extLst>
              </a:tr>
            </a:tbl>
          </a:graphicData>
        </a:graphic>
      </p:graphicFrame>
      <p:sp>
        <p:nvSpPr>
          <p:cNvPr id="3" name="Inhaltsplatzhalter 2">
            <a:extLst>
              <a:ext uri="{FF2B5EF4-FFF2-40B4-BE49-F238E27FC236}">
                <a16:creationId xmlns:a16="http://schemas.microsoft.com/office/drawing/2014/main" id="{9424F78F-FC4B-306A-5501-01CF85C3E801}"/>
              </a:ext>
            </a:extLst>
          </p:cNvPr>
          <p:cNvSpPr>
            <a:spLocks noGrp="1"/>
          </p:cNvSpPr>
          <p:nvPr>
            <p:ph sz="quarter" idx="11"/>
          </p:nvPr>
        </p:nvSpPr>
        <p:spPr/>
        <p:txBody>
          <a:bodyPr/>
          <a:lstStyle/>
          <a:p>
            <a:pPr marL="0" indent="0">
              <a:buNone/>
            </a:pPr>
            <a:r>
              <a:rPr lang="de-CH" dirty="0">
                <a:latin typeface="+mj-lt"/>
              </a:rPr>
              <a:t>Digital Transformation </a:t>
            </a:r>
            <a:r>
              <a:rPr lang="de-CH" dirty="0" err="1">
                <a:latin typeface="+mj-lt"/>
              </a:rPr>
              <a:t>Definitions</a:t>
            </a:r>
            <a:endParaRPr lang="de-CH" dirty="0">
              <a:latin typeface="+mj-lt"/>
            </a:endParaRPr>
          </a:p>
        </p:txBody>
      </p:sp>
    </p:spTree>
    <p:extLst>
      <p:ext uri="{BB962C8B-B14F-4D97-AF65-F5344CB8AC3E}">
        <p14:creationId xmlns:p14="http://schemas.microsoft.com/office/powerpoint/2010/main" val="134040165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A9C8A8-5BD1-4101-8574-5D2189ECB36B}"/>
              </a:ext>
            </a:extLst>
          </p:cNvPr>
          <p:cNvSpPr>
            <a:spLocks noGrp="1"/>
          </p:cNvSpPr>
          <p:nvPr>
            <p:ph sz="quarter" idx="10"/>
          </p:nvPr>
        </p:nvSpPr>
        <p:spPr/>
        <p:txBody>
          <a:bodyPr>
            <a:noAutofit/>
          </a:bodyPr>
          <a:lstStyle/>
          <a:p>
            <a:r>
              <a:rPr lang="en-US" sz="2200" noProof="0" dirty="0">
                <a:latin typeface="+mj-lt"/>
              </a:rPr>
              <a:t>Digital technology driven innovation is at the heart of the emergence of new strategies and business models, as well as innovation within established strategies and business models. </a:t>
            </a:r>
          </a:p>
          <a:p>
            <a:r>
              <a:rPr lang="en-US" sz="2200" noProof="0" dirty="0">
                <a:latin typeface="+mj-lt"/>
              </a:rPr>
              <a:t>Challenges associated with transformation of existing businesses / business units have become know as the innovator’s dilemma.</a:t>
            </a:r>
          </a:p>
          <a:p>
            <a:r>
              <a:rPr lang="en-US" sz="2200" noProof="0" dirty="0">
                <a:latin typeface="+mj-lt"/>
              </a:rPr>
              <a:t>Traditionally, innovation and transformation processes have been discussed in terms of corporate and competitive strategies.</a:t>
            </a:r>
          </a:p>
          <a:p>
            <a:r>
              <a:rPr lang="en-US" sz="2200" noProof="0" dirty="0">
                <a:latin typeface="+mj-lt"/>
              </a:rPr>
              <a:t>Increasingly, concepts of corporate business models and other business models are being used to capture technology driven change processes.</a:t>
            </a:r>
          </a:p>
          <a:p>
            <a:r>
              <a:rPr lang="en-US" sz="2200" noProof="0" dirty="0">
                <a:latin typeface="+mj-lt"/>
              </a:rPr>
              <a:t> Senior management teams play a critical role in enabling of ambidextrous strategies and the exploration of the opportunities by digital technologies / transformation.</a:t>
            </a:r>
          </a:p>
          <a:p>
            <a:r>
              <a:rPr lang="en-US" sz="2200" noProof="0" dirty="0">
                <a:latin typeface="+mj-lt"/>
              </a:rPr>
              <a:t>Emerging trends, new strategies and business models as well as differences between multi-business and single business firms are discussed in this chapter. </a:t>
            </a:r>
          </a:p>
        </p:txBody>
      </p:sp>
      <p:sp>
        <p:nvSpPr>
          <p:cNvPr id="3" name="Inhaltsplatzhalter 2">
            <a:extLst>
              <a:ext uri="{FF2B5EF4-FFF2-40B4-BE49-F238E27FC236}">
                <a16:creationId xmlns:a16="http://schemas.microsoft.com/office/drawing/2014/main" id="{B7ECAB24-A731-9154-4429-54BBB503AC47}"/>
              </a:ext>
            </a:extLst>
          </p:cNvPr>
          <p:cNvSpPr>
            <a:spLocks noGrp="1"/>
          </p:cNvSpPr>
          <p:nvPr>
            <p:ph sz="quarter" idx="11"/>
          </p:nvPr>
        </p:nvSpPr>
        <p:spPr/>
        <p:txBody>
          <a:bodyPr/>
          <a:lstStyle/>
          <a:p>
            <a:pPr marL="0" indent="0">
              <a:buNone/>
            </a:pPr>
            <a:r>
              <a:rPr lang="en-US" noProof="0" dirty="0">
                <a:latin typeface="+mj-lt"/>
              </a:rPr>
              <a:t>7.0 Introduction</a:t>
            </a:r>
          </a:p>
        </p:txBody>
      </p:sp>
    </p:spTree>
    <p:extLst>
      <p:ext uri="{BB962C8B-B14F-4D97-AF65-F5344CB8AC3E}">
        <p14:creationId xmlns:p14="http://schemas.microsoft.com/office/powerpoint/2010/main" val="243988908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CC7BB-A6D4-DC94-0768-75A592DA03F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1C0946-AF31-2A52-C48F-3B765B4FBF99}"/>
              </a:ext>
            </a:extLst>
          </p:cNvPr>
          <p:cNvSpPr>
            <a:spLocks noGrp="1"/>
          </p:cNvSpPr>
          <p:nvPr>
            <p:ph sz="quarter" idx="10"/>
          </p:nvPr>
        </p:nvSpPr>
        <p:spPr>
          <a:xfrm>
            <a:off x="1238249" y="1355725"/>
            <a:ext cx="10776541" cy="4789488"/>
          </a:xfrm>
        </p:spPr>
        <p:txBody>
          <a:bodyPr>
            <a:noAutofit/>
          </a:bodyPr>
          <a:lstStyle/>
          <a:p>
            <a:r>
              <a:rPr lang="en-US" sz="2200" noProof="0" dirty="0">
                <a:latin typeface="+mj-lt"/>
              </a:rPr>
              <a:t>The digital transformation of firms is fundamentally driven by the adoption of digital technologies and the associated new ways of creating value. </a:t>
            </a:r>
          </a:p>
          <a:p>
            <a:r>
              <a:rPr lang="en-US" sz="2200" noProof="0" dirty="0">
                <a:latin typeface="+mj-lt"/>
              </a:rPr>
              <a:t>Firms are required to consider their corporate strategy / business models and the technologies that could be incorporated to enhance competitiveness (competitive strategy).</a:t>
            </a:r>
          </a:p>
          <a:p>
            <a:r>
              <a:rPr lang="en-US" sz="2200" noProof="0" dirty="0">
                <a:latin typeface="+mj-lt"/>
              </a:rPr>
              <a:t>“Innovator’s dilemma” (Christensen, 1997) explains why the emergence of new technologies can lead to previously very successful incumbent firms to fail when needing to transform their value creation.</a:t>
            </a:r>
          </a:p>
          <a:p>
            <a:pPr lvl="1"/>
            <a:r>
              <a:rPr lang="en-US" sz="2200" noProof="0" dirty="0">
                <a:latin typeface="+mj-lt"/>
              </a:rPr>
              <a:t>Sustaining technology innovations: enable firms to execute value creating strategies more effectively.</a:t>
            </a:r>
          </a:p>
          <a:p>
            <a:pPr lvl="1"/>
            <a:r>
              <a:rPr lang="en-US" sz="2200" noProof="0" dirty="0">
                <a:latin typeface="+mj-lt"/>
              </a:rPr>
              <a:t>Disruptive technology innovations: reduce performance by enabling value propositions that had not previously been possible. </a:t>
            </a:r>
          </a:p>
          <a:p>
            <a:r>
              <a:rPr lang="en-US" sz="2200" noProof="0" dirty="0">
                <a:latin typeface="+mj-lt"/>
              </a:rPr>
              <a:t>Assessing and responding to such technological changes are the responsibility of senior management teams (see Chapter 09).</a:t>
            </a:r>
          </a:p>
          <a:p>
            <a:r>
              <a:rPr lang="en-US" sz="2200" noProof="0" dirty="0">
                <a:latin typeface="+mj-lt"/>
              </a:rPr>
              <a:t>New entrants often take stronger advantage of disruptive technologies. </a:t>
            </a:r>
          </a:p>
          <a:p>
            <a:endParaRPr lang="en-US" sz="2200" noProof="0" dirty="0">
              <a:latin typeface="+mj-lt"/>
            </a:endParaRPr>
          </a:p>
          <a:p>
            <a:endParaRPr lang="en-US" sz="2200" noProof="0" dirty="0">
              <a:latin typeface="+mj-lt"/>
            </a:endParaRPr>
          </a:p>
          <a:p>
            <a:endParaRPr lang="en-US" sz="2200" noProof="0" dirty="0"/>
          </a:p>
          <a:p>
            <a:endParaRPr lang="en-US" sz="2200" noProof="0" dirty="0"/>
          </a:p>
          <a:p>
            <a:endParaRPr lang="en-US" sz="2200" noProof="0" dirty="0"/>
          </a:p>
        </p:txBody>
      </p:sp>
      <p:sp>
        <p:nvSpPr>
          <p:cNvPr id="3" name="Inhaltsplatzhalter 2">
            <a:extLst>
              <a:ext uri="{FF2B5EF4-FFF2-40B4-BE49-F238E27FC236}">
                <a16:creationId xmlns:a16="http://schemas.microsoft.com/office/drawing/2014/main" id="{2369B3DE-B13A-4EDD-D35A-18C38189EB73}"/>
              </a:ext>
            </a:extLst>
          </p:cNvPr>
          <p:cNvSpPr>
            <a:spLocks noGrp="1"/>
          </p:cNvSpPr>
          <p:nvPr>
            <p:ph sz="quarter" idx="11"/>
          </p:nvPr>
        </p:nvSpPr>
        <p:spPr/>
        <p:txBody>
          <a:bodyPr/>
          <a:lstStyle/>
          <a:p>
            <a:pPr marL="0" indent="0">
              <a:buNone/>
            </a:pPr>
            <a:r>
              <a:rPr lang="en-US" sz="3000" noProof="0" dirty="0">
                <a:latin typeface="+mj-lt"/>
              </a:rPr>
              <a:t>7.1 Digital Transformation and the Innovator’s Dilemma</a:t>
            </a:r>
          </a:p>
          <a:p>
            <a:endParaRPr lang="en-US" noProof="0" dirty="0"/>
          </a:p>
        </p:txBody>
      </p:sp>
    </p:spTree>
    <p:extLst>
      <p:ext uri="{BB962C8B-B14F-4D97-AF65-F5344CB8AC3E}">
        <p14:creationId xmlns:p14="http://schemas.microsoft.com/office/powerpoint/2010/main" val="248984642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B973-4696-E1C1-8461-D61E542EBFA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01AE19C-C239-ACBC-6878-1310371D2B1F}"/>
              </a:ext>
            </a:extLst>
          </p:cNvPr>
          <p:cNvSpPr>
            <a:spLocks noGrp="1"/>
          </p:cNvSpPr>
          <p:nvPr>
            <p:ph sz="quarter" idx="11"/>
          </p:nvPr>
        </p:nvSpPr>
        <p:spPr/>
        <p:txBody>
          <a:bodyPr/>
          <a:lstStyle/>
          <a:p>
            <a:pPr marL="0" indent="0">
              <a:buNone/>
            </a:pPr>
            <a:r>
              <a:rPr lang="en-US" sz="3000" noProof="0" dirty="0">
                <a:latin typeface="+mj-lt"/>
              </a:rPr>
              <a:t>The Innovator’s Dilemma</a:t>
            </a:r>
          </a:p>
          <a:p>
            <a:endParaRPr lang="en-US" noProof="0" dirty="0"/>
          </a:p>
        </p:txBody>
      </p:sp>
      <p:sp>
        <p:nvSpPr>
          <p:cNvPr id="5" name="Inhaltsplatzhalter 1">
            <a:extLst>
              <a:ext uri="{FF2B5EF4-FFF2-40B4-BE49-F238E27FC236}">
                <a16:creationId xmlns:a16="http://schemas.microsoft.com/office/drawing/2014/main" id="{FC97702C-6287-0C59-BF62-3CA5E4341ADE}"/>
              </a:ext>
            </a:extLst>
          </p:cNvPr>
          <p:cNvSpPr txBox="1">
            <a:spLocks/>
          </p:cNvSpPr>
          <p:nvPr/>
        </p:nvSpPr>
        <p:spPr>
          <a:xfrm>
            <a:off x="1238251" y="1355725"/>
            <a:ext cx="10531991"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Established companies focus on sustaining innovations to  meet demands of current customers and maintain profitability but are then vulnerable to disruptive innovations. </a:t>
            </a:r>
          </a:p>
          <a:p>
            <a:r>
              <a:rPr lang="en-US" sz="2200" noProof="0" dirty="0">
                <a:latin typeface="+mj-lt"/>
              </a:rPr>
              <a:t>Disruptive innovations often start as lower-quality, cheaper alternatives that initially appeal to a niche market, but eventually capture the mainstream market.</a:t>
            </a:r>
          </a:p>
          <a:p>
            <a:r>
              <a:rPr lang="en-US" sz="2200" noProof="0" dirty="0">
                <a:latin typeface="+mj-lt"/>
              </a:rPr>
              <a:t>Innovator’s dilemma because disruptive innovations</a:t>
            </a:r>
          </a:p>
          <a:p>
            <a:pPr lvl="1"/>
            <a:r>
              <a:rPr lang="en-US" sz="2200" noProof="0" dirty="0">
                <a:latin typeface="+mj-lt"/>
              </a:rPr>
              <a:t>requires a shift in resources and attention away from the core business.</a:t>
            </a:r>
          </a:p>
          <a:p>
            <a:pPr lvl="1"/>
            <a:r>
              <a:rPr lang="en-US" sz="2200" noProof="0" dirty="0">
                <a:latin typeface="+mj-lt"/>
              </a:rPr>
              <a:t>can be risky and unpopular with stakeholders.</a:t>
            </a:r>
          </a:p>
          <a:p>
            <a:pPr lvl="1"/>
            <a:r>
              <a:rPr lang="en-US" sz="2200" noProof="0" dirty="0">
                <a:latin typeface="+mj-lt"/>
              </a:rPr>
              <a:t>potentially serve a small and uncertain market.</a:t>
            </a:r>
          </a:p>
          <a:p>
            <a:r>
              <a:rPr lang="en-US" sz="2200" noProof="0" dirty="0">
                <a:latin typeface="+mj-lt"/>
              </a:rPr>
              <a:t>Difficulty of balancing need to innovate with need to sustain existing operations. </a:t>
            </a:r>
          </a:p>
          <a:p>
            <a:r>
              <a:rPr lang="en-US" sz="2200" noProof="0" dirty="0">
                <a:latin typeface="+mj-lt"/>
              </a:rPr>
              <a:t>Companies that successfully navigate this dilemma recognize potentials early and are willing to take calculated risks to invest. </a:t>
            </a:r>
          </a:p>
          <a:p>
            <a:pPr lvl="1"/>
            <a:endParaRPr lang="en-US" sz="2200" noProof="0" dirty="0">
              <a:latin typeface="+mj-lt"/>
            </a:endParaRPr>
          </a:p>
        </p:txBody>
      </p:sp>
    </p:spTree>
    <p:extLst>
      <p:ext uri="{BB962C8B-B14F-4D97-AF65-F5344CB8AC3E}">
        <p14:creationId xmlns:p14="http://schemas.microsoft.com/office/powerpoint/2010/main" val="357951350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C9060-4C33-1AC0-9203-57BC581CB277}"/>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E0CD684-3CD2-FEBE-A4E9-10E65EB8E1BB}"/>
              </a:ext>
            </a:extLst>
          </p:cNvPr>
          <p:cNvSpPr>
            <a:spLocks noGrp="1"/>
          </p:cNvSpPr>
          <p:nvPr>
            <p:ph sz="quarter" idx="10"/>
          </p:nvPr>
        </p:nvSpPr>
        <p:spPr>
          <a:xfrm>
            <a:off x="1238250" y="1355725"/>
            <a:ext cx="9404350" cy="4789488"/>
          </a:xfrm>
        </p:spPr>
        <p:txBody>
          <a:bodyPr>
            <a:noAutofit/>
          </a:bodyPr>
          <a:lstStyle/>
          <a:p>
            <a:r>
              <a:rPr lang="en-US" sz="2200" noProof="0" dirty="0">
                <a:latin typeface="+mj-lt"/>
              </a:rPr>
              <a:t>Core idea of innovator’s dilemma: failure to effectively respond to technological change due to the inability of senior managers to effectively perceive technology changes and decide how to respond.</a:t>
            </a:r>
          </a:p>
          <a:p>
            <a:r>
              <a:rPr lang="en-US" sz="2200" noProof="0" dirty="0">
                <a:latin typeface="+mj-lt"/>
              </a:rPr>
              <a:t>Alternative explanation: deeply embedded and complex organizational competences make it difficult for a firm to change the value creation, so firms are ill-equipped to build necessary resources and capabilities.</a:t>
            </a:r>
          </a:p>
          <a:p>
            <a:r>
              <a:rPr lang="en-US" sz="2200" noProof="0" dirty="0">
                <a:latin typeface="+mj-lt"/>
              </a:rPr>
              <a:t>O’Reilly and Tushman (2008) argue that dynamic capabilities by enabling organizational ambidexterity allow to overcome the innovator’s dilemma.</a:t>
            </a:r>
          </a:p>
          <a:p>
            <a:pPr lvl="1"/>
            <a:r>
              <a:rPr lang="en-US" sz="2200" noProof="0" dirty="0">
                <a:latin typeface="+mj-lt"/>
              </a:rPr>
              <a:t>Dynamic capabilities: ability of senior managers to seize opportunities through the orchestration and integration of both new and existing assets to overcome inertia and path dependencies</a:t>
            </a:r>
          </a:p>
          <a:p>
            <a:pPr lvl="1"/>
            <a:r>
              <a:rPr lang="en-US" sz="2200" noProof="0" dirty="0">
                <a:latin typeface="+mj-lt"/>
              </a:rPr>
              <a:t>Dynamic capabilities enable ambidexterity when they support firms to exploit existing assets in a profit producing way and simultaneously to explore new technologies and markets. </a:t>
            </a:r>
            <a:endParaRPr lang="en-US" sz="2200" noProof="0" dirty="0"/>
          </a:p>
          <a:p>
            <a:endParaRPr lang="en-US" sz="2200" noProof="0" dirty="0"/>
          </a:p>
          <a:p>
            <a:endParaRPr lang="en-US" sz="2200" noProof="0" dirty="0"/>
          </a:p>
        </p:txBody>
      </p:sp>
      <p:sp>
        <p:nvSpPr>
          <p:cNvPr id="3" name="Inhaltsplatzhalter 2">
            <a:extLst>
              <a:ext uri="{FF2B5EF4-FFF2-40B4-BE49-F238E27FC236}">
                <a16:creationId xmlns:a16="http://schemas.microsoft.com/office/drawing/2014/main" id="{F089E0F1-D1CF-E413-7004-1B8AC44AAB8D}"/>
              </a:ext>
            </a:extLst>
          </p:cNvPr>
          <p:cNvSpPr>
            <a:spLocks noGrp="1"/>
          </p:cNvSpPr>
          <p:nvPr>
            <p:ph sz="quarter" idx="11"/>
          </p:nvPr>
        </p:nvSpPr>
        <p:spPr/>
        <p:txBody>
          <a:bodyPr/>
          <a:lstStyle/>
          <a:p>
            <a:pPr marL="0" indent="0">
              <a:buNone/>
            </a:pPr>
            <a:r>
              <a:rPr lang="en-US" noProof="0" dirty="0">
                <a:latin typeface="+mj-lt"/>
              </a:rPr>
              <a:t>7.1 Digital Transformation and the Innovator’s Dilemma</a:t>
            </a:r>
          </a:p>
          <a:p>
            <a:endParaRPr lang="en-US" noProof="0" dirty="0"/>
          </a:p>
        </p:txBody>
      </p:sp>
    </p:spTree>
    <p:extLst>
      <p:ext uri="{BB962C8B-B14F-4D97-AF65-F5344CB8AC3E}">
        <p14:creationId xmlns:p14="http://schemas.microsoft.com/office/powerpoint/2010/main" val="154022053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2D963-8ACD-AB3D-F968-52B950FCA4E6}"/>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484D0540-5EC6-39BB-9FB6-C4F1E435A70C}"/>
              </a:ext>
            </a:extLst>
          </p:cNvPr>
          <p:cNvSpPr>
            <a:spLocks noGrp="1"/>
          </p:cNvSpPr>
          <p:nvPr>
            <p:ph sz="quarter" idx="10"/>
          </p:nvPr>
        </p:nvSpPr>
        <p:spPr>
          <a:xfrm>
            <a:off x="1238250" y="1355725"/>
            <a:ext cx="10276810" cy="4789488"/>
          </a:xfrm>
        </p:spPr>
        <p:txBody>
          <a:bodyPr>
            <a:noAutofit/>
          </a:bodyPr>
          <a:lstStyle/>
          <a:p>
            <a:r>
              <a:rPr lang="en-US" sz="2200" noProof="0" dirty="0">
                <a:latin typeface="+mj-lt"/>
              </a:rPr>
              <a:t>Successful response is more likely when senior management</a:t>
            </a:r>
          </a:p>
          <a:p>
            <a:pPr marL="914400" lvl="1" indent="-457200">
              <a:buFont typeface="+mj-lt"/>
              <a:buAutoNum type="arabicPeriod"/>
            </a:pPr>
            <a:r>
              <a:rPr lang="en-US" sz="2200" noProof="0" dirty="0">
                <a:latin typeface="+mj-lt"/>
              </a:rPr>
              <a:t>communicates “a compelling strategic intent that justifies the importance of both exploitation and exploration”,</a:t>
            </a:r>
          </a:p>
          <a:p>
            <a:pPr marL="914400" lvl="1" indent="-457200">
              <a:buFont typeface="+mj-lt"/>
              <a:buAutoNum type="arabicPeriod"/>
            </a:pPr>
            <a:r>
              <a:rPr lang="en-US" sz="2200" noProof="0" dirty="0">
                <a:latin typeface="+mj-lt"/>
              </a:rPr>
              <a:t>articulates of “a common vision and values that provide for a common identity”,</a:t>
            </a:r>
          </a:p>
          <a:p>
            <a:pPr marL="914400" lvl="1" indent="-457200">
              <a:buFont typeface="+mj-lt"/>
              <a:buAutoNum type="arabicPeriod"/>
            </a:pPr>
            <a:r>
              <a:rPr lang="en-US" sz="2200" noProof="0" dirty="0">
                <a:latin typeface="+mj-lt"/>
              </a:rPr>
              <a:t>establishes a “clear consensus among the senior team about [the ambidextrous] strategy, relentless communication of this strategy, and a common-fate incentive system” for the senior management team,</a:t>
            </a:r>
          </a:p>
          <a:p>
            <a:pPr marL="914400" lvl="1" indent="-457200">
              <a:buFont typeface="+mj-lt"/>
              <a:buAutoNum type="arabicPeriod"/>
            </a:pPr>
            <a:r>
              <a:rPr lang="en-US" sz="2200" noProof="0" dirty="0">
                <a:latin typeface="+mj-lt"/>
              </a:rPr>
              <a:t>establishes temporal, organizational, physical “separate [but] aligned organizational architectures for </a:t>
            </a:r>
            <a:r>
              <a:rPr lang="en-US" sz="2200" noProof="0" dirty="0" err="1">
                <a:latin typeface="+mj-lt"/>
              </a:rPr>
              <a:t>explor</a:t>
            </a:r>
            <a:r>
              <a:rPr lang="en-US" sz="2200" noProof="0" dirty="0">
                <a:latin typeface="+mj-lt"/>
              </a:rPr>
              <a:t>[</a:t>
            </a:r>
            <a:r>
              <a:rPr lang="en-US" sz="2200" noProof="0" dirty="0" err="1">
                <a:latin typeface="+mj-lt"/>
              </a:rPr>
              <a:t>ative</a:t>
            </a:r>
            <a:r>
              <a:rPr lang="en-US" sz="2200" noProof="0" dirty="0">
                <a:latin typeface="+mj-lt"/>
              </a:rPr>
              <a:t>] and exploit[</a:t>
            </a:r>
            <a:r>
              <a:rPr lang="en-US" sz="2200" noProof="0" dirty="0" err="1">
                <a:latin typeface="+mj-lt"/>
              </a:rPr>
              <a:t>ative</a:t>
            </a:r>
            <a:r>
              <a:rPr lang="en-US" sz="2200" noProof="0" dirty="0">
                <a:latin typeface="+mj-lt"/>
              </a:rPr>
              <a:t>] subunits, [implements] targeted integration” of the resulting business units, </a:t>
            </a:r>
          </a:p>
          <a:p>
            <a:pPr marL="914400" lvl="1" indent="-457200">
              <a:buFont typeface="+mj-lt"/>
              <a:buAutoNum type="arabicPeriod"/>
            </a:pPr>
            <a:r>
              <a:rPr lang="en-US" sz="2200" noProof="0" dirty="0">
                <a:latin typeface="+mj-lt"/>
              </a:rPr>
              <a:t>tolerates “the contradictions of multiple alignments and is able to resolve the tensions that ensue”.</a:t>
            </a:r>
          </a:p>
          <a:p>
            <a:r>
              <a:rPr lang="en-US" sz="2200" noProof="0" dirty="0">
                <a:latin typeface="+mj-lt"/>
              </a:rPr>
              <a:t>Orchestration of resources, decisions about business portfolio should be at the heart of corporate strategy and corporate business models. </a:t>
            </a:r>
          </a:p>
          <a:p>
            <a:pPr lvl="1"/>
            <a:endParaRPr lang="en-US" sz="2200" noProof="0" dirty="0"/>
          </a:p>
          <a:p>
            <a:endParaRPr lang="en-US" sz="2200" noProof="0" dirty="0"/>
          </a:p>
          <a:p>
            <a:endParaRPr lang="en-US" sz="2200" noProof="0" dirty="0"/>
          </a:p>
        </p:txBody>
      </p:sp>
      <p:sp>
        <p:nvSpPr>
          <p:cNvPr id="3" name="Inhaltsplatzhalter 2">
            <a:extLst>
              <a:ext uri="{FF2B5EF4-FFF2-40B4-BE49-F238E27FC236}">
                <a16:creationId xmlns:a16="http://schemas.microsoft.com/office/drawing/2014/main" id="{89372B95-2ED7-0BD4-1169-902CCBB54EC4}"/>
              </a:ext>
            </a:extLst>
          </p:cNvPr>
          <p:cNvSpPr>
            <a:spLocks noGrp="1"/>
          </p:cNvSpPr>
          <p:nvPr>
            <p:ph sz="quarter" idx="11"/>
          </p:nvPr>
        </p:nvSpPr>
        <p:spPr/>
        <p:txBody>
          <a:bodyPr/>
          <a:lstStyle/>
          <a:p>
            <a:pPr marL="0" indent="0">
              <a:buNone/>
            </a:pPr>
            <a:r>
              <a:rPr lang="en-US" noProof="0" dirty="0">
                <a:latin typeface="+mj-lt"/>
              </a:rPr>
              <a:t>7.1 Digital Transformation and the Innovator’s Dilemma</a:t>
            </a:r>
          </a:p>
          <a:p>
            <a:endParaRPr lang="en-US" noProof="0" dirty="0"/>
          </a:p>
        </p:txBody>
      </p:sp>
    </p:spTree>
    <p:extLst>
      <p:ext uri="{BB962C8B-B14F-4D97-AF65-F5344CB8AC3E}">
        <p14:creationId xmlns:p14="http://schemas.microsoft.com/office/powerpoint/2010/main" val="360065189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B1423-FDC1-9998-1C71-2EF311B2D5E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3208D5D-5CA8-7602-948C-276EE6B12E41}"/>
              </a:ext>
            </a:extLst>
          </p:cNvPr>
          <p:cNvSpPr>
            <a:spLocks noGrp="1"/>
          </p:cNvSpPr>
          <p:nvPr>
            <p:ph sz="quarter" idx="11"/>
          </p:nvPr>
        </p:nvSpPr>
        <p:spPr/>
        <p:txBody>
          <a:bodyPr/>
          <a:lstStyle/>
          <a:p>
            <a:pPr marL="0" indent="0">
              <a:buNone/>
            </a:pPr>
            <a:r>
              <a:rPr lang="en-US" noProof="0" dirty="0">
                <a:latin typeface="+mj-lt"/>
              </a:rPr>
              <a:t>7.2 Digital Transformation, Corporate Strategy and Corporate Business Models</a:t>
            </a:r>
            <a:endParaRPr lang="en-US" sz="3000" noProof="0" dirty="0">
              <a:latin typeface="+mj-lt"/>
            </a:endParaRPr>
          </a:p>
          <a:p>
            <a:endParaRPr lang="en-US" noProof="0" dirty="0"/>
          </a:p>
        </p:txBody>
      </p:sp>
      <p:sp>
        <p:nvSpPr>
          <p:cNvPr id="5" name="Inhaltsplatzhalter 1">
            <a:extLst>
              <a:ext uri="{FF2B5EF4-FFF2-40B4-BE49-F238E27FC236}">
                <a16:creationId xmlns:a16="http://schemas.microsoft.com/office/drawing/2014/main" id="{DF7310FF-F1A3-DEAD-82EA-C5906B760FD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Corporate Strategies</a:t>
            </a:r>
          </a:p>
          <a:p>
            <a:pPr lvl="1"/>
            <a:r>
              <a:rPr lang="en-US" sz="2200" dirty="0">
                <a:latin typeface="+mj-lt"/>
              </a:rPr>
              <a:t>specify</a:t>
            </a:r>
            <a:r>
              <a:rPr lang="en-US" sz="2200" noProof="0" dirty="0">
                <a:latin typeface="+mj-lt"/>
              </a:rPr>
              <a:t> the businesses a firm currently serves and intends to serve in the future.</a:t>
            </a:r>
          </a:p>
          <a:p>
            <a:pPr lvl="1"/>
            <a:r>
              <a:rPr lang="en-US" sz="2200" noProof="0" dirty="0">
                <a:latin typeface="+mj-lt"/>
              </a:rPr>
              <a:t>determine  the degree to which resulting business units should be related.</a:t>
            </a:r>
          </a:p>
          <a:p>
            <a:pPr lvl="1"/>
            <a:r>
              <a:rPr lang="en-US" sz="2200" noProof="0" dirty="0">
                <a:latin typeface="+mj-lt"/>
              </a:rPr>
              <a:t>have the potential to lead to corporate advantage built on strategic choices about the optimal combination and coordination of resources and capabilities for the entire </a:t>
            </a:r>
            <a:r>
              <a:rPr lang="en-US" sz="2200" noProof="0" dirty="0" err="1">
                <a:latin typeface="+mj-lt"/>
              </a:rPr>
              <a:t>organisation</a:t>
            </a:r>
            <a:r>
              <a:rPr lang="en-US" sz="2200" noProof="0" dirty="0">
                <a:latin typeface="+mj-lt"/>
              </a:rPr>
              <a:t>.</a:t>
            </a:r>
          </a:p>
          <a:p>
            <a:pPr lvl="1"/>
            <a:r>
              <a:rPr lang="en-US" sz="2200" noProof="0" dirty="0">
                <a:latin typeface="+mj-lt"/>
              </a:rPr>
              <a:t>are a critical aspect of value creation in larger multi-business </a:t>
            </a:r>
            <a:r>
              <a:rPr lang="en-US" sz="2200" noProof="0" dirty="0" err="1">
                <a:latin typeface="+mj-lt"/>
              </a:rPr>
              <a:t>organisations</a:t>
            </a:r>
            <a:r>
              <a:rPr lang="en-US" sz="2200" noProof="0" dirty="0">
                <a:latin typeface="+mj-lt"/>
              </a:rPr>
              <a:t>.</a:t>
            </a:r>
          </a:p>
          <a:p>
            <a:r>
              <a:rPr lang="en-US" sz="2200" noProof="0" dirty="0">
                <a:latin typeface="+mj-lt"/>
              </a:rPr>
              <a:t>Business model thinking shifts the focus from competitive advantage to value creation.</a:t>
            </a:r>
          </a:p>
          <a:p>
            <a:r>
              <a:rPr lang="en-US" sz="2200" noProof="0" dirty="0">
                <a:latin typeface="+mj-lt"/>
              </a:rPr>
              <a:t>Corporate business model is the corporate top manager’s perceived logic of value creation, especially regarding the value-creating links between the corporation’s portfolio of businesses. </a:t>
            </a:r>
            <a:endParaRPr lang="en-US" sz="2200" noProof="0" dirty="0"/>
          </a:p>
          <a:p>
            <a:pPr marL="0" indent="0">
              <a:buNone/>
            </a:pPr>
            <a:endParaRPr lang="en-US" sz="2200" noProof="0" dirty="0"/>
          </a:p>
          <a:p>
            <a:pPr lvl="1"/>
            <a:endParaRPr lang="en-US" sz="2200" noProof="0" dirty="0"/>
          </a:p>
        </p:txBody>
      </p:sp>
    </p:spTree>
    <p:extLst>
      <p:ext uri="{BB962C8B-B14F-4D97-AF65-F5344CB8AC3E}">
        <p14:creationId xmlns:p14="http://schemas.microsoft.com/office/powerpoint/2010/main" val="420263037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BE68C-AC28-4A4D-8CDF-2A0097E83D13}"/>
            </a:ext>
          </a:extLst>
        </p:cNvPr>
        <p:cNvGrpSpPr/>
        <p:nvPr/>
      </p:nvGrpSpPr>
      <p:grpSpPr>
        <a:xfrm>
          <a:off x="0" y="0"/>
          <a:ext cx="0" cy="0"/>
          <a:chOff x="0" y="0"/>
          <a:chExt cx="0" cy="0"/>
        </a:xfrm>
      </p:grpSpPr>
      <p:pic>
        <p:nvPicPr>
          <p:cNvPr id="2050" name="Picture 2" descr="Nokia Logo ▻ Bilder, Geschichte, Entwicklung &amp; u.v.m">
            <a:extLst>
              <a:ext uri="{FF2B5EF4-FFF2-40B4-BE49-F238E27FC236}">
                <a16:creationId xmlns:a16="http://schemas.microsoft.com/office/drawing/2014/main" id="{F63DD896-5108-4207-5217-21A08840B88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243398" y="824243"/>
            <a:ext cx="1463048" cy="1463048"/>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FC1FB302-7747-E466-917B-5DD0EA0B45C2}"/>
              </a:ext>
            </a:extLst>
          </p:cNvPr>
          <p:cNvSpPr>
            <a:spLocks noGrp="1"/>
          </p:cNvSpPr>
          <p:nvPr>
            <p:ph sz="quarter" idx="11"/>
          </p:nvPr>
        </p:nvSpPr>
        <p:spPr/>
        <p:txBody>
          <a:bodyPr/>
          <a:lstStyle/>
          <a:p>
            <a:pPr marL="0" indent="0">
              <a:buNone/>
            </a:pPr>
            <a:r>
              <a:rPr lang="en-US" sz="3000" noProof="0" dirty="0">
                <a:latin typeface="+mj-lt"/>
              </a:rPr>
              <a:t>Corporate Strategizing and Corporate Business Model Development at Nokia</a:t>
            </a:r>
          </a:p>
          <a:p>
            <a:endParaRPr lang="en-US" noProof="0" dirty="0"/>
          </a:p>
        </p:txBody>
      </p:sp>
      <p:sp>
        <p:nvSpPr>
          <p:cNvPr id="5" name="Inhaltsplatzhalter 1">
            <a:extLst>
              <a:ext uri="{FF2B5EF4-FFF2-40B4-BE49-F238E27FC236}">
                <a16:creationId xmlns:a16="http://schemas.microsoft.com/office/drawing/2014/main" id="{51297B41-A08D-41E1-0CC5-492CDC4F9F51}"/>
              </a:ext>
            </a:extLst>
          </p:cNvPr>
          <p:cNvSpPr txBox="1">
            <a:spLocks/>
          </p:cNvSpPr>
          <p:nvPr/>
        </p:nvSpPr>
        <p:spPr>
          <a:xfrm>
            <a:off x="1238249" y="1355725"/>
            <a:ext cx="10468197"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Nokia </a:t>
            </a:r>
          </a:p>
          <a:p>
            <a:pPr lvl="1"/>
            <a:r>
              <a:rPr lang="en-US" sz="2200" noProof="0" dirty="0">
                <a:latin typeface="+mj-lt"/>
              </a:rPr>
              <a:t>has become famous for its radical divestment strategy during the 1990s.</a:t>
            </a:r>
          </a:p>
          <a:p>
            <a:pPr lvl="1"/>
            <a:r>
              <a:rPr lang="en-US" sz="2200" noProof="0" dirty="0">
                <a:latin typeface="+mj-lt"/>
              </a:rPr>
              <a:t>was leading in mobile phone devices but failed to maintain its competitive advantage with the shift to smartphones in the early 2000s.</a:t>
            </a:r>
          </a:p>
          <a:p>
            <a:pPr lvl="1"/>
            <a:r>
              <a:rPr lang="en-US" sz="2200" noProof="0" dirty="0">
                <a:latin typeface="+mj-lt"/>
              </a:rPr>
              <a:t>was active in six major businesses along less important businesses, </a:t>
            </a:r>
          </a:p>
          <a:p>
            <a:r>
              <a:rPr lang="en-US" sz="2200" noProof="0" dirty="0">
                <a:latin typeface="+mj-lt"/>
              </a:rPr>
              <a:t>Senior management</a:t>
            </a:r>
          </a:p>
          <a:p>
            <a:pPr lvl="1"/>
            <a:r>
              <a:rPr lang="en-US" sz="2200" noProof="0" dirty="0">
                <a:latin typeface="+mj-lt"/>
              </a:rPr>
              <a:t>recognized need for new corporate business model, but micro-politics made it challenging.</a:t>
            </a:r>
          </a:p>
          <a:p>
            <a:pPr lvl="1"/>
            <a:r>
              <a:rPr lang="en-US" sz="2200" noProof="0" dirty="0">
                <a:latin typeface="+mj-lt"/>
              </a:rPr>
              <a:t>assessed all businesses for profitability, competitiveness, legitimacy for corporate reputation, national status and employment attractiveness.</a:t>
            </a:r>
          </a:p>
          <a:p>
            <a:pPr lvl="1"/>
            <a:r>
              <a:rPr lang="en-US" sz="2200" noProof="0" dirty="0">
                <a:latin typeface="+mj-lt"/>
              </a:rPr>
              <a:t>assessed all businesses for shared complementary products and customers, possessed attributes that led to previous lack of competitiveness.</a:t>
            </a:r>
          </a:p>
          <a:p>
            <a:r>
              <a:rPr lang="en-US" sz="2200" noProof="0" dirty="0">
                <a:latin typeface="+mj-lt"/>
              </a:rPr>
              <a:t>In 2024, Nokia is active in  in highly related fixed and IP networks, mobile networks, cloud and network services, and others, relying on intellectual property from the late 1990s.</a:t>
            </a:r>
          </a:p>
        </p:txBody>
      </p:sp>
    </p:spTree>
    <p:extLst>
      <p:ext uri="{BB962C8B-B14F-4D97-AF65-F5344CB8AC3E}">
        <p14:creationId xmlns:p14="http://schemas.microsoft.com/office/powerpoint/2010/main" val="248101169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3535-F2D4-B656-AA55-2C929CC66D1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284A8BF-514F-B3DE-BE04-48F79182CFA7}"/>
              </a:ext>
            </a:extLst>
          </p:cNvPr>
          <p:cNvSpPr>
            <a:spLocks noGrp="1"/>
          </p:cNvSpPr>
          <p:nvPr>
            <p:ph sz="quarter" idx="11"/>
          </p:nvPr>
        </p:nvSpPr>
        <p:spPr/>
        <p:txBody>
          <a:bodyPr/>
          <a:lstStyle/>
          <a:p>
            <a:pPr marL="0" indent="0">
              <a:buNone/>
            </a:pPr>
            <a:r>
              <a:rPr lang="en-US" noProof="0" dirty="0">
                <a:latin typeface="+mj-lt"/>
              </a:rPr>
              <a:t>7.2 Digital Transformation, Corporate Strategy and Corporate Business Models</a:t>
            </a:r>
          </a:p>
        </p:txBody>
      </p:sp>
      <p:sp>
        <p:nvSpPr>
          <p:cNvPr id="5" name="Inhaltsplatzhalter 1">
            <a:extLst>
              <a:ext uri="{FF2B5EF4-FFF2-40B4-BE49-F238E27FC236}">
                <a16:creationId xmlns:a16="http://schemas.microsoft.com/office/drawing/2014/main" id="{6246E08A-9E4A-2AE3-AAEF-92F1C905981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Corporate Strategy should be understood as the driver, pacer and framer of  firms (co)evolution with its external environment. </a:t>
            </a:r>
          </a:p>
          <a:p>
            <a:r>
              <a:rPr lang="en-US" sz="2200" noProof="0" dirty="0">
                <a:latin typeface="+mj-lt"/>
              </a:rPr>
              <a:t>In the digital age, Corporate Strategy is tasked to adapt resources and bundles of the firm, design </a:t>
            </a:r>
            <a:r>
              <a:rPr lang="en-US" sz="2200" noProof="0" dirty="0" err="1">
                <a:latin typeface="+mj-lt"/>
              </a:rPr>
              <a:t>organisational</a:t>
            </a:r>
            <a:r>
              <a:rPr lang="en-US" sz="2200" noProof="0" dirty="0">
                <a:latin typeface="+mj-lt"/>
              </a:rPr>
              <a:t> coordination mechanism and control systems, breadth of the scope of the portfolio of businesses a firm participates in. </a:t>
            </a:r>
          </a:p>
          <a:p>
            <a:r>
              <a:rPr lang="en-US" sz="2200" noProof="0" dirty="0">
                <a:latin typeface="+mj-lt"/>
              </a:rPr>
              <a:t>Corporate management does this by </a:t>
            </a:r>
          </a:p>
          <a:p>
            <a:pPr lvl="1"/>
            <a:r>
              <a:rPr lang="en-US" sz="2200" noProof="0" dirty="0">
                <a:latin typeface="+mj-lt"/>
              </a:rPr>
              <a:t>developing a representation of the fitness of a firm in the evolving external socio-technical systems, firm is embedded in (drive needed co-evolution).</a:t>
            </a:r>
          </a:p>
          <a:p>
            <a:pPr lvl="1"/>
            <a:r>
              <a:rPr lang="en-US" sz="2200" noProof="0" dirty="0">
                <a:latin typeface="+mj-lt"/>
              </a:rPr>
              <a:t>deciding on a desirable positioning of the firm, related degree of incremental, radical or recombination change needed (pace of needed co-evolution).</a:t>
            </a:r>
          </a:p>
          <a:p>
            <a:pPr lvl="1"/>
            <a:r>
              <a:rPr lang="en-US" sz="2200" noProof="0" dirty="0">
                <a:latin typeface="+mj-lt"/>
              </a:rPr>
              <a:t>Deciding on the ideal </a:t>
            </a:r>
            <a:r>
              <a:rPr lang="en-US" sz="2200" noProof="0" dirty="0" err="1">
                <a:latin typeface="+mj-lt"/>
              </a:rPr>
              <a:t>organisation</a:t>
            </a:r>
            <a:r>
              <a:rPr lang="en-US" sz="2200" noProof="0" dirty="0">
                <a:latin typeface="+mj-lt"/>
              </a:rPr>
              <a:t> of the firm to manage resources, capabilities bundles and portfolio (frame the co-evolution) – foundation of corporate business model.</a:t>
            </a:r>
          </a:p>
        </p:txBody>
      </p:sp>
    </p:spTree>
    <p:extLst>
      <p:ext uri="{BB962C8B-B14F-4D97-AF65-F5344CB8AC3E}">
        <p14:creationId xmlns:p14="http://schemas.microsoft.com/office/powerpoint/2010/main" val="166283061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09816-957D-DF42-2E35-EA84AA3A324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1717850-6CD7-5A00-61ED-B7F15AC6EFB5}"/>
              </a:ext>
            </a:extLst>
          </p:cNvPr>
          <p:cNvSpPr>
            <a:spLocks noGrp="1"/>
          </p:cNvSpPr>
          <p:nvPr>
            <p:ph sz="quarter" idx="11"/>
          </p:nvPr>
        </p:nvSpPr>
        <p:spPr/>
        <p:txBody>
          <a:bodyPr/>
          <a:lstStyle/>
          <a:p>
            <a:pPr marL="0" indent="0">
              <a:buNone/>
            </a:pPr>
            <a:r>
              <a:rPr lang="en-US" noProof="0" dirty="0">
                <a:latin typeface="+mj-lt"/>
              </a:rPr>
              <a:t>7.2 Digital Transformation, Corporate Strategy and Corporate Business Models</a:t>
            </a:r>
          </a:p>
        </p:txBody>
      </p:sp>
      <p:sp>
        <p:nvSpPr>
          <p:cNvPr id="5" name="Inhaltsplatzhalter 1">
            <a:extLst>
              <a:ext uri="{FF2B5EF4-FFF2-40B4-BE49-F238E27FC236}">
                <a16:creationId xmlns:a16="http://schemas.microsoft.com/office/drawing/2014/main" id="{313B85A6-2986-3926-A1B1-7A48D22514D8}"/>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One of the most critical barriers to effective response to digital transformation: need for a shift in corporate and business managerial cognition to accurately represent the changing external competitive environment (see Chapter 09).</a:t>
            </a:r>
          </a:p>
          <a:p>
            <a:r>
              <a:rPr lang="en-US" sz="2200" noProof="0" dirty="0">
                <a:latin typeface="+mj-lt"/>
              </a:rPr>
              <a:t>Corporate business model transformation is about</a:t>
            </a:r>
          </a:p>
          <a:p>
            <a:pPr lvl="1"/>
            <a:r>
              <a:rPr lang="en-US" sz="2200" noProof="0" dirty="0">
                <a:latin typeface="+mj-lt"/>
              </a:rPr>
              <a:t>senior managerial cognition related to changing external conditions.</a:t>
            </a:r>
          </a:p>
          <a:p>
            <a:pPr lvl="1"/>
            <a:r>
              <a:rPr lang="en-US" sz="2200" noProof="0" dirty="0">
                <a:latin typeface="+mj-lt"/>
              </a:rPr>
              <a:t>perceiving and understanding the inter-</a:t>
            </a:r>
            <a:r>
              <a:rPr lang="en-US" sz="2200" noProof="0" dirty="0" err="1">
                <a:latin typeface="+mj-lt"/>
              </a:rPr>
              <a:t>organisational</a:t>
            </a:r>
            <a:r>
              <a:rPr lang="en-US" sz="2200" noProof="0" dirty="0">
                <a:latin typeface="+mj-lt"/>
              </a:rPr>
              <a:t> linkages of existing strategic business units, called inter-</a:t>
            </a:r>
            <a:r>
              <a:rPr lang="en-US" sz="2200" noProof="0" dirty="0" err="1">
                <a:latin typeface="+mj-lt"/>
              </a:rPr>
              <a:t>organisational</a:t>
            </a:r>
            <a:r>
              <a:rPr lang="en-US" sz="2200" noProof="0" dirty="0">
                <a:latin typeface="+mj-lt"/>
              </a:rPr>
              <a:t> cognition of senior managers.</a:t>
            </a:r>
          </a:p>
          <a:p>
            <a:pPr marL="457200" lvl="1" indent="0">
              <a:buNone/>
            </a:pPr>
            <a:endParaRPr lang="en-US" sz="2200" noProof="0" dirty="0">
              <a:latin typeface="+mj-lt"/>
            </a:endParaRPr>
          </a:p>
          <a:p>
            <a:endParaRPr lang="en-US" sz="2200" noProof="0" dirty="0">
              <a:latin typeface="+mj-lt"/>
            </a:endParaRPr>
          </a:p>
          <a:p>
            <a:endParaRPr lang="en-US" sz="2200" noProof="0" dirty="0">
              <a:latin typeface="+mj-lt"/>
            </a:endParaRPr>
          </a:p>
          <a:p>
            <a:endParaRPr lang="en-US" sz="2200" noProof="0" dirty="0">
              <a:latin typeface="+mj-lt"/>
            </a:endParaRPr>
          </a:p>
        </p:txBody>
      </p:sp>
    </p:spTree>
    <p:extLst>
      <p:ext uri="{BB962C8B-B14F-4D97-AF65-F5344CB8AC3E}">
        <p14:creationId xmlns:p14="http://schemas.microsoft.com/office/powerpoint/2010/main" val="52402103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B2C26-8AA6-6CBA-A4E2-08E31A242AC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A67DA35-3B8B-4D52-DD03-121B75D043BA}"/>
              </a:ext>
            </a:extLst>
          </p:cNvPr>
          <p:cNvSpPr>
            <a:spLocks noGrp="1"/>
          </p:cNvSpPr>
          <p:nvPr>
            <p:ph sz="quarter" idx="11"/>
          </p:nvPr>
        </p:nvSpPr>
        <p:spPr/>
        <p:txBody>
          <a:bodyPr/>
          <a:lstStyle/>
          <a:p>
            <a:pPr marL="0" indent="0">
              <a:buNone/>
            </a:pPr>
            <a:r>
              <a:rPr lang="en-US" noProof="0" dirty="0">
                <a:latin typeface="+mj-lt"/>
              </a:rPr>
              <a:t>Three Generic Digital Strategies</a:t>
            </a:r>
            <a:endParaRPr lang="en-US" sz="3000" noProof="0" dirty="0">
              <a:latin typeface="+mj-lt"/>
            </a:endParaRPr>
          </a:p>
          <a:p>
            <a:endParaRPr lang="en-US" noProof="0" dirty="0"/>
          </a:p>
        </p:txBody>
      </p:sp>
      <p:sp>
        <p:nvSpPr>
          <p:cNvPr id="4" name="Inhaltsplatzhalter 1">
            <a:extLst>
              <a:ext uri="{FF2B5EF4-FFF2-40B4-BE49-F238E27FC236}">
                <a16:creationId xmlns:a16="http://schemas.microsoft.com/office/drawing/2014/main" id="{8FB30584-DFE4-BB47-9DE5-989836004F78}"/>
              </a:ext>
            </a:extLst>
          </p:cNvPr>
          <p:cNvSpPr txBox="1">
            <a:spLocks/>
          </p:cNvSpPr>
          <p:nvPr/>
        </p:nvSpPr>
        <p:spPr>
          <a:xfrm>
            <a:off x="1238250" y="1346581"/>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Aligned to the digital maturity levels to be implemented sequentially. </a:t>
            </a:r>
          </a:p>
          <a:p>
            <a:pPr marL="457200" indent="-457200">
              <a:buAutoNum type="arabicPeriod"/>
            </a:pPr>
            <a:r>
              <a:rPr lang="en-US" sz="2200" b="1" noProof="0" dirty="0">
                <a:latin typeface="+mj-lt"/>
              </a:rPr>
              <a:t>Digitally Enhanced Business (digital enablement)</a:t>
            </a:r>
          </a:p>
          <a:p>
            <a:pPr lvl="1"/>
            <a:r>
              <a:rPr lang="en-US" sz="2200" noProof="0" dirty="0">
                <a:latin typeface="+mj-lt"/>
              </a:rPr>
              <a:t>Simplifying and </a:t>
            </a:r>
            <a:r>
              <a:rPr lang="en-US" sz="2200" noProof="0" dirty="0" err="1">
                <a:latin typeface="+mj-lt"/>
              </a:rPr>
              <a:t>digitising</a:t>
            </a:r>
            <a:r>
              <a:rPr lang="en-US" sz="2200" noProof="0" dirty="0">
                <a:latin typeface="+mj-lt"/>
              </a:rPr>
              <a:t> existing processes and functions (agile practices, new digital skills developed), offering enhanced products and services.</a:t>
            </a:r>
          </a:p>
          <a:p>
            <a:pPr lvl="1"/>
            <a:r>
              <a:rPr lang="en-US" sz="2200" noProof="0" dirty="0">
                <a:latin typeface="+mj-lt"/>
              </a:rPr>
              <a:t>Focus on revised functional strategies.</a:t>
            </a:r>
          </a:p>
          <a:p>
            <a:pPr marL="457200" indent="-457200">
              <a:buAutoNum type="arabicPeriod"/>
            </a:pPr>
            <a:r>
              <a:rPr lang="en-US" sz="2200" noProof="0" dirty="0">
                <a:latin typeface="+mj-lt"/>
              </a:rPr>
              <a:t> </a:t>
            </a:r>
            <a:r>
              <a:rPr lang="en-US" sz="2200" b="1" noProof="0" dirty="0">
                <a:latin typeface="+mj-lt"/>
              </a:rPr>
              <a:t>Digitally Expanded Business (digital </a:t>
            </a:r>
            <a:r>
              <a:rPr lang="en-US" sz="2200" b="1" noProof="0" dirty="0" err="1">
                <a:latin typeface="+mj-lt"/>
              </a:rPr>
              <a:t>optimisation</a:t>
            </a:r>
            <a:r>
              <a:rPr lang="en-US" sz="2200" b="1" noProof="0" dirty="0">
                <a:latin typeface="+mj-lt"/>
              </a:rPr>
              <a:t>/ </a:t>
            </a:r>
            <a:r>
              <a:rPr lang="en-US" sz="2200" b="1" noProof="0" dirty="0" err="1">
                <a:latin typeface="+mj-lt"/>
              </a:rPr>
              <a:t>digitalisation</a:t>
            </a:r>
            <a:r>
              <a:rPr lang="en-US" sz="2200" b="1" noProof="0" dirty="0">
                <a:latin typeface="+mj-lt"/>
              </a:rPr>
              <a:t>)</a:t>
            </a:r>
          </a:p>
          <a:p>
            <a:pPr lvl="1"/>
            <a:r>
              <a:rPr lang="en-US" sz="2200" noProof="0" dirty="0">
                <a:latin typeface="+mj-lt"/>
              </a:rPr>
              <a:t>Digital expansion of business model or reinvention of existing business</a:t>
            </a:r>
          </a:p>
          <a:p>
            <a:pPr lvl="1"/>
            <a:r>
              <a:rPr lang="en-US" sz="2200" noProof="0" dirty="0">
                <a:latin typeface="+mj-lt"/>
              </a:rPr>
              <a:t>Focus on revised business strategy.</a:t>
            </a:r>
          </a:p>
          <a:p>
            <a:pPr marL="457200" indent="-457200">
              <a:buAutoNum type="arabicPeriod"/>
            </a:pPr>
            <a:r>
              <a:rPr lang="en-US" sz="2200" b="1" noProof="0" dirty="0">
                <a:latin typeface="+mj-lt"/>
              </a:rPr>
              <a:t>New Digital Business (strategic digital transformation)</a:t>
            </a:r>
          </a:p>
          <a:p>
            <a:pPr lvl="1"/>
            <a:r>
              <a:rPr lang="en-US" sz="2200" noProof="0" dirty="0">
                <a:latin typeface="+mj-lt"/>
              </a:rPr>
              <a:t>Creating new sources of revenue by new markets, new sales channels, new digital value creation systems, new business areas.</a:t>
            </a:r>
          </a:p>
          <a:p>
            <a:pPr lvl="1"/>
            <a:r>
              <a:rPr lang="en-US" sz="2200" noProof="0" dirty="0">
                <a:latin typeface="+mj-lt"/>
              </a:rPr>
              <a:t>Focus on revised corporate strategy.</a:t>
            </a:r>
          </a:p>
        </p:txBody>
      </p:sp>
    </p:spTree>
    <p:extLst>
      <p:ext uri="{BB962C8B-B14F-4D97-AF65-F5344CB8AC3E}">
        <p14:creationId xmlns:p14="http://schemas.microsoft.com/office/powerpoint/2010/main" val="3598171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07352-8472-E7BA-5456-456B4DC135DE}"/>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E4B23B4E-4CFD-8FD0-B243-D501774F5127}"/>
              </a:ext>
            </a:extLst>
          </p:cNvPr>
          <p:cNvSpPr txBox="1">
            <a:spLocks/>
          </p:cNvSpPr>
          <p:nvPr/>
        </p:nvSpPr>
        <p:spPr>
          <a:xfrm>
            <a:off x="1238250" y="1355725"/>
            <a:ext cx="9404350" cy="47894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latin typeface="+mj-lt"/>
            </a:endParaRPr>
          </a:p>
          <a:p>
            <a:pPr marL="0" indent="0">
              <a:buNone/>
            </a:pPr>
            <a:endParaRPr lang="en-GB" dirty="0">
              <a:latin typeface="+mj-lt"/>
            </a:endParaRPr>
          </a:p>
          <a:p>
            <a:pPr marL="0" indent="0">
              <a:buNone/>
            </a:pPr>
            <a:endParaRPr lang="en-GB" dirty="0">
              <a:latin typeface="+mj-lt"/>
            </a:endParaRPr>
          </a:p>
          <a:p>
            <a:pPr marL="0" indent="0">
              <a:buNone/>
            </a:pPr>
            <a:endParaRPr lang="en-GB" dirty="0">
              <a:latin typeface="+mj-lt"/>
            </a:endParaRPr>
          </a:p>
          <a:p>
            <a:pPr marL="0" indent="0">
              <a:buNone/>
            </a:pPr>
            <a:endParaRPr lang="en-GB" dirty="0">
              <a:latin typeface="+mj-lt"/>
            </a:endParaRPr>
          </a:p>
          <a:p>
            <a:pPr marL="0" indent="0">
              <a:buNone/>
            </a:pPr>
            <a:endParaRPr lang="en-GB" dirty="0">
              <a:latin typeface="+mj-lt"/>
            </a:endParaRPr>
          </a:p>
          <a:p>
            <a:pPr marL="0" indent="0">
              <a:buNone/>
            </a:pPr>
            <a:endParaRPr lang="en-GB" dirty="0">
              <a:latin typeface="+mj-lt"/>
            </a:endParaRPr>
          </a:p>
        </p:txBody>
      </p:sp>
      <p:sp>
        <p:nvSpPr>
          <p:cNvPr id="7" name="Inhaltsplatzhalter 2">
            <a:extLst>
              <a:ext uri="{FF2B5EF4-FFF2-40B4-BE49-F238E27FC236}">
                <a16:creationId xmlns:a16="http://schemas.microsoft.com/office/drawing/2014/main" id="{B917269E-6505-5C6C-BFA7-F5E6F1B2A006}"/>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3000" dirty="0" err="1">
                <a:latin typeface="+mj-lt"/>
              </a:rPr>
              <a:t>Definitions</a:t>
            </a:r>
            <a:r>
              <a:rPr lang="de-CH" sz="3000" dirty="0">
                <a:latin typeface="+mj-lt"/>
              </a:rPr>
              <a:t> </a:t>
            </a:r>
            <a:r>
              <a:rPr lang="de-CH" sz="3000" dirty="0" err="1">
                <a:latin typeface="+mj-lt"/>
              </a:rPr>
              <a:t>of</a:t>
            </a:r>
            <a:r>
              <a:rPr lang="de-CH" sz="3000" dirty="0">
                <a:latin typeface="+mj-lt"/>
              </a:rPr>
              <a:t> </a:t>
            </a:r>
            <a:r>
              <a:rPr lang="de-CH" sz="3000" dirty="0" err="1">
                <a:latin typeface="+mj-lt"/>
              </a:rPr>
              <a:t>the</a:t>
            </a:r>
            <a:r>
              <a:rPr lang="de-CH" sz="3000" dirty="0">
                <a:latin typeface="+mj-lt"/>
              </a:rPr>
              <a:t> </a:t>
            </a:r>
            <a:r>
              <a:rPr lang="de-CH" sz="3000" dirty="0" err="1">
                <a:latin typeface="+mj-lt"/>
              </a:rPr>
              <a:t>concepts</a:t>
            </a:r>
            <a:endParaRPr lang="de-CH" sz="3000" dirty="0">
              <a:latin typeface="+mj-lt"/>
            </a:endParaRPr>
          </a:p>
        </p:txBody>
      </p:sp>
      <p:pic>
        <p:nvPicPr>
          <p:cNvPr id="9" name="Grafik 8" descr="Ein Bild, das Text, Screenshot, Schrift, weiß enthält.&#10;&#10;KI-generierte Inhalte können fehlerhaft sein.">
            <a:extLst>
              <a:ext uri="{FF2B5EF4-FFF2-40B4-BE49-F238E27FC236}">
                <a16:creationId xmlns:a16="http://schemas.microsoft.com/office/drawing/2014/main" id="{2E6EF701-8D1C-64FF-020D-A6869846E7DC}"/>
              </a:ext>
            </a:extLst>
          </p:cNvPr>
          <p:cNvPicPr>
            <a:picLocks noChangeAspect="1"/>
          </p:cNvPicPr>
          <p:nvPr/>
        </p:nvPicPr>
        <p:blipFill>
          <a:blip r:embed="rId2"/>
          <a:stretch>
            <a:fillRect/>
          </a:stretch>
        </p:blipFill>
        <p:spPr>
          <a:xfrm>
            <a:off x="823822" y="1972674"/>
            <a:ext cx="10544355" cy="3245039"/>
          </a:xfrm>
          <a:prstGeom prst="rect">
            <a:avLst/>
          </a:prstGeom>
        </p:spPr>
      </p:pic>
    </p:spTree>
    <p:extLst>
      <p:ext uri="{BB962C8B-B14F-4D97-AF65-F5344CB8AC3E}">
        <p14:creationId xmlns:p14="http://schemas.microsoft.com/office/powerpoint/2010/main" val="186133876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5B8D-2298-56E0-74F8-F534C20984D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22C705D-AF93-FF1B-B9FA-93AFB94C281E}"/>
              </a:ext>
            </a:extLst>
          </p:cNvPr>
          <p:cNvSpPr>
            <a:spLocks noGrp="1"/>
          </p:cNvSpPr>
          <p:nvPr>
            <p:ph sz="quarter" idx="11"/>
          </p:nvPr>
        </p:nvSpPr>
        <p:spPr/>
        <p:txBody>
          <a:bodyPr/>
          <a:lstStyle/>
          <a:p>
            <a:pPr marL="0" indent="0">
              <a:buNone/>
            </a:pPr>
            <a:r>
              <a:rPr lang="en-US" noProof="0" dirty="0">
                <a:latin typeface="+mj-lt"/>
              </a:rPr>
              <a:t>7.3 Digital Transformation, Competitive Strategies and Business Models</a:t>
            </a:r>
            <a:endParaRPr lang="en-US" sz="3000" noProof="0" dirty="0">
              <a:latin typeface="+mj-lt"/>
            </a:endParaRPr>
          </a:p>
          <a:p>
            <a:endParaRPr lang="en-US" noProof="0" dirty="0"/>
          </a:p>
        </p:txBody>
      </p:sp>
      <p:sp>
        <p:nvSpPr>
          <p:cNvPr id="4" name="Inhaltsplatzhalter 1">
            <a:extLst>
              <a:ext uri="{FF2B5EF4-FFF2-40B4-BE49-F238E27FC236}">
                <a16:creationId xmlns:a16="http://schemas.microsoft.com/office/drawing/2014/main" id="{42512F4F-D716-ED31-C013-EFFC5D94D9A2}"/>
              </a:ext>
            </a:extLst>
          </p:cNvPr>
          <p:cNvSpPr txBox="1">
            <a:spLocks/>
          </p:cNvSpPr>
          <p:nvPr/>
        </p:nvSpPr>
        <p:spPr>
          <a:xfrm>
            <a:off x="1238250" y="1346581"/>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Business unit business models: </a:t>
            </a:r>
          </a:p>
          <a:p>
            <a:pPr lvl="1"/>
            <a:r>
              <a:rPr lang="en-US" sz="2200" noProof="0" dirty="0">
                <a:latin typeface="+mj-lt"/>
              </a:rPr>
              <a:t>are focused on logics of value creation and capture </a:t>
            </a:r>
            <a:r>
              <a:rPr lang="en-US" sz="2200" noProof="0" dirty="0" err="1">
                <a:latin typeface="+mj-lt"/>
              </a:rPr>
              <a:t>realised</a:t>
            </a:r>
            <a:r>
              <a:rPr lang="en-US" sz="2200" noProof="0" dirty="0">
                <a:latin typeface="+mj-lt"/>
              </a:rPr>
              <a:t> in daily managerial practice.</a:t>
            </a:r>
          </a:p>
          <a:p>
            <a:pPr lvl="1"/>
            <a:r>
              <a:rPr lang="en-US" sz="2200" noProof="0" dirty="0">
                <a:latin typeface="+mj-lt"/>
              </a:rPr>
              <a:t>can be expected to be aligned with a higher-level competitive strategy, in terms of orchestration resources and capabilities and market positioning.</a:t>
            </a:r>
          </a:p>
          <a:p>
            <a:pPr lvl="1"/>
            <a:r>
              <a:rPr lang="en-US" sz="2200" noProof="0" dirty="0">
                <a:latin typeface="+mj-lt"/>
              </a:rPr>
              <a:t>are a reflection of the business’ </a:t>
            </a:r>
            <a:r>
              <a:rPr lang="en-US" sz="2200" noProof="0" dirty="0" err="1">
                <a:latin typeface="+mj-lt"/>
              </a:rPr>
              <a:t>realised</a:t>
            </a:r>
            <a:r>
              <a:rPr lang="en-US" sz="2200" noProof="0" dirty="0">
                <a:latin typeface="+mj-lt"/>
              </a:rPr>
              <a:t> competitive strategy.</a:t>
            </a:r>
          </a:p>
          <a:p>
            <a:r>
              <a:rPr lang="en-US" sz="2200" noProof="0" dirty="0">
                <a:latin typeface="+mj-lt"/>
              </a:rPr>
              <a:t>Porter (1996) views that competitive strategy is concerned with selecting between alternative activity systems to fit a preferred market positioning, with the specific activity systems adopted being the business model of the firm. </a:t>
            </a:r>
          </a:p>
          <a:p>
            <a:r>
              <a:rPr lang="en-US" sz="2200" noProof="0" dirty="0">
                <a:latin typeface="+mj-lt"/>
              </a:rPr>
              <a:t>Resources and capabilities of a firm and those of external partner enable the activity bundles of a specific business model to be </a:t>
            </a:r>
            <a:r>
              <a:rPr lang="en-US" sz="2200" noProof="0" dirty="0" err="1">
                <a:latin typeface="+mj-lt"/>
              </a:rPr>
              <a:t>realised</a:t>
            </a:r>
            <a:r>
              <a:rPr lang="en-US" sz="2200" noProof="0" dirty="0">
                <a:latin typeface="+mj-lt"/>
              </a:rPr>
              <a:t>. </a:t>
            </a:r>
          </a:p>
          <a:p>
            <a:endParaRPr lang="en-US" sz="2200" noProof="0" dirty="0">
              <a:latin typeface="+mj-lt"/>
            </a:endParaRPr>
          </a:p>
        </p:txBody>
      </p:sp>
    </p:spTree>
    <p:extLst>
      <p:ext uri="{BB962C8B-B14F-4D97-AF65-F5344CB8AC3E}">
        <p14:creationId xmlns:p14="http://schemas.microsoft.com/office/powerpoint/2010/main" val="2291516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6CB9-C0C4-E624-28D4-3C0BEA59C3D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0E451FA-DF49-F4AB-22A1-DB42D1E51B2B}"/>
              </a:ext>
            </a:extLst>
          </p:cNvPr>
          <p:cNvSpPr>
            <a:spLocks noGrp="1"/>
          </p:cNvSpPr>
          <p:nvPr>
            <p:ph sz="quarter" idx="11"/>
          </p:nvPr>
        </p:nvSpPr>
        <p:spPr/>
        <p:txBody>
          <a:bodyPr/>
          <a:lstStyle/>
          <a:p>
            <a:pPr marL="0" indent="0">
              <a:buNone/>
            </a:pPr>
            <a:r>
              <a:rPr lang="en-US" noProof="0" dirty="0">
                <a:latin typeface="+mj-lt"/>
              </a:rPr>
              <a:t>Competitive Strategy, Business Models and Tactics</a:t>
            </a:r>
            <a:endParaRPr lang="en-US" sz="3000" noProof="0" dirty="0">
              <a:latin typeface="+mj-lt"/>
            </a:endParaRPr>
          </a:p>
          <a:p>
            <a:endParaRPr lang="en-US" noProof="0" dirty="0"/>
          </a:p>
        </p:txBody>
      </p:sp>
      <p:sp>
        <p:nvSpPr>
          <p:cNvPr id="4" name="Inhaltsplatzhalter 1">
            <a:extLst>
              <a:ext uri="{FF2B5EF4-FFF2-40B4-BE49-F238E27FC236}">
                <a16:creationId xmlns:a16="http://schemas.microsoft.com/office/drawing/2014/main" id="{91567979-EAFF-0646-C36D-F1F572F062FF}"/>
              </a:ext>
            </a:extLst>
          </p:cNvPr>
          <p:cNvSpPr txBox="1">
            <a:spLocks/>
          </p:cNvSpPr>
          <p:nvPr/>
        </p:nvSpPr>
        <p:spPr>
          <a:xfrm>
            <a:off x="1238250" y="1355725"/>
            <a:ext cx="766370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Competitive Strategy:</a:t>
            </a:r>
          </a:p>
          <a:p>
            <a:pPr lvl="1"/>
            <a:r>
              <a:rPr lang="en-US" sz="2200" noProof="0" dirty="0">
                <a:latin typeface="+mj-lt"/>
              </a:rPr>
              <a:t>Choice of business model is determined by classic strategic analyses of the competitive environment (positional strategy), the resource and capability endowments of the firm (resource-based and capabilities view), to identify opportunities for </a:t>
            </a:r>
            <a:r>
              <a:rPr lang="en-US" sz="2200" noProof="0" dirty="0" err="1">
                <a:latin typeface="+mj-lt"/>
              </a:rPr>
              <a:t>realising</a:t>
            </a:r>
            <a:r>
              <a:rPr lang="en-US" sz="2200" noProof="0" dirty="0">
                <a:latin typeface="+mj-lt"/>
              </a:rPr>
              <a:t> a competitive advantage</a:t>
            </a:r>
          </a:p>
          <a:p>
            <a:pPr lvl="1"/>
            <a:r>
              <a:rPr lang="en-US" sz="2200" noProof="0" dirty="0">
                <a:latin typeface="+mj-lt"/>
              </a:rPr>
              <a:t>Decision to either compete based on planned execution of a business model or by offering a new value proposition that leverages digital technologies.</a:t>
            </a:r>
          </a:p>
          <a:p>
            <a:r>
              <a:rPr lang="en-US" sz="2200" noProof="0" dirty="0">
                <a:latin typeface="+mj-lt"/>
              </a:rPr>
              <a:t>Business Models</a:t>
            </a:r>
          </a:p>
          <a:p>
            <a:pPr lvl="1"/>
            <a:r>
              <a:rPr lang="en-US" sz="2200" noProof="0" dirty="0">
                <a:latin typeface="+mj-lt"/>
              </a:rPr>
              <a:t>Logic of the firm, the way it operates, how it creates value</a:t>
            </a:r>
          </a:p>
          <a:p>
            <a:pPr lvl="1"/>
            <a:r>
              <a:rPr lang="en-US" sz="2200" noProof="0" dirty="0">
                <a:latin typeface="+mj-lt"/>
              </a:rPr>
              <a:t>Nine elements of decision making (business model canvas)</a:t>
            </a:r>
          </a:p>
          <a:p>
            <a:r>
              <a:rPr lang="en-US" sz="2200" noProof="0" dirty="0">
                <a:latin typeface="+mj-lt"/>
              </a:rPr>
              <a:t>Tactics</a:t>
            </a:r>
          </a:p>
          <a:p>
            <a:pPr lvl="1"/>
            <a:r>
              <a:rPr lang="en-US" sz="2200" noProof="0" dirty="0">
                <a:latin typeface="+mj-lt"/>
              </a:rPr>
              <a:t>Decision on how to deliver the nine elements of a business model.</a:t>
            </a:r>
          </a:p>
        </p:txBody>
      </p:sp>
      <p:pic>
        <p:nvPicPr>
          <p:cNvPr id="5" name="Grafik 4" descr="Ein Bild, das Text, Screenshot, Schrift enthält.&#10;&#10;KI-generierte Inhalte können fehlerhaft sein.">
            <a:extLst>
              <a:ext uri="{FF2B5EF4-FFF2-40B4-BE49-F238E27FC236}">
                <a16:creationId xmlns:a16="http://schemas.microsoft.com/office/drawing/2014/main" id="{DE5F0F09-6FB8-9060-AEFF-5BCA8FBC9DD3}"/>
              </a:ext>
            </a:extLst>
          </p:cNvPr>
          <p:cNvPicPr>
            <a:picLocks noChangeAspect="1"/>
          </p:cNvPicPr>
          <p:nvPr/>
        </p:nvPicPr>
        <p:blipFill>
          <a:blip r:embed="rId2"/>
          <a:stretch>
            <a:fillRect/>
          </a:stretch>
        </p:blipFill>
        <p:spPr>
          <a:xfrm>
            <a:off x="8782022" y="3573785"/>
            <a:ext cx="3409976" cy="2394686"/>
          </a:xfrm>
          <a:prstGeom prst="rect">
            <a:avLst/>
          </a:prstGeom>
        </p:spPr>
      </p:pic>
    </p:spTree>
    <p:extLst>
      <p:ext uri="{BB962C8B-B14F-4D97-AF65-F5344CB8AC3E}">
        <p14:creationId xmlns:p14="http://schemas.microsoft.com/office/powerpoint/2010/main" val="242975445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2B177-FE38-0C96-5FB2-3A436A52D74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07EA95F-5920-7370-F4E6-3214BDD0662D}"/>
              </a:ext>
            </a:extLst>
          </p:cNvPr>
          <p:cNvSpPr>
            <a:spLocks noGrp="1"/>
          </p:cNvSpPr>
          <p:nvPr>
            <p:ph sz="quarter" idx="11"/>
          </p:nvPr>
        </p:nvSpPr>
        <p:spPr/>
        <p:txBody>
          <a:bodyPr/>
          <a:lstStyle/>
          <a:p>
            <a:pPr marL="0" indent="0">
              <a:buNone/>
            </a:pPr>
            <a:r>
              <a:rPr lang="en-US" noProof="0" dirty="0">
                <a:latin typeface="+mj-lt"/>
              </a:rPr>
              <a:t>7.4 Digital Transformation and Business (Unit) Model Innovation</a:t>
            </a:r>
            <a:endParaRPr lang="en-US" sz="3000" noProof="0" dirty="0">
              <a:latin typeface="+mj-lt"/>
            </a:endParaRPr>
          </a:p>
          <a:p>
            <a:endParaRPr lang="en-US" noProof="0" dirty="0"/>
          </a:p>
        </p:txBody>
      </p:sp>
      <p:sp>
        <p:nvSpPr>
          <p:cNvPr id="4" name="Inhaltsplatzhalter 1">
            <a:extLst>
              <a:ext uri="{FF2B5EF4-FFF2-40B4-BE49-F238E27FC236}">
                <a16:creationId xmlns:a16="http://schemas.microsoft.com/office/drawing/2014/main" id="{3495155A-D81C-2302-20B3-564214D91A4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The firms that have grown most quickly are the ones that were able to take advantages of changing socio-technical systems to innovate their business model.</a:t>
            </a:r>
          </a:p>
          <a:p>
            <a:r>
              <a:rPr lang="en-US" sz="2200" noProof="0" dirty="0">
                <a:latin typeface="+mj-lt"/>
              </a:rPr>
              <a:t> Firms are required to innovate their business models, understood as the activity systems, for the digital age. </a:t>
            </a:r>
          </a:p>
          <a:p>
            <a:r>
              <a:rPr lang="en-US" sz="2200" noProof="0" dirty="0">
                <a:latin typeface="+mj-lt"/>
              </a:rPr>
              <a:t>Activity systems allowed by different business models used at the same time can lead to different value creation and capture outcomes, strategic competitive advantage for same value proposition, idea or technology. </a:t>
            </a:r>
          </a:p>
          <a:p>
            <a:r>
              <a:rPr lang="en-US" sz="2200" noProof="0" dirty="0">
                <a:latin typeface="+mj-lt"/>
              </a:rPr>
              <a:t>Economic value of general-purpose digital technologies remain latent until technology is </a:t>
            </a:r>
            <a:r>
              <a:rPr lang="en-US" sz="2200" noProof="0" dirty="0" err="1">
                <a:latin typeface="+mj-lt"/>
              </a:rPr>
              <a:t>commercialised</a:t>
            </a:r>
            <a:r>
              <a:rPr lang="en-US" sz="2200" noProof="0" dirty="0">
                <a:latin typeface="+mj-lt"/>
              </a:rPr>
              <a:t> via a business model.</a:t>
            </a:r>
          </a:p>
          <a:p>
            <a:r>
              <a:rPr lang="en-US" sz="2200" noProof="0" dirty="0">
                <a:latin typeface="+mj-lt"/>
              </a:rPr>
              <a:t>“Lean Startup” approach: </a:t>
            </a:r>
          </a:p>
          <a:p>
            <a:pPr lvl="1"/>
            <a:r>
              <a:rPr lang="en-US" sz="2200" noProof="0" dirty="0">
                <a:latin typeface="+mj-lt"/>
              </a:rPr>
              <a:t>start of innovation process, experimentation of alternative possibilities to stimulate feedback about ideal business model.</a:t>
            </a:r>
          </a:p>
          <a:p>
            <a:pPr lvl="1"/>
            <a:r>
              <a:rPr lang="en-US" sz="2200" noProof="0" dirty="0">
                <a:latin typeface="+mj-lt"/>
              </a:rPr>
              <a:t>can be applied along entire value chain of firm or new ventures.</a:t>
            </a:r>
          </a:p>
        </p:txBody>
      </p:sp>
    </p:spTree>
    <p:extLst>
      <p:ext uri="{BB962C8B-B14F-4D97-AF65-F5344CB8AC3E}">
        <p14:creationId xmlns:p14="http://schemas.microsoft.com/office/powerpoint/2010/main" val="113244485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D110-6827-31B9-CE7F-4B8897809DF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23A442-81DB-833D-769C-9ED025896D41}"/>
              </a:ext>
            </a:extLst>
          </p:cNvPr>
          <p:cNvSpPr>
            <a:spLocks noGrp="1"/>
          </p:cNvSpPr>
          <p:nvPr>
            <p:ph sz="quarter" idx="11"/>
          </p:nvPr>
        </p:nvSpPr>
        <p:spPr/>
        <p:txBody>
          <a:bodyPr/>
          <a:lstStyle/>
          <a:p>
            <a:pPr marL="0" indent="0">
              <a:buNone/>
            </a:pPr>
            <a:r>
              <a:rPr lang="en-US" sz="3000" noProof="0" dirty="0">
                <a:latin typeface="+mj-lt"/>
              </a:rPr>
              <a:t>Overview of Business Models for the Digital Age</a:t>
            </a:r>
          </a:p>
          <a:p>
            <a:endParaRPr lang="en-US" noProof="0" dirty="0"/>
          </a:p>
        </p:txBody>
      </p:sp>
      <p:sp>
        <p:nvSpPr>
          <p:cNvPr id="5" name="Inhaltsplatzhalter 1">
            <a:extLst>
              <a:ext uri="{FF2B5EF4-FFF2-40B4-BE49-F238E27FC236}">
                <a16:creationId xmlns:a16="http://schemas.microsoft.com/office/drawing/2014/main" id="{1311CF6E-C4D9-82C6-745D-D5D4AB5933A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Auction Model: market determines price of the product (eBay, Sotheby’s)</a:t>
            </a:r>
          </a:p>
          <a:p>
            <a:r>
              <a:rPr lang="en-US" sz="2200" noProof="0" dirty="0">
                <a:latin typeface="+mj-lt"/>
              </a:rPr>
              <a:t>Bundle/ package prices: individual prices of several products as package deal</a:t>
            </a:r>
          </a:p>
          <a:p>
            <a:r>
              <a:rPr lang="en-US" sz="2200" noProof="0" dirty="0">
                <a:latin typeface="+mj-lt"/>
              </a:rPr>
              <a:t>Cross-selling: a company sells offers from other product categories (Aldi)</a:t>
            </a:r>
          </a:p>
          <a:p>
            <a:r>
              <a:rPr lang="en-US" sz="2200" noProof="0" dirty="0">
                <a:latin typeface="+mj-lt"/>
              </a:rPr>
              <a:t>Crowdfunding: new product financed through donations and loans (Indiegogo)</a:t>
            </a:r>
          </a:p>
          <a:p>
            <a:r>
              <a:rPr lang="en-US" sz="2200" noProof="0" dirty="0">
                <a:latin typeface="+mj-lt"/>
              </a:rPr>
              <a:t>Crowdsourcing: product or service created with the help of the crowd</a:t>
            </a:r>
          </a:p>
          <a:p>
            <a:r>
              <a:rPr lang="en-US" sz="2200" noProof="0" dirty="0">
                <a:latin typeface="+mj-lt"/>
              </a:rPr>
              <a:t>Direct sales: </a:t>
            </a:r>
            <a:r>
              <a:rPr lang="en-US" sz="2200" noProof="0" dirty="0" err="1">
                <a:latin typeface="+mj-lt"/>
              </a:rPr>
              <a:t>organisations</a:t>
            </a:r>
            <a:r>
              <a:rPr lang="en-US" sz="2200" noProof="0" dirty="0">
                <a:latin typeface="+mj-lt"/>
              </a:rPr>
              <a:t> sell through retailers and directly (Levi’s Jeans)</a:t>
            </a:r>
          </a:p>
          <a:p>
            <a:r>
              <a:rPr lang="en-US" sz="2200" noProof="0" dirty="0">
                <a:latin typeface="+mj-lt"/>
              </a:rPr>
              <a:t>Dynamic prices: prices change over time to </a:t>
            </a:r>
            <a:r>
              <a:rPr lang="en-US" sz="2200" noProof="0" dirty="0" err="1">
                <a:latin typeface="+mj-lt"/>
              </a:rPr>
              <a:t>maximise</a:t>
            </a:r>
            <a:r>
              <a:rPr lang="en-US" sz="2200" noProof="0" dirty="0">
                <a:latin typeface="+mj-lt"/>
              </a:rPr>
              <a:t> profit (Booking.com)</a:t>
            </a:r>
          </a:p>
          <a:p>
            <a:r>
              <a:rPr lang="en-US" sz="2200" noProof="0" dirty="0">
                <a:latin typeface="+mj-lt"/>
              </a:rPr>
              <a:t>E-commerce: sale and trade of goods only on the internet (Alibaba, Amazon)</a:t>
            </a:r>
          </a:p>
          <a:p>
            <a:r>
              <a:rPr lang="en-US" sz="2200" noProof="0" dirty="0">
                <a:latin typeface="+mj-lt"/>
              </a:rPr>
              <a:t>Ecosystem model / digital ecosystem: lock-in process to a service or technology to lock customer in an ecosystem long-term (Apple)</a:t>
            </a:r>
          </a:p>
          <a:p>
            <a:r>
              <a:rPr lang="en-US" sz="2200" noProof="0" dirty="0">
                <a:latin typeface="+mj-lt"/>
              </a:rPr>
              <a:t>Franchising: company offers products via a network of partners (franchisees)</a:t>
            </a:r>
          </a:p>
          <a:p>
            <a:r>
              <a:rPr lang="en-US" sz="2200" noProof="0" dirty="0">
                <a:latin typeface="+mj-lt"/>
              </a:rPr>
              <a:t>Free model: products and services offered free of charge for rights on data</a:t>
            </a:r>
          </a:p>
        </p:txBody>
      </p:sp>
    </p:spTree>
    <p:extLst>
      <p:ext uri="{BB962C8B-B14F-4D97-AF65-F5344CB8AC3E}">
        <p14:creationId xmlns:p14="http://schemas.microsoft.com/office/powerpoint/2010/main" val="131532875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F8008-B30B-EFBA-1C4E-3C6BD1FAB4B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C43EDA5-0F68-99F2-8EE9-A360D766EF40}"/>
              </a:ext>
            </a:extLst>
          </p:cNvPr>
          <p:cNvSpPr>
            <a:spLocks noGrp="1"/>
          </p:cNvSpPr>
          <p:nvPr>
            <p:ph sz="quarter" idx="11"/>
          </p:nvPr>
        </p:nvSpPr>
        <p:spPr/>
        <p:txBody>
          <a:bodyPr/>
          <a:lstStyle/>
          <a:p>
            <a:pPr marL="0" indent="0">
              <a:buNone/>
            </a:pPr>
            <a:r>
              <a:rPr lang="en-US" sz="3000" noProof="0" dirty="0">
                <a:latin typeface="+mj-lt"/>
              </a:rPr>
              <a:t>Overview of Business Models for the Digital Age</a:t>
            </a:r>
          </a:p>
          <a:p>
            <a:endParaRPr lang="en-US" noProof="0" dirty="0"/>
          </a:p>
        </p:txBody>
      </p:sp>
      <p:sp>
        <p:nvSpPr>
          <p:cNvPr id="5" name="Inhaltsplatzhalter 1">
            <a:extLst>
              <a:ext uri="{FF2B5EF4-FFF2-40B4-BE49-F238E27FC236}">
                <a16:creationId xmlns:a16="http://schemas.microsoft.com/office/drawing/2014/main" id="{4F290B41-3F46-5C84-0EDB-DC3169FE7BD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Freemium model: basic functions in free version, premium features to be paid</a:t>
            </a:r>
          </a:p>
          <a:p>
            <a:r>
              <a:rPr lang="en-US" sz="2200" noProof="0" dirty="0">
                <a:latin typeface="+mj-lt"/>
              </a:rPr>
              <a:t>Guaranteed maximum price (GMP): maximum price set, billed on a per item or hourly basis up to the maximum price of the contract</a:t>
            </a:r>
          </a:p>
          <a:p>
            <a:r>
              <a:rPr lang="en-US" sz="2200" noProof="0" dirty="0">
                <a:latin typeface="+mj-lt"/>
              </a:rPr>
              <a:t>Licensing: right to use a company’s product in another market or as a component for a new product for a fee</a:t>
            </a:r>
          </a:p>
          <a:p>
            <a:r>
              <a:rPr lang="en-US" sz="2200" noProof="0" dirty="0">
                <a:latin typeface="+mj-lt"/>
              </a:rPr>
              <a:t>On-demand model: immediate access to service or product, “time is money”</a:t>
            </a:r>
          </a:p>
          <a:p>
            <a:r>
              <a:rPr lang="en-US" sz="2200" noProof="0" dirty="0">
                <a:latin typeface="+mj-lt"/>
              </a:rPr>
              <a:t>Open source: often software used free of charge, earnings from added services</a:t>
            </a:r>
          </a:p>
          <a:p>
            <a:r>
              <a:rPr lang="en-US" sz="2200" noProof="0" dirty="0">
                <a:latin typeface="+mj-lt"/>
              </a:rPr>
              <a:t>Pay-per-use model: customer pays per use (car rental, co-working renting)</a:t>
            </a:r>
          </a:p>
          <a:p>
            <a:r>
              <a:rPr lang="en-US" sz="2200" noProof="0" dirty="0">
                <a:latin typeface="+mj-lt"/>
              </a:rPr>
              <a:t>Platforms / platform economy: several market players link up (Amazon, Airbnb)</a:t>
            </a:r>
          </a:p>
          <a:p>
            <a:r>
              <a:rPr lang="en-US" sz="2200" noProof="0" dirty="0">
                <a:latin typeface="+mj-lt"/>
              </a:rPr>
              <a:t>Sharing economy: systematic lending of objects or provision of spaces</a:t>
            </a:r>
          </a:p>
          <a:p>
            <a:r>
              <a:rPr lang="en-US" sz="2200" noProof="0" dirty="0">
                <a:latin typeface="+mj-lt"/>
              </a:rPr>
              <a:t>Subscription model: service is billed periodically to retain customers over long-term, continuous benefits like service improvements or extensions. </a:t>
            </a:r>
          </a:p>
          <a:p>
            <a:endParaRPr lang="en-US" sz="2200" noProof="0" dirty="0"/>
          </a:p>
        </p:txBody>
      </p:sp>
    </p:spTree>
    <p:extLst>
      <p:ext uri="{BB962C8B-B14F-4D97-AF65-F5344CB8AC3E}">
        <p14:creationId xmlns:p14="http://schemas.microsoft.com/office/powerpoint/2010/main" val="29029517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5B17-FC25-EB3C-FA1D-3E9816154DF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CC30C6A-B6BA-6CE9-478B-566F0494FE27}"/>
              </a:ext>
            </a:extLst>
          </p:cNvPr>
          <p:cNvSpPr>
            <a:spLocks noGrp="1"/>
          </p:cNvSpPr>
          <p:nvPr>
            <p:ph sz="quarter" idx="11"/>
          </p:nvPr>
        </p:nvSpPr>
        <p:spPr/>
        <p:txBody>
          <a:bodyPr/>
          <a:lstStyle/>
          <a:p>
            <a:pPr marL="0" indent="0">
              <a:buNone/>
            </a:pPr>
            <a:r>
              <a:rPr lang="en-US" sz="3000" noProof="0" dirty="0">
                <a:latin typeface="+mj-lt"/>
              </a:rPr>
              <a:t>Digital Technologies and Value Chain-based Business Model Innovation</a:t>
            </a:r>
          </a:p>
          <a:p>
            <a:endParaRPr lang="en-US" noProof="0" dirty="0"/>
          </a:p>
        </p:txBody>
      </p:sp>
      <p:sp>
        <p:nvSpPr>
          <p:cNvPr id="4" name="Inhaltsplatzhalter 1">
            <a:extLst>
              <a:ext uri="{FF2B5EF4-FFF2-40B4-BE49-F238E27FC236}">
                <a16:creationId xmlns:a16="http://schemas.microsoft.com/office/drawing/2014/main" id="{A1F6DC4C-CF54-5D02-1B76-5D809086B867}"/>
              </a:ext>
            </a:extLst>
          </p:cNvPr>
          <p:cNvSpPr txBox="1">
            <a:spLocks/>
          </p:cNvSpPr>
          <p:nvPr/>
        </p:nvSpPr>
        <p:spPr>
          <a:xfrm>
            <a:off x="1238250" y="1355725"/>
            <a:ext cx="967968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Digital technologies and digital transformation are not disruptive by nature.</a:t>
            </a:r>
          </a:p>
          <a:p>
            <a:r>
              <a:rPr lang="en-US" sz="2200" noProof="0" dirty="0">
                <a:latin typeface="+mj-lt"/>
              </a:rPr>
              <a:t>Careful analysis of value chains identify opportunities for digital technologies to be adopted and integrated to </a:t>
            </a:r>
            <a:r>
              <a:rPr lang="en-US" sz="2200" noProof="0" dirty="0" err="1">
                <a:latin typeface="+mj-lt"/>
              </a:rPr>
              <a:t>optimise</a:t>
            </a:r>
            <a:r>
              <a:rPr lang="en-US" sz="2200" noProof="0" dirty="0">
                <a:latin typeface="+mj-lt"/>
              </a:rPr>
              <a:t> activities for effectiveness or efficiency. </a:t>
            </a:r>
          </a:p>
          <a:p>
            <a:r>
              <a:rPr lang="en-US" sz="2200" noProof="0" dirty="0">
                <a:latin typeface="+mj-lt"/>
              </a:rPr>
              <a:t>Value chain analysis is widely adopted in the Business Model Canvas of Osterwalder and Pigneur (2010): </a:t>
            </a:r>
          </a:p>
          <a:p>
            <a:pPr lvl="1"/>
            <a:r>
              <a:rPr lang="en-US" sz="2200" noProof="0" dirty="0">
                <a:latin typeface="+mj-lt"/>
              </a:rPr>
              <a:t>encourages managers from left to right to consider external and internal resources and activities for value creation and delivery. </a:t>
            </a:r>
          </a:p>
          <a:p>
            <a:pPr lvl="1"/>
            <a:r>
              <a:rPr lang="en-US" sz="2200" dirty="0">
                <a:latin typeface="+mj-lt"/>
              </a:rPr>
              <a:t>m</a:t>
            </a:r>
            <a:r>
              <a:rPr lang="en-US" sz="2200" noProof="0" dirty="0" err="1">
                <a:latin typeface="+mj-lt"/>
              </a:rPr>
              <a:t>isses</a:t>
            </a:r>
            <a:r>
              <a:rPr lang="en-US" sz="2200" noProof="0" dirty="0">
                <a:latin typeface="+mj-lt"/>
              </a:rPr>
              <a:t> after sales services and customer relationship management for long-term value creation. </a:t>
            </a:r>
          </a:p>
        </p:txBody>
      </p:sp>
    </p:spTree>
    <p:extLst>
      <p:ext uri="{BB962C8B-B14F-4D97-AF65-F5344CB8AC3E}">
        <p14:creationId xmlns:p14="http://schemas.microsoft.com/office/powerpoint/2010/main" val="363710622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1C779-2FDA-6F8E-9372-304B40E41DB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4F65A6A-A8FC-2F6B-FCBA-E4E3CFAE1F4A}"/>
              </a:ext>
            </a:extLst>
          </p:cNvPr>
          <p:cNvSpPr>
            <a:spLocks noGrp="1"/>
          </p:cNvSpPr>
          <p:nvPr>
            <p:ph sz="quarter" idx="11"/>
          </p:nvPr>
        </p:nvSpPr>
        <p:spPr/>
        <p:txBody>
          <a:bodyPr/>
          <a:lstStyle/>
          <a:p>
            <a:pPr marL="0" indent="0">
              <a:buNone/>
            </a:pPr>
            <a:r>
              <a:rPr lang="en-US" sz="3000" noProof="0" dirty="0">
                <a:latin typeface="+mj-lt"/>
              </a:rPr>
              <a:t>Digital Technologies and Value Chain-based Business Model Innovation</a:t>
            </a:r>
          </a:p>
          <a:p>
            <a:endParaRPr lang="en-US" noProof="0" dirty="0"/>
          </a:p>
        </p:txBody>
      </p:sp>
      <p:sp>
        <p:nvSpPr>
          <p:cNvPr id="4" name="Inhaltsplatzhalter 1">
            <a:extLst>
              <a:ext uri="{FF2B5EF4-FFF2-40B4-BE49-F238E27FC236}">
                <a16:creationId xmlns:a16="http://schemas.microsoft.com/office/drawing/2014/main" id="{87E33983-A27D-10A1-06B6-22C01FBF3A95}"/>
              </a:ext>
            </a:extLst>
          </p:cNvPr>
          <p:cNvSpPr txBox="1">
            <a:spLocks/>
          </p:cNvSpPr>
          <p:nvPr/>
        </p:nvSpPr>
        <p:spPr>
          <a:xfrm>
            <a:off x="1238250" y="1355725"/>
            <a:ext cx="967968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Value chain transformation is highly related to data creation and analysis potential.</a:t>
            </a:r>
          </a:p>
          <a:p>
            <a:r>
              <a:rPr lang="en-US" sz="2200" noProof="0" dirty="0">
                <a:latin typeface="+mj-lt"/>
              </a:rPr>
              <a:t>Digital transformation of the value chain seeks to reduce cost and increase willingness-to-pay. </a:t>
            </a:r>
          </a:p>
          <a:p>
            <a:r>
              <a:rPr lang="en-US" sz="2200" noProof="0" dirty="0">
                <a:latin typeface="+mj-lt"/>
              </a:rPr>
              <a:t>Analysis of the digital value chain helps to identify future opportunities for digital innovation and value capture through technology and data layers.</a:t>
            </a:r>
          </a:p>
        </p:txBody>
      </p:sp>
      <p:pic>
        <p:nvPicPr>
          <p:cNvPr id="5" name="Grafik 4" descr="Ein Bild, das Reihe, Entwurf, Diagramm, Screenshot enthält.&#10;&#10;KI-generierte Inhalte können fehlerhaft sein.">
            <a:extLst>
              <a:ext uri="{FF2B5EF4-FFF2-40B4-BE49-F238E27FC236}">
                <a16:creationId xmlns:a16="http://schemas.microsoft.com/office/drawing/2014/main" id="{E446640A-61A1-56B0-1319-F15EE44C091C}"/>
              </a:ext>
            </a:extLst>
          </p:cNvPr>
          <p:cNvPicPr>
            <a:picLocks noChangeAspect="1"/>
          </p:cNvPicPr>
          <p:nvPr/>
        </p:nvPicPr>
        <p:blipFill>
          <a:blip r:embed="rId2"/>
          <a:stretch>
            <a:fillRect/>
          </a:stretch>
        </p:blipFill>
        <p:spPr>
          <a:xfrm>
            <a:off x="2677439" y="3310471"/>
            <a:ext cx="7370328" cy="2834742"/>
          </a:xfrm>
          <a:prstGeom prst="rect">
            <a:avLst/>
          </a:prstGeom>
        </p:spPr>
      </p:pic>
    </p:spTree>
    <p:extLst>
      <p:ext uri="{BB962C8B-B14F-4D97-AF65-F5344CB8AC3E}">
        <p14:creationId xmlns:p14="http://schemas.microsoft.com/office/powerpoint/2010/main" val="195691437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3637-3462-FE84-40AB-F07EBC7AA7AF}"/>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7CF4925-8413-74C0-FD46-B0F5B3CE00AB}"/>
              </a:ext>
            </a:extLst>
          </p:cNvPr>
          <p:cNvSpPr>
            <a:spLocks noGrp="1"/>
          </p:cNvSpPr>
          <p:nvPr>
            <p:ph sz="quarter" idx="11"/>
          </p:nvPr>
        </p:nvSpPr>
        <p:spPr/>
        <p:txBody>
          <a:bodyPr/>
          <a:lstStyle/>
          <a:p>
            <a:pPr marL="0" indent="0">
              <a:buNone/>
            </a:pPr>
            <a:r>
              <a:rPr lang="en-US" noProof="0" dirty="0">
                <a:latin typeface="+mj-lt"/>
              </a:rPr>
              <a:t>7.5 Web 2.0 and the Platform Economy: New Competitive Strategies and Business Models </a:t>
            </a:r>
            <a:endParaRPr lang="en-US" noProof="0" dirty="0"/>
          </a:p>
        </p:txBody>
      </p:sp>
      <p:sp>
        <p:nvSpPr>
          <p:cNvPr id="4" name="Inhaltsplatzhalter 1">
            <a:extLst>
              <a:ext uri="{FF2B5EF4-FFF2-40B4-BE49-F238E27FC236}">
                <a16:creationId xmlns:a16="http://schemas.microsoft.com/office/drawing/2014/main" id="{E87C14C8-79A0-BE58-9C0D-5035045D91AE}"/>
              </a:ext>
            </a:extLst>
          </p:cNvPr>
          <p:cNvSpPr txBox="1">
            <a:spLocks/>
          </p:cNvSpPr>
          <p:nvPr/>
        </p:nvSpPr>
        <p:spPr>
          <a:xfrm>
            <a:off x="1238250" y="1355725"/>
            <a:ext cx="9851508"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Web 2.0 business models </a:t>
            </a:r>
          </a:p>
          <a:p>
            <a:pPr lvl="1"/>
            <a:r>
              <a:rPr lang="en-US" sz="2200" noProof="0" dirty="0">
                <a:latin typeface="+mj-lt"/>
              </a:rPr>
              <a:t>leverage customer self-service and algorithmic data management                         to reach out to the entire web, to the long tail. </a:t>
            </a:r>
          </a:p>
          <a:p>
            <a:pPr lvl="1"/>
            <a:r>
              <a:rPr lang="en-US" sz="2200" noProof="0" dirty="0">
                <a:latin typeface="+mj-lt"/>
              </a:rPr>
              <a:t>create value by leveraging networks and collective intelligence of users on the web and related user generated content. </a:t>
            </a:r>
          </a:p>
          <a:p>
            <a:pPr lvl="1"/>
            <a:r>
              <a:rPr lang="en-US" sz="2200" noProof="0" dirty="0">
                <a:latin typeface="+mj-lt"/>
              </a:rPr>
              <a:t>often relate to the meta data describing user activity online. </a:t>
            </a:r>
          </a:p>
          <a:p>
            <a:pPr lvl="1"/>
            <a:r>
              <a:rPr lang="en-US" sz="2200" noProof="0" dirty="0">
                <a:latin typeface="+mj-lt"/>
              </a:rPr>
              <a:t>Examples: Google Search, eBay, Amazon, YouTube, LinkedIn</a:t>
            </a:r>
          </a:p>
          <a:p>
            <a:r>
              <a:rPr lang="en-US" sz="2200" noProof="0" dirty="0">
                <a:latin typeface="+mj-lt"/>
              </a:rPr>
              <a:t>Web 2.0 is commonly referred to as the platform economy which</a:t>
            </a:r>
          </a:p>
          <a:p>
            <a:pPr lvl="1"/>
            <a:r>
              <a:rPr lang="en-US" sz="2200" noProof="0" dirty="0">
                <a:latin typeface="+mj-lt"/>
              </a:rPr>
              <a:t>incorporates different types of platform-based business models like sharing economy, collaborative economy, gig economy, on-demand economy.</a:t>
            </a:r>
          </a:p>
          <a:p>
            <a:pPr lvl="1"/>
            <a:r>
              <a:rPr lang="en-US" sz="2200" noProof="0" dirty="0">
                <a:latin typeface="+mj-lt"/>
              </a:rPr>
              <a:t>includes B2B, B2C and one-sided platforms.</a:t>
            </a:r>
          </a:p>
          <a:p>
            <a:r>
              <a:rPr lang="en-US" sz="2200" noProof="0" dirty="0">
                <a:latin typeface="+mj-lt"/>
              </a:rPr>
              <a:t>Firms developing a digital platform business model need to consider the type of revenue stream, the pricing mechanism, price discrimination and who is paying.</a:t>
            </a:r>
          </a:p>
          <a:p>
            <a:pPr lvl="1"/>
            <a:endParaRPr lang="en-US" sz="2200" noProof="0" dirty="0">
              <a:latin typeface="+mj-lt"/>
            </a:endParaRPr>
          </a:p>
          <a:p>
            <a:endParaRPr lang="en-US" sz="2200" noProof="0" dirty="0"/>
          </a:p>
        </p:txBody>
      </p:sp>
    </p:spTree>
    <p:extLst>
      <p:ext uri="{BB962C8B-B14F-4D97-AF65-F5344CB8AC3E}">
        <p14:creationId xmlns:p14="http://schemas.microsoft.com/office/powerpoint/2010/main" val="283891546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9BA1B-ED46-B701-FECE-2C6034B18D7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8D14F6F-4AD5-E601-74D8-368FF636CAE8}"/>
              </a:ext>
            </a:extLst>
          </p:cNvPr>
          <p:cNvSpPr>
            <a:spLocks noGrp="1"/>
          </p:cNvSpPr>
          <p:nvPr>
            <p:ph sz="quarter" idx="11"/>
          </p:nvPr>
        </p:nvSpPr>
        <p:spPr/>
        <p:txBody>
          <a:bodyPr/>
          <a:lstStyle/>
          <a:p>
            <a:pPr marL="0" indent="0">
              <a:buNone/>
            </a:pPr>
            <a:r>
              <a:rPr lang="en-US" noProof="0" dirty="0">
                <a:latin typeface="+mj-lt"/>
              </a:rPr>
              <a:t>7.6 New Strategies, Business Models and Competitive Advantage</a:t>
            </a:r>
            <a:endParaRPr lang="en-US" noProof="0" dirty="0"/>
          </a:p>
        </p:txBody>
      </p:sp>
      <p:sp>
        <p:nvSpPr>
          <p:cNvPr id="4" name="Inhaltsplatzhalter 1">
            <a:extLst>
              <a:ext uri="{FF2B5EF4-FFF2-40B4-BE49-F238E27FC236}">
                <a16:creationId xmlns:a16="http://schemas.microsoft.com/office/drawing/2014/main" id="{D503F973-E0FE-E492-6208-6D416EDBF4E6}"/>
              </a:ext>
            </a:extLst>
          </p:cNvPr>
          <p:cNvSpPr txBox="1">
            <a:spLocks/>
          </p:cNvSpPr>
          <p:nvPr/>
        </p:nvSpPr>
        <p:spPr>
          <a:xfrm>
            <a:off x="1238249" y="1355725"/>
            <a:ext cx="1070211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Firms within the same industry can have different corporate strategies, mixed evidence for dominant corporate strategy. </a:t>
            </a:r>
          </a:p>
          <a:p>
            <a:pPr lvl="1"/>
            <a:r>
              <a:rPr lang="en-US" sz="2200" noProof="0" dirty="0">
                <a:latin typeface="+mj-lt"/>
              </a:rPr>
              <a:t>Bowman and </a:t>
            </a:r>
            <a:r>
              <a:rPr lang="en-US" sz="2200" noProof="0" dirty="0" err="1">
                <a:latin typeface="+mj-lt"/>
              </a:rPr>
              <a:t>Helfat</a:t>
            </a:r>
            <a:r>
              <a:rPr lang="en-US" sz="2200" noProof="0" dirty="0">
                <a:latin typeface="+mj-lt"/>
              </a:rPr>
              <a:t> (2001): excluding single business firms, effects of corporate strategies on firm performance are clear.</a:t>
            </a:r>
          </a:p>
          <a:p>
            <a:pPr lvl="1"/>
            <a:r>
              <a:rPr lang="en-US" sz="2200" noProof="0" dirty="0">
                <a:latin typeface="+mj-lt"/>
              </a:rPr>
              <a:t>Critics: limited evidence for corporate strategies driving value creation because decision-makers focus on individual elements of the strategy.</a:t>
            </a:r>
          </a:p>
          <a:p>
            <a:r>
              <a:rPr lang="en-US" sz="2200" noProof="0" dirty="0">
                <a:latin typeface="+mj-lt"/>
              </a:rPr>
              <a:t>The competitive advantage of a given business model is likely to be sustained once implemented because successful business models become best practice.</a:t>
            </a:r>
          </a:p>
          <a:p>
            <a:r>
              <a:rPr lang="en-US" sz="2200" noProof="0" dirty="0">
                <a:latin typeface="+mj-lt"/>
              </a:rPr>
              <a:t>A business model leads to sustained competitive advantage</a:t>
            </a:r>
          </a:p>
          <a:p>
            <a:pPr lvl="1"/>
            <a:r>
              <a:rPr lang="en-US" sz="2200" noProof="0" dirty="0">
                <a:latin typeface="+mj-lt"/>
              </a:rPr>
              <a:t>when the firm has unique, rare, difficult to imitate and non-substitutable resources and capabilities.</a:t>
            </a:r>
          </a:p>
          <a:p>
            <a:pPr lvl="1"/>
            <a:r>
              <a:rPr lang="en-US" sz="2200" noProof="0" dirty="0">
                <a:latin typeface="+mj-lt"/>
              </a:rPr>
              <a:t>when firms can pursue a market positioning strategy that attracts people.</a:t>
            </a:r>
          </a:p>
          <a:p>
            <a:r>
              <a:rPr lang="en-US" sz="2200" noProof="0" dirty="0">
                <a:latin typeface="+mj-lt"/>
              </a:rPr>
              <a:t>Competitive strategy analysis identifies “isolating” mechanisms which are difficult to observe but essential for implementing the business model, revealing the firm’s “moat”.  </a:t>
            </a:r>
          </a:p>
          <a:p>
            <a:endParaRPr lang="en-US" sz="2200" noProof="0" dirty="0">
              <a:latin typeface="+mj-lt"/>
            </a:endParaRPr>
          </a:p>
        </p:txBody>
      </p:sp>
    </p:spTree>
    <p:extLst>
      <p:ext uri="{BB962C8B-B14F-4D97-AF65-F5344CB8AC3E}">
        <p14:creationId xmlns:p14="http://schemas.microsoft.com/office/powerpoint/2010/main" val="158202814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DD219-5B4B-2C26-9F85-1C7BB3AFB3F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818A68-84F7-BE6C-8F1C-964956BD6883}"/>
              </a:ext>
            </a:extLst>
          </p:cNvPr>
          <p:cNvSpPr>
            <a:spLocks noGrp="1"/>
          </p:cNvSpPr>
          <p:nvPr>
            <p:ph sz="quarter" idx="11"/>
          </p:nvPr>
        </p:nvSpPr>
        <p:spPr/>
        <p:txBody>
          <a:bodyPr/>
          <a:lstStyle/>
          <a:p>
            <a:pPr marL="0" indent="0">
              <a:buNone/>
            </a:pPr>
            <a:r>
              <a:rPr lang="en-US" sz="3000" noProof="0" dirty="0">
                <a:latin typeface="+mj-lt"/>
              </a:rPr>
              <a:t>7.7 New Strategies, Business Models and Sustainability</a:t>
            </a:r>
          </a:p>
          <a:p>
            <a:endParaRPr lang="en-US" noProof="0" dirty="0"/>
          </a:p>
        </p:txBody>
      </p:sp>
      <p:sp>
        <p:nvSpPr>
          <p:cNvPr id="5" name="Inhaltsplatzhalter 1">
            <a:extLst>
              <a:ext uri="{FF2B5EF4-FFF2-40B4-BE49-F238E27FC236}">
                <a16:creationId xmlns:a16="http://schemas.microsoft.com/office/drawing/2014/main" id="{198D335C-281A-3D31-2143-CC9CCD5DF7CA}"/>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Sustainable business models = business models that integrate sustainability concerns into companies as source of competitive advantage in economic, social and environmental value. </a:t>
            </a:r>
          </a:p>
          <a:p>
            <a:r>
              <a:rPr lang="en-US" sz="2200" noProof="0" dirty="0">
                <a:latin typeface="+mj-lt"/>
              </a:rPr>
              <a:t>Business model innovations reducing the negative impact of a firm on the environment and society are (more) sustainable.</a:t>
            </a:r>
          </a:p>
          <a:p>
            <a:r>
              <a:rPr lang="en-US" sz="2200" noProof="0" dirty="0">
                <a:latin typeface="+mj-lt"/>
              </a:rPr>
              <a:t>Digital technologies support the </a:t>
            </a:r>
            <a:r>
              <a:rPr lang="en-US" sz="2200" noProof="0" dirty="0" err="1">
                <a:latin typeface="+mj-lt"/>
              </a:rPr>
              <a:t>realisation</a:t>
            </a:r>
            <a:r>
              <a:rPr lang="en-US" sz="2200" noProof="0" dirty="0">
                <a:latin typeface="+mj-lt"/>
              </a:rPr>
              <a:t> of more sustainable business models by increasing efficiency, </a:t>
            </a:r>
            <a:r>
              <a:rPr lang="en-US" sz="2200" noProof="0" dirty="0" err="1">
                <a:latin typeface="+mj-lt"/>
              </a:rPr>
              <a:t>optimising</a:t>
            </a:r>
            <a:r>
              <a:rPr lang="en-US" sz="2200" noProof="0" dirty="0">
                <a:latin typeface="+mj-lt"/>
              </a:rPr>
              <a:t> resource consumption, scaling and replicating across different regions and industries and therefore driving long-term value creation and resilience. </a:t>
            </a:r>
          </a:p>
        </p:txBody>
      </p:sp>
    </p:spTree>
    <p:extLst>
      <p:ext uri="{BB962C8B-B14F-4D97-AF65-F5344CB8AC3E}">
        <p14:creationId xmlns:p14="http://schemas.microsoft.com/office/powerpoint/2010/main" val="2092227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DAE1-45E6-8B4A-B5DA-05C6879365E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5DD6FB8-5C7F-C52E-66A7-C653FA8DC2E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Digital Transformation Textbook</a:t>
            </a:r>
            <a:endParaRPr lang="en-GB" sz="3000" noProof="0" dirty="0">
              <a:latin typeface="+mj-lt"/>
            </a:endParaRPr>
          </a:p>
        </p:txBody>
      </p:sp>
      <p:sp>
        <p:nvSpPr>
          <p:cNvPr id="5" name="TextBox 3">
            <a:extLst>
              <a:ext uri="{FF2B5EF4-FFF2-40B4-BE49-F238E27FC236}">
                <a16:creationId xmlns:a16="http://schemas.microsoft.com/office/drawing/2014/main" id="{A325EDC7-BEC3-E582-2A33-41AE76BC403B}"/>
              </a:ext>
            </a:extLst>
          </p:cNvPr>
          <p:cNvSpPr txBox="1"/>
          <p:nvPr/>
        </p:nvSpPr>
        <p:spPr>
          <a:xfrm>
            <a:off x="2868205" y="1321696"/>
            <a:ext cx="9056395" cy="3016210"/>
          </a:xfrm>
          <a:prstGeom prst="rect">
            <a:avLst/>
          </a:prstGeom>
          <a:noFill/>
        </p:spPr>
        <p:txBody>
          <a:bodyPr wrap="square">
            <a:spAutoFit/>
          </a:bodyPr>
          <a:lstStyle/>
          <a:p>
            <a:pPr algn="just"/>
            <a:r>
              <a:rPr lang="en-GB"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dirty="0">
              <a:latin typeface="+mj-lt"/>
            </a:endParaRPr>
          </a:p>
          <a:p>
            <a:pPr algn="just"/>
            <a:r>
              <a:rPr lang="en-GB"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endParaRPr lang="en-GB" noProof="0" dirty="0">
              <a:latin typeface="+mj-lt"/>
            </a:endParaRPr>
          </a:p>
        </p:txBody>
      </p:sp>
      <p:pic>
        <p:nvPicPr>
          <p:cNvPr id="3" name="Picture 2" descr="A person in a suit and tie&#10;&#10;AI-generated content may be incorrect.">
            <a:extLst>
              <a:ext uri="{FF2B5EF4-FFF2-40B4-BE49-F238E27FC236}">
                <a16:creationId xmlns:a16="http://schemas.microsoft.com/office/drawing/2014/main" id="{1589E6A3-3F2C-D17C-E7E6-A2A747EF32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08507" y="4519244"/>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4C472D42-DEC1-C8B8-DFBD-780CA5ED0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5411" y="4519244"/>
            <a:ext cx="1222999" cy="1571321"/>
          </a:xfrm>
          <a:prstGeom prst="rect">
            <a:avLst/>
          </a:prstGeom>
        </p:spPr>
      </p:pic>
      <p:pic>
        <p:nvPicPr>
          <p:cNvPr id="9" name="Picture 8" descr="A book cover with a white square on it&#10;&#10;AI-generated content may be incorrect.">
            <a:extLst>
              <a:ext uri="{FF2B5EF4-FFF2-40B4-BE49-F238E27FC236}">
                <a16:creationId xmlns:a16="http://schemas.microsoft.com/office/drawing/2014/main" id="{D8D4AFA6-CFBB-FD4B-37EC-DC9864CA4FD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20" y="1150613"/>
            <a:ext cx="2456597" cy="3150504"/>
          </a:xfrm>
          <a:prstGeom prst="rect">
            <a:avLst/>
          </a:prstGeom>
        </p:spPr>
      </p:pic>
      <p:sp>
        <p:nvSpPr>
          <p:cNvPr id="11" name="TextBox 10">
            <a:extLst>
              <a:ext uri="{FF2B5EF4-FFF2-40B4-BE49-F238E27FC236}">
                <a16:creationId xmlns:a16="http://schemas.microsoft.com/office/drawing/2014/main" id="{4F5B25AE-DE5C-F645-D44D-D2A2E6215D46}"/>
              </a:ext>
            </a:extLst>
          </p:cNvPr>
          <p:cNvSpPr txBox="1"/>
          <p:nvPr/>
        </p:nvSpPr>
        <p:spPr>
          <a:xfrm>
            <a:off x="321992" y="4301117"/>
            <a:ext cx="2491621" cy="1015663"/>
          </a:xfrm>
          <a:prstGeom prst="rect">
            <a:avLst/>
          </a:prstGeom>
          <a:noFill/>
        </p:spPr>
        <p:txBody>
          <a:bodyPr wrap="square">
            <a:spAutoFit/>
          </a:bodyPr>
          <a:lstStyle/>
          <a:p>
            <a:r>
              <a:rPr lang="en-CH" sz="1000" dirty="0"/>
              <a:t>Marc K. Peter &amp; Johan P. Lindeque</a:t>
            </a:r>
          </a:p>
          <a:p>
            <a:r>
              <a:rPr lang="en-CH" sz="1000" b="1" dirty="0"/>
              <a:t>Strategic Digital Transformation</a:t>
            </a:r>
          </a:p>
          <a:p>
            <a:r>
              <a:rPr lang="en-CH" sz="1000" dirty="0"/>
              <a:t>Theory and Practice</a:t>
            </a:r>
          </a:p>
          <a:p>
            <a:r>
              <a:rPr lang="en-CH" sz="1000" dirty="0"/>
              <a:t>2026, 408 pages </a:t>
            </a:r>
            <a:br>
              <a:rPr lang="en-CH" sz="1000" dirty="0"/>
            </a:br>
            <a:r>
              <a:rPr lang="en-CH" sz="1000" dirty="0"/>
              <a:t>Sage Publications, London/UK</a:t>
            </a:r>
          </a:p>
          <a:p>
            <a:r>
              <a:rPr lang="en-CH" sz="1000" dirty="0">
                <a:hlinkClick r:id="rId5"/>
              </a:rPr>
              <a:t>www.strategic-digital-transformation.com</a:t>
            </a:r>
            <a:r>
              <a:rPr lang="en-CH" sz="1000" dirty="0"/>
              <a:t> </a:t>
            </a:r>
          </a:p>
        </p:txBody>
      </p:sp>
      <p:sp>
        <p:nvSpPr>
          <p:cNvPr id="12" name="TextBox 3">
            <a:extLst>
              <a:ext uri="{FF2B5EF4-FFF2-40B4-BE49-F238E27FC236}">
                <a16:creationId xmlns:a16="http://schemas.microsoft.com/office/drawing/2014/main" id="{7724A186-BC62-DBE5-C1C0-8334FB1DDC59}"/>
              </a:ext>
            </a:extLst>
          </p:cNvPr>
          <p:cNvSpPr txBox="1"/>
          <p:nvPr/>
        </p:nvSpPr>
        <p:spPr>
          <a:xfrm>
            <a:off x="2868204" y="1321696"/>
            <a:ext cx="9056395" cy="3724096"/>
          </a:xfrm>
          <a:prstGeom prst="rect">
            <a:avLst/>
          </a:prstGeom>
          <a:noFill/>
        </p:spPr>
        <p:txBody>
          <a:bodyPr wrap="square">
            <a:spAutoFit/>
          </a:bodyPr>
          <a:lstStyle/>
          <a:p>
            <a:pPr algn="just"/>
            <a:r>
              <a:rPr lang="en-GB"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dirty="0">
              <a:latin typeface="+mj-lt"/>
            </a:endParaRPr>
          </a:p>
          <a:p>
            <a:pPr algn="just"/>
            <a:r>
              <a:rPr lang="en-GB"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a:p>
            <a:pPr algn="just"/>
            <a:endParaRPr lang="en-GB" sz="1000" noProof="0" dirty="0">
              <a:latin typeface="+mj-lt"/>
            </a:endParaRPr>
          </a:p>
          <a:p>
            <a:r>
              <a:rPr lang="en-GB" dirty="0">
                <a:latin typeface="+mj-lt"/>
              </a:rPr>
              <a:t>We wish you lots of success and hope that </a:t>
            </a:r>
            <a:br>
              <a:rPr lang="en-GB" dirty="0">
                <a:latin typeface="+mj-lt"/>
              </a:rPr>
            </a:br>
            <a:r>
              <a:rPr lang="en-GB" dirty="0">
                <a:latin typeface="+mj-lt"/>
              </a:rPr>
              <a:t>you will benefit from this textbook!</a:t>
            </a:r>
            <a:endParaRPr lang="en-GB" noProof="0" dirty="0">
              <a:latin typeface="+mj-lt"/>
            </a:endParaRPr>
          </a:p>
        </p:txBody>
      </p:sp>
      <p:sp>
        <p:nvSpPr>
          <p:cNvPr id="14" name="TextBox 13">
            <a:extLst>
              <a:ext uri="{FF2B5EF4-FFF2-40B4-BE49-F238E27FC236}">
                <a16:creationId xmlns:a16="http://schemas.microsoft.com/office/drawing/2014/main" id="{4893339E-5F6A-3F0E-1C13-E6EF247695B1}"/>
              </a:ext>
            </a:extLst>
          </p:cNvPr>
          <p:cNvSpPr txBox="1"/>
          <p:nvPr/>
        </p:nvSpPr>
        <p:spPr>
          <a:xfrm>
            <a:off x="7725382" y="6090566"/>
            <a:ext cx="1371119" cy="246221"/>
          </a:xfrm>
          <a:prstGeom prst="rect">
            <a:avLst/>
          </a:prstGeom>
          <a:noFill/>
        </p:spPr>
        <p:txBody>
          <a:bodyPr wrap="square">
            <a:spAutoFit/>
          </a:bodyPr>
          <a:lstStyle/>
          <a:p>
            <a:r>
              <a:rPr lang="en-CH" sz="1000" dirty="0"/>
              <a:t>Prof. Dr. Marc K. Peter</a:t>
            </a:r>
          </a:p>
        </p:txBody>
      </p:sp>
      <p:sp>
        <p:nvSpPr>
          <p:cNvPr id="15" name="TextBox 14">
            <a:extLst>
              <a:ext uri="{FF2B5EF4-FFF2-40B4-BE49-F238E27FC236}">
                <a16:creationId xmlns:a16="http://schemas.microsoft.com/office/drawing/2014/main" id="{1F8D33F2-0FEA-2373-BA97-387D5BF29FF4}"/>
              </a:ext>
            </a:extLst>
          </p:cNvPr>
          <p:cNvSpPr txBox="1"/>
          <p:nvPr/>
        </p:nvSpPr>
        <p:spPr>
          <a:xfrm>
            <a:off x="9144802" y="6090566"/>
            <a:ext cx="1371119" cy="246221"/>
          </a:xfrm>
          <a:prstGeom prst="rect">
            <a:avLst/>
          </a:prstGeom>
          <a:noFill/>
        </p:spPr>
        <p:txBody>
          <a:bodyPr wrap="square">
            <a:spAutoFit/>
          </a:bodyPr>
          <a:lstStyle/>
          <a:p>
            <a:r>
              <a:rPr lang="en-GB" sz="1000" dirty="0"/>
              <a:t>Dr. Johan P. Lindeque</a:t>
            </a:r>
          </a:p>
        </p:txBody>
      </p:sp>
    </p:spTree>
    <p:extLst>
      <p:ext uri="{BB962C8B-B14F-4D97-AF65-F5344CB8AC3E}">
        <p14:creationId xmlns:p14="http://schemas.microsoft.com/office/powerpoint/2010/main" val="1459196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hrift, Screenshot, Reihe enthält.&#10;&#10;KI-generierte Inhalte können fehlerhaft sein.">
            <a:extLst>
              <a:ext uri="{FF2B5EF4-FFF2-40B4-BE49-F238E27FC236}">
                <a16:creationId xmlns:a16="http://schemas.microsoft.com/office/drawing/2014/main" id="{679B19BB-6894-E036-45BB-80E5E7B50BB1}"/>
              </a:ext>
            </a:extLst>
          </p:cNvPr>
          <p:cNvPicPr>
            <a:picLocks noChangeAspect="1"/>
          </p:cNvPicPr>
          <p:nvPr/>
        </p:nvPicPr>
        <p:blipFill>
          <a:blip r:embed="rId2" cstate="print">
            <a:extLst>
              <a:ext uri="{28A0092B-C50C-407E-A947-70E740481C1C}">
                <a14:useLocalDpi xmlns:a14="http://schemas.microsoft.com/office/drawing/2010/main"/>
              </a:ext>
            </a:extLst>
          </a:blip>
          <a:srcRect b="8472"/>
          <a:stretch>
            <a:fillRect/>
          </a:stretch>
        </p:blipFill>
        <p:spPr>
          <a:xfrm>
            <a:off x="5206571" y="3676866"/>
            <a:ext cx="6093488" cy="2772059"/>
          </a:xfrm>
          <a:prstGeom prst="rect">
            <a:avLst/>
          </a:prstGeom>
        </p:spPr>
      </p:pic>
      <p:sp>
        <p:nvSpPr>
          <p:cNvPr id="2" name="Inhaltsplatzhalter 1">
            <a:extLst>
              <a:ext uri="{FF2B5EF4-FFF2-40B4-BE49-F238E27FC236}">
                <a16:creationId xmlns:a16="http://schemas.microsoft.com/office/drawing/2014/main" id="{D3836F2D-88B0-7C52-20D4-45C4D35B4202}"/>
              </a:ext>
            </a:extLst>
          </p:cNvPr>
          <p:cNvSpPr>
            <a:spLocks noGrp="1"/>
          </p:cNvSpPr>
          <p:nvPr>
            <p:ph sz="quarter" idx="10"/>
          </p:nvPr>
        </p:nvSpPr>
        <p:spPr>
          <a:xfrm>
            <a:off x="323850" y="1157342"/>
            <a:ext cx="10357561" cy="3646359"/>
          </a:xfrm>
        </p:spPr>
        <p:txBody>
          <a:bodyPr>
            <a:noAutofit/>
          </a:bodyPr>
          <a:lstStyle/>
          <a:p>
            <a:pPr marL="457200" indent="-457200">
              <a:buAutoNum type="arabicPeriod"/>
            </a:pPr>
            <a:r>
              <a:rPr lang="de-CH" sz="2200" dirty="0">
                <a:latin typeface="+mj-lt"/>
              </a:rPr>
              <a:t>Digital </a:t>
            </a:r>
            <a:r>
              <a:rPr lang="de-CH" sz="2200" dirty="0" err="1">
                <a:latin typeface="+mj-lt"/>
              </a:rPr>
              <a:t>enablement</a:t>
            </a:r>
            <a:r>
              <a:rPr lang="de-CH" sz="2200" dirty="0">
                <a:latin typeface="+mj-lt"/>
              </a:rPr>
              <a:t> (</a:t>
            </a:r>
            <a:r>
              <a:rPr lang="de-CH" sz="2200" dirty="0" err="1">
                <a:latin typeface="+mj-lt"/>
              </a:rPr>
              <a:t>digitisation</a:t>
            </a:r>
            <a:r>
              <a:rPr lang="de-CH" sz="2200" dirty="0">
                <a:latin typeface="+mj-lt"/>
              </a:rPr>
              <a:t>): </a:t>
            </a:r>
            <a:r>
              <a:rPr lang="de-CH" sz="2200" dirty="0" err="1">
                <a:latin typeface="+mj-lt"/>
              </a:rPr>
              <a:t>creating</a:t>
            </a:r>
            <a:r>
              <a:rPr lang="de-CH" sz="2200" dirty="0">
                <a:latin typeface="+mj-lt"/>
              </a:rPr>
              <a:t> digital </a:t>
            </a:r>
            <a:r>
              <a:rPr lang="de-CH" sz="2200" dirty="0" err="1">
                <a:latin typeface="+mj-lt"/>
              </a:rPr>
              <a:t>versions</a:t>
            </a:r>
            <a:r>
              <a:rPr lang="de-CH" sz="2200" dirty="0">
                <a:latin typeface="+mj-lt"/>
              </a:rPr>
              <a:t> </a:t>
            </a:r>
            <a:r>
              <a:rPr lang="de-CH" sz="2200" dirty="0" err="1">
                <a:latin typeface="+mj-lt"/>
              </a:rPr>
              <a:t>of</a:t>
            </a:r>
            <a:r>
              <a:rPr lang="de-CH" sz="2200" dirty="0">
                <a:latin typeface="+mj-lt"/>
              </a:rPr>
              <a:t> </a:t>
            </a:r>
            <a:r>
              <a:rPr lang="de-CH" sz="2200" dirty="0" err="1">
                <a:latin typeface="+mj-lt"/>
              </a:rPr>
              <a:t>analogue</a:t>
            </a:r>
            <a:r>
              <a:rPr lang="de-CH" sz="2200" dirty="0">
                <a:latin typeface="+mj-lt"/>
              </a:rPr>
              <a:t> </a:t>
            </a:r>
            <a:r>
              <a:rPr lang="de-CH" sz="2200" dirty="0" err="1">
                <a:latin typeface="+mj-lt"/>
              </a:rPr>
              <a:t>information</a:t>
            </a:r>
            <a:endParaRPr lang="de-CH" sz="2200" dirty="0">
              <a:latin typeface="+mj-lt"/>
            </a:endParaRPr>
          </a:p>
          <a:p>
            <a:pPr lvl="1"/>
            <a:r>
              <a:rPr lang="de-CH" sz="2200" dirty="0" err="1">
                <a:latin typeface="+mj-lt"/>
              </a:rPr>
              <a:t>Example</a:t>
            </a:r>
            <a:r>
              <a:rPr lang="de-CH" sz="2200" dirty="0">
                <a:latin typeface="+mj-lt"/>
              </a:rPr>
              <a:t>: </a:t>
            </a:r>
            <a:r>
              <a:rPr lang="de-CH" sz="2200" dirty="0" err="1">
                <a:latin typeface="+mj-lt"/>
              </a:rPr>
              <a:t>paperless</a:t>
            </a:r>
            <a:r>
              <a:rPr lang="de-CH" sz="2200" dirty="0">
                <a:latin typeface="+mj-lt"/>
              </a:rPr>
              <a:t> </a:t>
            </a:r>
            <a:r>
              <a:rPr lang="de-CH" sz="2200" dirty="0" err="1">
                <a:latin typeface="+mj-lt"/>
              </a:rPr>
              <a:t>office</a:t>
            </a:r>
            <a:r>
              <a:rPr lang="de-CH" sz="2200" dirty="0">
                <a:latin typeface="+mj-lt"/>
              </a:rPr>
              <a:t> </a:t>
            </a:r>
            <a:r>
              <a:rPr lang="de-CH" sz="2200" dirty="0" err="1">
                <a:latin typeface="+mj-lt"/>
              </a:rPr>
              <a:t>or</a:t>
            </a:r>
            <a:r>
              <a:rPr lang="de-CH" sz="2200" dirty="0">
                <a:latin typeface="+mj-lt"/>
              </a:rPr>
              <a:t> </a:t>
            </a:r>
            <a:r>
              <a:rPr lang="en-US" sz="2200" dirty="0">
                <a:latin typeface="+mj-lt"/>
              </a:rPr>
              <a:t>the use of online platforms for meetings.</a:t>
            </a:r>
          </a:p>
          <a:p>
            <a:pPr marL="457200" indent="-457200">
              <a:buAutoNum type="arabicPeriod"/>
            </a:pPr>
            <a:r>
              <a:rPr lang="de-CH" sz="2200" dirty="0">
                <a:latin typeface="+mj-lt"/>
              </a:rPr>
              <a:t>Digital </a:t>
            </a:r>
            <a:r>
              <a:rPr lang="de-CH" sz="2200" dirty="0" err="1">
                <a:latin typeface="+mj-lt"/>
              </a:rPr>
              <a:t>optimisation</a:t>
            </a:r>
            <a:r>
              <a:rPr lang="de-CH" sz="2200" dirty="0">
                <a:latin typeface="+mj-lt"/>
              </a:rPr>
              <a:t> (</a:t>
            </a:r>
            <a:r>
              <a:rPr lang="de-CH" sz="2200" dirty="0" err="1">
                <a:latin typeface="+mj-lt"/>
              </a:rPr>
              <a:t>digitalisation</a:t>
            </a:r>
            <a:r>
              <a:rPr lang="de-CH" sz="2200" dirty="0">
                <a:latin typeface="+mj-lt"/>
              </a:rPr>
              <a:t>): </a:t>
            </a:r>
            <a:r>
              <a:rPr lang="en-US" sz="2200" dirty="0">
                <a:latin typeface="+mj-lt"/>
              </a:rPr>
              <a:t>improve tasks and processes with technology</a:t>
            </a:r>
            <a:endParaRPr lang="de-CH" sz="2200" dirty="0">
              <a:latin typeface="+mj-lt"/>
            </a:endParaRPr>
          </a:p>
          <a:p>
            <a:pPr lvl="1"/>
            <a:r>
              <a:rPr lang="de-CH" sz="2200" dirty="0" err="1">
                <a:latin typeface="+mj-lt"/>
              </a:rPr>
              <a:t>Example</a:t>
            </a:r>
            <a:r>
              <a:rPr lang="de-CH" sz="2200" dirty="0">
                <a:latin typeface="+mj-lt"/>
              </a:rPr>
              <a:t>: </a:t>
            </a:r>
            <a:r>
              <a:rPr lang="de-CH" sz="2200" dirty="0" err="1">
                <a:latin typeface="+mj-lt"/>
              </a:rPr>
              <a:t>automation</a:t>
            </a:r>
            <a:r>
              <a:rPr lang="de-CH" sz="2200" dirty="0">
                <a:latin typeface="+mj-lt"/>
              </a:rPr>
              <a:t> </a:t>
            </a:r>
            <a:r>
              <a:rPr lang="de-CH" sz="2200" dirty="0" err="1">
                <a:latin typeface="+mj-lt"/>
              </a:rPr>
              <a:t>of</a:t>
            </a:r>
            <a:r>
              <a:rPr lang="de-CH" sz="2200" dirty="0">
                <a:latin typeface="+mj-lt"/>
              </a:rPr>
              <a:t> </a:t>
            </a:r>
            <a:r>
              <a:rPr lang="de-CH" sz="2200" dirty="0" err="1">
                <a:latin typeface="+mj-lt"/>
              </a:rPr>
              <a:t>important</a:t>
            </a:r>
            <a:r>
              <a:rPr lang="de-CH" sz="2200" dirty="0">
                <a:latin typeface="+mj-lt"/>
              </a:rPr>
              <a:t> </a:t>
            </a:r>
            <a:r>
              <a:rPr lang="de-CH" sz="2200" dirty="0" err="1">
                <a:latin typeface="+mj-lt"/>
              </a:rPr>
              <a:t>buiness</a:t>
            </a:r>
            <a:r>
              <a:rPr lang="de-CH" sz="2200" dirty="0">
                <a:latin typeface="+mj-lt"/>
              </a:rPr>
              <a:t> </a:t>
            </a:r>
            <a:r>
              <a:rPr lang="de-CH" sz="2200" dirty="0" err="1">
                <a:latin typeface="+mj-lt"/>
              </a:rPr>
              <a:t>processes</a:t>
            </a:r>
            <a:r>
              <a:rPr lang="de-CH" sz="2200" dirty="0">
                <a:latin typeface="+mj-lt"/>
              </a:rPr>
              <a:t> </a:t>
            </a:r>
          </a:p>
          <a:p>
            <a:pPr lvl="1"/>
            <a:r>
              <a:rPr lang="de-CH" sz="2200" dirty="0">
                <a:latin typeface="+mj-lt"/>
              </a:rPr>
              <a:t>Questions </a:t>
            </a:r>
            <a:r>
              <a:rPr lang="de-CH" sz="2200" dirty="0" err="1">
                <a:latin typeface="+mj-lt"/>
              </a:rPr>
              <a:t>about</a:t>
            </a:r>
            <a:r>
              <a:rPr lang="de-CH" sz="2200" dirty="0">
                <a:latin typeface="+mj-lt"/>
              </a:rPr>
              <a:t> </a:t>
            </a:r>
            <a:r>
              <a:rPr lang="en-US" sz="2200" dirty="0">
                <a:latin typeface="+mj-lt"/>
              </a:rPr>
              <a:t>the appropriate technologies, the necessary skills of the employees, the investments, the cultural change and the risks that are being taken</a:t>
            </a:r>
            <a:endParaRPr lang="de-CH" sz="2200" dirty="0">
              <a:latin typeface="+mj-lt"/>
            </a:endParaRPr>
          </a:p>
          <a:p>
            <a:pPr marL="457200" indent="-457200">
              <a:buFont typeface="+mj-lt"/>
              <a:buAutoNum type="arabicPeriod"/>
            </a:pPr>
            <a:r>
              <a:rPr lang="de-CH" sz="2200" dirty="0">
                <a:latin typeface="+mj-lt"/>
              </a:rPr>
              <a:t>Strategic digital </a:t>
            </a:r>
            <a:r>
              <a:rPr lang="de-CH" sz="2200" dirty="0" err="1">
                <a:latin typeface="+mj-lt"/>
              </a:rPr>
              <a:t>transformation</a:t>
            </a:r>
            <a:r>
              <a:rPr lang="de-CH" sz="2200" dirty="0">
                <a:latin typeface="+mj-lt"/>
              </a:rPr>
              <a:t>: </a:t>
            </a:r>
            <a:r>
              <a:rPr lang="de-CH" sz="2200" dirty="0" err="1">
                <a:latin typeface="+mj-lt"/>
              </a:rPr>
              <a:t>holistic</a:t>
            </a:r>
            <a:r>
              <a:rPr lang="de-CH" sz="2200" dirty="0">
                <a:latin typeface="+mj-lt"/>
              </a:rPr>
              <a:t> </a:t>
            </a:r>
            <a:r>
              <a:rPr lang="de-CH" sz="2200" dirty="0" err="1">
                <a:latin typeface="+mj-lt"/>
              </a:rPr>
              <a:t>renewal</a:t>
            </a:r>
            <a:r>
              <a:rPr lang="de-CH" sz="2200" dirty="0">
                <a:latin typeface="+mj-lt"/>
              </a:rPr>
              <a:t> </a:t>
            </a:r>
            <a:r>
              <a:rPr lang="de-CH" sz="2200" dirty="0" err="1">
                <a:latin typeface="+mj-lt"/>
              </a:rPr>
              <a:t>of</a:t>
            </a:r>
            <a:r>
              <a:rPr lang="de-CH" sz="2200" dirty="0">
                <a:latin typeface="+mj-lt"/>
              </a:rPr>
              <a:t> </a:t>
            </a:r>
            <a:r>
              <a:rPr lang="de-CH" sz="2200" dirty="0" err="1">
                <a:latin typeface="+mj-lt"/>
              </a:rPr>
              <a:t>the</a:t>
            </a:r>
            <a:r>
              <a:rPr lang="de-CH" sz="2200" dirty="0">
                <a:latin typeface="+mj-lt"/>
              </a:rPr>
              <a:t> </a:t>
            </a:r>
            <a:r>
              <a:rPr lang="de-CH" sz="2200" dirty="0" err="1">
                <a:latin typeface="+mj-lt"/>
              </a:rPr>
              <a:t>organisation</a:t>
            </a:r>
            <a:r>
              <a:rPr lang="de-CH" sz="2200" dirty="0">
                <a:latin typeface="+mj-lt"/>
              </a:rPr>
              <a:t> (</a:t>
            </a:r>
            <a:r>
              <a:rPr lang="de-CH" sz="2200" dirty="0" err="1">
                <a:latin typeface="+mj-lt"/>
              </a:rPr>
              <a:t>technologies</a:t>
            </a:r>
            <a:r>
              <a:rPr lang="de-CH" sz="2200" dirty="0">
                <a:latin typeface="+mj-lt"/>
              </a:rPr>
              <a:t> and </a:t>
            </a:r>
            <a:r>
              <a:rPr lang="de-CH" sz="2200" dirty="0" err="1">
                <a:latin typeface="+mj-lt"/>
              </a:rPr>
              <a:t>business</a:t>
            </a:r>
            <a:r>
              <a:rPr lang="de-CH" sz="2200" dirty="0">
                <a:latin typeface="+mj-lt"/>
              </a:rPr>
              <a:t> </a:t>
            </a:r>
            <a:r>
              <a:rPr lang="de-CH" sz="2200" dirty="0" err="1">
                <a:latin typeface="+mj-lt"/>
              </a:rPr>
              <a:t>models</a:t>
            </a:r>
            <a:r>
              <a:rPr lang="de-CH" sz="2200" dirty="0">
                <a:latin typeface="+mj-lt"/>
              </a:rPr>
              <a:t>, </a:t>
            </a:r>
            <a:r>
              <a:rPr lang="de-CH" sz="2200" dirty="0" err="1">
                <a:latin typeface="+mj-lt"/>
              </a:rPr>
              <a:t>new</a:t>
            </a:r>
            <a:r>
              <a:rPr lang="de-CH" sz="2200" dirty="0">
                <a:latin typeface="+mj-lt"/>
              </a:rPr>
              <a:t> </a:t>
            </a:r>
            <a:r>
              <a:rPr lang="de-CH" sz="2200" dirty="0" err="1">
                <a:latin typeface="+mj-lt"/>
              </a:rPr>
              <a:t>markets</a:t>
            </a:r>
            <a:r>
              <a:rPr lang="de-CH" sz="2200" dirty="0">
                <a:latin typeface="+mj-lt"/>
              </a:rPr>
              <a:t>)</a:t>
            </a:r>
          </a:p>
          <a:p>
            <a:pPr lvl="1"/>
            <a:r>
              <a:rPr lang="en-US" sz="2200" dirty="0">
                <a:latin typeface="+mj-lt"/>
              </a:rPr>
              <a:t>Increased investments and risks</a:t>
            </a:r>
          </a:p>
        </p:txBody>
      </p:sp>
      <p:sp>
        <p:nvSpPr>
          <p:cNvPr id="3" name="Inhaltsplatzhalter 2">
            <a:extLst>
              <a:ext uri="{FF2B5EF4-FFF2-40B4-BE49-F238E27FC236}">
                <a16:creationId xmlns:a16="http://schemas.microsoft.com/office/drawing/2014/main" id="{3014E057-D415-9340-A789-A2AEE7718553}"/>
              </a:ext>
            </a:extLst>
          </p:cNvPr>
          <p:cNvSpPr>
            <a:spLocks noGrp="1"/>
          </p:cNvSpPr>
          <p:nvPr>
            <p:ph sz="quarter" idx="11"/>
          </p:nvPr>
        </p:nvSpPr>
        <p:spPr/>
        <p:txBody>
          <a:bodyPr/>
          <a:lstStyle/>
          <a:p>
            <a:pPr marL="0" indent="0">
              <a:buNone/>
            </a:pPr>
            <a:r>
              <a:rPr lang="de-CH" dirty="0">
                <a:latin typeface="+mj-lt"/>
              </a:rPr>
              <a:t>Digital </a:t>
            </a:r>
            <a:r>
              <a:rPr lang="de-CH" dirty="0" err="1">
                <a:latin typeface="+mj-lt"/>
              </a:rPr>
              <a:t>Maturity</a:t>
            </a:r>
            <a:r>
              <a:rPr lang="de-CH" dirty="0">
                <a:latin typeface="+mj-lt"/>
              </a:rPr>
              <a:t> Levels</a:t>
            </a:r>
          </a:p>
        </p:txBody>
      </p:sp>
    </p:spTree>
    <p:extLst>
      <p:ext uri="{BB962C8B-B14F-4D97-AF65-F5344CB8AC3E}">
        <p14:creationId xmlns:p14="http://schemas.microsoft.com/office/powerpoint/2010/main" val="193557094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5589-C6F5-6F6A-105E-46965651CBD9}"/>
            </a:ext>
          </a:extLst>
        </p:cNvPr>
        <p:cNvGrpSpPr/>
        <p:nvPr/>
      </p:nvGrpSpPr>
      <p:grpSpPr>
        <a:xfrm>
          <a:off x="0" y="0"/>
          <a:ext cx="0" cy="0"/>
          <a:chOff x="0" y="0"/>
          <a:chExt cx="0" cy="0"/>
        </a:xfrm>
      </p:grpSpPr>
      <p:pic>
        <p:nvPicPr>
          <p:cNvPr id="4" name="Grafik 3" descr="Ein Bild, das Entwurf, weiß, Schrift, Diagramm enthält.&#10;&#10;KI-generierte Inhalte können fehlerhaft sein.">
            <a:extLst>
              <a:ext uri="{FF2B5EF4-FFF2-40B4-BE49-F238E27FC236}">
                <a16:creationId xmlns:a16="http://schemas.microsoft.com/office/drawing/2014/main" id="{27CB6B5B-5AFA-FB40-269F-DDA8D7422C54}"/>
              </a:ext>
            </a:extLst>
          </p:cNvPr>
          <p:cNvPicPr>
            <a:picLocks noChangeAspect="1"/>
          </p:cNvPicPr>
          <p:nvPr/>
        </p:nvPicPr>
        <p:blipFill>
          <a:blip r:embed="rId2"/>
          <a:stretch>
            <a:fillRect/>
          </a:stretch>
        </p:blipFill>
        <p:spPr>
          <a:xfrm>
            <a:off x="3515892" y="2219183"/>
            <a:ext cx="5808861" cy="1647570"/>
          </a:xfrm>
          <a:prstGeom prst="rect">
            <a:avLst/>
          </a:prstGeom>
        </p:spPr>
      </p:pic>
      <p:sp>
        <p:nvSpPr>
          <p:cNvPr id="3" name="Inhaltsplatzhalter 2">
            <a:extLst>
              <a:ext uri="{FF2B5EF4-FFF2-40B4-BE49-F238E27FC236}">
                <a16:creationId xmlns:a16="http://schemas.microsoft.com/office/drawing/2014/main" id="{C496D705-66AA-8F2B-5CEA-69C07A878873}"/>
              </a:ext>
            </a:extLst>
          </p:cNvPr>
          <p:cNvSpPr>
            <a:spLocks noGrp="1"/>
          </p:cNvSpPr>
          <p:nvPr>
            <p:ph sz="quarter" idx="11"/>
          </p:nvPr>
        </p:nvSpPr>
        <p:spPr/>
        <p:txBody>
          <a:bodyPr/>
          <a:lstStyle/>
          <a:p>
            <a:pPr marL="0" indent="0">
              <a:buNone/>
            </a:pPr>
            <a:r>
              <a:rPr lang="en-US" noProof="0" dirty="0">
                <a:latin typeface="+mj-lt"/>
              </a:rPr>
              <a:t>7</a:t>
            </a:r>
            <a:r>
              <a:rPr lang="en-US" sz="3000" noProof="0" dirty="0">
                <a:latin typeface="+mj-lt"/>
              </a:rPr>
              <a:t>.8 Conclusion</a:t>
            </a:r>
          </a:p>
          <a:p>
            <a:endParaRPr lang="en-US" noProof="0" dirty="0"/>
          </a:p>
        </p:txBody>
      </p:sp>
      <p:sp>
        <p:nvSpPr>
          <p:cNvPr id="5" name="Inhaltsplatzhalter 1">
            <a:extLst>
              <a:ext uri="{FF2B5EF4-FFF2-40B4-BE49-F238E27FC236}">
                <a16:creationId xmlns:a16="http://schemas.microsoft.com/office/drawing/2014/main" id="{E55D14A0-37B0-A8DE-8545-7AE1FBC40E9A}"/>
              </a:ext>
            </a:extLst>
          </p:cNvPr>
          <p:cNvSpPr txBox="1">
            <a:spLocks/>
          </p:cNvSpPr>
          <p:nvPr/>
        </p:nvSpPr>
        <p:spPr>
          <a:xfrm>
            <a:off x="1210817" y="1346581"/>
            <a:ext cx="10229815"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Through analysis, exploration and debate, the identification of customers expectations, new digital technology and the understanding of data lead to a new digital strategy or business model (Chapter 04 to summary in 07). </a:t>
            </a:r>
          </a:p>
          <a:p>
            <a:endParaRPr lang="en-US" sz="2200" noProof="0" dirty="0">
              <a:latin typeface="+mj-lt"/>
            </a:endParaRPr>
          </a:p>
          <a:p>
            <a:endParaRPr lang="en-US" sz="2200" noProof="0" dirty="0">
              <a:latin typeface="+mj-lt"/>
            </a:endParaRPr>
          </a:p>
          <a:p>
            <a:endParaRPr lang="en-US" sz="2200" noProof="0" dirty="0">
              <a:latin typeface="+mj-lt"/>
            </a:endParaRPr>
          </a:p>
          <a:p>
            <a:r>
              <a:rPr lang="en-US" sz="2200" noProof="0" dirty="0">
                <a:latin typeface="+mj-lt"/>
              </a:rPr>
              <a:t>Digital technology-driven innovation is central to the development of new or transformed strategies and business models. </a:t>
            </a:r>
          </a:p>
          <a:p>
            <a:r>
              <a:rPr lang="en-US" sz="2200" noProof="0" dirty="0">
                <a:latin typeface="+mj-lt"/>
              </a:rPr>
              <a:t>Key challenge: Overcoming innovator’s dilemma with dynamic capabilities and organizational ambidexterity.</a:t>
            </a:r>
          </a:p>
          <a:p>
            <a:r>
              <a:rPr lang="en-US" sz="2200" noProof="0" dirty="0">
                <a:latin typeface="+mj-lt"/>
              </a:rPr>
              <a:t>Clear distinctions between strategy (three generic digital strategies), business model and tactics needed.</a:t>
            </a:r>
          </a:p>
          <a:p>
            <a:r>
              <a:rPr lang="en-US" sz="2200" noProof="0" dirty="0">
                <a:latin typeface="+mj-lt"/>
              </a:rPr>
              <a:t>Business model innovation needs a digital value chain, experimentation and feedback to discover the ideal for new technologies. </a:t>
            </a:r>
          </a:p>
          <a:p>
            <a:endParaRPr lang="en-US" sz="2200" noProof="0" dirty="0">
              <a:latin typeface="+mj-lt"/>
            </a:endParaRPr>
          </a:p>
          <a:p>
            <a:endParaRPr lang="en-US" sz="2200" noProof="0" dirty="0">
              <a:latin typeface="+mj-lt"/>
            </a:endParaRPr>
          </a:p>
        </p:txBody>
      </p:sp>
    </p:spTree>
    <p:extLst>
      <p:ext uri="{BB962C8B-B14F-4D97-AF65-F5344CB8AC3E}">
        <p14:creationId xmlns:p14="http://schemas.microsoft.com/office/powerpoint/2010/main" val="292962871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Case Studies</a:t>
            </a: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48704" y="1034745"/>
            <a:ext cx="9404350" cy="550227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noProof="0" dirty="0">
                <a:latin typeface="+mj-lt"/>
                <a:ea typeface="Calibri Light" panose="020F0302020204030204" pitchFamily="34" charset="0"/>
                <a:cs typeface="Calibri Light" panose="020F0302020204030204" pitchFamily="34" charset="0"/>
              </a:rPr>
              <a:t>Step 1: Selection of a case organization</a:t>
            </a:r>
          </a:p>
          <a:p>
            <a:pPr marL="0" indent="0">
              <a:buNone/>
            </a:pPr>
            <a:r>
              <a:rPr lang="en-US" sz="2200" noProof="0" dirty="0">
                <a:latin typeface="+mj-lt"/>
              </a:rPr>
              <a:t>Students can complete the following tasks either based on the focal case study, or work on the recommended case study for this chapter (</a:t>
            </a:r>
            <a:r>
              <a:rPr lang="en-US" sz="2200" noProof="0" dirty="0" err="1">
                <a:latin typeface="+mj-lt"/>
              </a:rPr>
              <a:t>Valuu</a:t>
            </a:r>
            <a:r>
              <a:rPr lang="en-US" sz="2200" noProof="0" dirty="0">
                <a:latin typeface="+mj-lt"/>
              </a:rPr>
              <a:t>: a corporate start-up for digital business model innovation) and answer below questions.</a:t>
            </a:r>
          </a:p>
          <a:p>
            <a:pPr marL="0" indent="0">
              <a:buNone/>
            </a:pPr>
            <a:br>
              <a:rPr lang="en-US" sz="2200" noProof="0" dirty="0">
                <a:latin typeface="+mj-lt"/>
              </a:rPr>
            </a:br>
            <a:r>
              <a:rPr kumimoji="0" lang="en-US" sz="2200" b="1" i="0" u="none" strike="noStrike" kern="1200" cap="none" spc="0" normalizeH="0" baseline="0" noProof="0" dirty="0">
                <a:ln>
                  <a:noFill/>
                </a:ln>
                <a:solidFill>
                  <a:prstClr val="black"/>
                </a:solidFill>
                <a:effectLst/>
                <a:uLnTx/>
                <a:uFillTx/>
                <a:latin typeface="+mj-lt"/>
                <a:ea typeface="+mn-ea"/>
                <a:cs typeface="+mn-cs"/>
              </a:rPr>
              <a:t>Step 2: Case questions linked to this chapter</a:t>
            </a:r>
            <a:endParaRPr lang="en-US" sz="2200" noProof="0" dirty="0">
              <a:latin typeface="+mj-lt"/>
            </a:endParaRPr>
          </a:p>
          <a:p>
            <a:pPr marL="457200" indent="-457200">
              <a:buFont typeface="+mj-lt"/>
              <a:buAutoNum type="arabicPeriod"/>
            </a:pPr>
            <a:r>
              <a:rPr lang="en-US" sz="2200" noProof="0" dirty="0">
                <a:latin typeface="+mj-lt"/>
              </a:rPr>
              <a:t>Document and </a:t>
            </a:r>
            <a:r>
              <a:rPr lang="en-US" sz="2200" noProof="0" dirty="0" err="1">
                <a:latin typeface="+mj-lt"/>
              </a:rPr>
              <a:t>analyse</a:t>
            </a:r>
            <a:r>
              <a:rPr lang="en-US" sz="2200" noProof="0" dirty="0">
                <a:latin typeface="+mj-lt"/>
              </a:rPr>
              <a:t> an industry’s (use the mortgage industry for the </a:t>
            </a:r>
            <a:r>
              <a:rPr lang="en-US" sz="2200" noProof="0" dirty="0" err="1">
                <a:latin typeface="+mj-lt"/>
              </a:rPr>
              <a:t>Valuu</a:t>
            </a:r>
            <a:r>
              <a:rPr lang="en-US" sz="2200" noProof="0" dirty="0">
                <a:latin typeface="+mj-lt"/>
              </a:rPr>
              <a:t> case) digital value chain and identify data and technology components as per Chapter 07 (Box 7.6). </a:t>
            </a:r>
          </a:p>
          <a:p>
            <a:pPr marL="457200" indent="-457200">
              <a:buFont typeface="+mj-lt"/>
              <a:buAutoNum type="arabicPeriod"/>
            </a:pPr>
            <a:r>
              <a:rPr lang="en-US" sz="2200" noProof="0" dirty="0">
                <a:latin typeface="+mj-lt"/>
              </a:rPr>
              <a:t>Evaluate if the </a:t>
            </a:r>
            <a:r>
              <a:rPr lang="en-US" sz="2200" noProof="0" dirty="0" err="1">
                <a:latin typeface="+mj-lt"/>
              </a:rPr>
              <a:t>organisation</a:t>
            </a:r>
            <a:r>
              <a:rPr lang="en-US" sz="2200" noProof="0" dirty="0">
                <a:latin typeface="+mj-lt"/>
              </a:rPr>
              <a:t> currently covers all digital value chain components (with a focus on data and technology): Which digital opportunities did the </a:t>
            </a:r>
            <a:r>
              <a:rPr lang="en-US" sz="2200" noProof="0" dirty="0" err="1">
                <a:latin typeface="+mj-lt"/>
              </a:rPr>
              <a:t>organisation</a:t>
            </a:r>
            <a:r>
              <a:rPr lang="en-US" sz="2200" noProof="0" dirty="0">
                <a:latin typeface="+mj-lt"/>
              </a:rPr>
              <a:t> capture successfully, and what are the future opportunities (make assumptions, if required)?</a:t>
            </a:r>
          </a:p>
          <a:p>
            <a:pPr marL="457200" indent="-457200">
              <a:buFont typeface="+mj-lt"/>
              <a:buAutoNum type="arabicPeriod"/>
            </a:pPr>
            <a:r>
              <a:rPr lang="en-US" sz="2200" noProof="0" dirty="0">
                <a:latin typeface="+mj-lt"/>
              </a:rPr>
              <a:t>From a board member’s perspective, what are the success factors for a digital business model innovation (a digital ecosystem as part of platform economies like </a:t>
            </a:r>
            <a:r>
              <a:rPr lang="en-US" sz="2200" noProof="0" dirty="0" err="1">
                <a:latin typeface="+mj-lt"/>
              </a:rPr>
              <a:t>Valuu</a:t>
            </a:r>
            <a:r>
              <a:rPr lang="en-US" sz="2200" noProof="0" dirty="0">
                <a:latin typeface="+mj-lt"/>
              </a:rPr>
              <a:t>, see Chapter 07, Box 7.5)?</a:t>
            </a:r>
          </a:p>
          <a:p>
            <a:pPr marL="457200" indent="-457200">
              <a:buFont typeface="+mj-lt"/>
              <a:buAutoNum type="arabicPeriod"/>
            </a:pPr>
            <a:r>
              <a:rPr lang="en-US" sz="2200" noProof="0" dirty="0">
                <a:latin typeface="+mj-lt"/>
              </a:rPr>
              <a:t>From the perspective of the project team (the business model innovation project team), what are the success factors for digital strategy innovation? Refer to Chapter 11 for the success factors of digital transformation implementation).</a:t>
            </a:r>
          </a:p>
          <a:p>
            <a:pPr marL="457200" indent="-457200">
              <a:buFont typeface="+mj-lt"/>
              <a:buAutoNum type="arabicPeriod"/>
            </a:pPr>
            <a:r>
              <a:rPr lang="en-US" sz="2200" noProof="0" dirty="0">
                <a:latin typeface="+mj-lt"/>
              </a:rPr>
              <a:t>What skills are required in a project team to drive a successful digital business initiative?</a:t>
            </a:r>
          </a:p>
          <a:p>
            <a:pPr marL="0" indent="0">
              <a:buNone/>
            </a:pPr>
            <a:endParaRPr lang="en-US" noProof="0" dirty="0">
              <a:latin typeface="+mj-lt"/>
            </a:endParaRP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US"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154228325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Case Studies</a:t>
            </a: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48704" y="103474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6"/>
            </a:pPr>
            <a:r>
              <a:rPr lang="en-US" sz="2000" noProof="0" dirty="0">
                <a:latin typeface="+mj-lt"/>
              </a:rPr>
              <a:t>What ‘lessons learned’ would you consider for your own digital start-up/business venture?</a:t>
            </a:r>
          </a:p>
          <a:p>
            <a:pPr marL="0" indent="0">
              <a:buNone/>
            </a:pPr>
            <a:r>
              <a:rPr lang="en-US" sz="2000" noProof="0" dirty="0">
                <a:latin typeface="+mj-lt"/>
              </a:rPr>
              <a:t>Additional cases with student questions for the strategic digital action field of New Strategies and Business Models are covered in:</a:t>
            </a:r>
          </a:p>
          <a:p>
            <a:pPr marL="0" indent="0">
              <a:buNone/>
            </a:pPr>
            <a:r>
              <a:rPr lang="en-US" sz="2000" noProof="0" dirty="0">
                <a:latin typeface="+mj-lt"/>
              </a:rPr>
              <a:t>•	BRUGG Lifting and its Industrial Internet of Things (IIoT) asset management</a:t>
            </a:r>
            <a:br>
              <a:rPr lang="en-US" sz="2000" noProof="0" dirty="0">
                <a:latin typeface="+mj-lt"/>
              </a:rPr>
            </a:br>
            <a:r>
              <a:rPr lang="en-US" sz="2000" noProof="0" dirty="0">
                <a:latin typeface="+mj-lt"/>
              </a:rPr>
              <a:t>	solution ‘PVS’ (available in the Appendix).</a:t>
            </a:r>
          </a:p>
          <a:p>
            <a:pPr marL="0" indent="0">
              <a:buNone/>
            </a:pPr>
            <a:r>
              <a:rPr lang="en-US" sz="2000" noProof="0" dirty="0">
                <a:latin typeface="+mj-lt"/>
              </a:rPr>
              <a:t>•	Digital transformation of the city of Lucerne (available in the Appendix).</a:t>
            </a:r>
          </a:p>
          <a:p>
            <a:pPr marL="0" indent="0">
              <a:buNone/>
            </a:pPr>
            <a:r>
              <a:rPr lang="en-US" sz="2000" noProof="0" dirty="0">
                <a:latin typeface="+mj-lt"/>
              </a:rPr>
              <a:t>•	Action fields of digital transformation at Synchrony Financial (USA) </a:t>
            </a:r>
            <a:br>
              <a:rPr lang="en-US" sz="2000" noProof="0" dirty="0">
                <a:latin typeface="+mj-lt"/>
              </a:rPr>
            </a:br>
            <a:r>
              <a:rPr lang="en-US" sz="2000" noProof="0" dirty="0">
                <a:latin typeface="+mj-lt"/>
              </a:rPr>
              <a:t>	(available online).</a:t>
            </a:r>
          </a:p>
          <a:p>
            <a:endParaRPr lang="en-US" sz="2200" noProof="0" dirty="0">
              <a:latin typeface="+mj-lt"/>
            </a:endParaRP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US"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21069859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2D57C22-30F6-593C-7A4E-5B0EF70F466B}"/>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Exercises </a:t>
            </a:r>
          </a:p>
        </p:txBody>
      </p:sp>
      <p:sp>
        <p:nvSpPr>
          <p:cNvPr id="5" name="TextBox 3">
            <a:extLst>
              <a:ext uri="{FF2B5EF4-FFF2-40B4-BE49-F238E27FC236}">
                <a16:creationId xmlns:a16="http://schemas.microsoft.com/office/drawing/2014/main" id="{7FF7D2DC-8363-D0F2-5139-B7AE31B9BC8D}"/>
              </a:ext>
            </a:extLst>
          </p:cNvPr>
          <p:cNvSpPr txBox="1"/>
          <p:nvPr/>
        </p:nvSpPr>
        <p:spPr>
          <a:xfrm>
            <a:off x="1261685" y="1236773"/>
            <a:ext cx="9378387" cy="4401205"/>
          </a:xfrm>
          <a:prstGeom prst="rect">
            <a:avLst/>
          </a:prstGeom>
          <a:noFill/>
        </p:spPr>
        <p:txBody>
          <a:bodyPr wrap="square">
            <a:spAutoFit/>
          </a:bodyPr>
          <a:lstStyle/>
          <a:p>
            <a:r>
              <a:rPr lang="en-US" sz="2000" noProof="0" dirty="0">
                <a:latin typeface="+mj-lt"/>
              </a:rPr>
              <a:t>Discuss the following questions in your class, in your group or assignment:</a:t>
            </a:r>
          </a:p>
          <a:p>
            <a:pPr marL="457200" indent="-457200">
              <a:buAutoNum type="arabicPeriod"/>
            </a:pPr>
            <a:r>
              <a:rPr lang="en-US" sz="2000" noProof="0" dirty="0">
                <a:latin typeface="+mj-lt"/>
              </a:rPr>
              <a:t>Based on a selected industry/business which is active in the digital space (i.e., provides a digital product or service), identify their value proposition (also see the opening case "Evolving Netflix Value Proposition").</a:t>
            </a:r>
          </a:p>
          <a:p>
            <a:pPr marL="457200" indent="-457200">
              <a:buAutoNum type="arabicPeriod"/>
            </a:pPr>
            <a:r>
              <a:rPr lang="en-US" sz="2000" noProof="0" dirty="0">
                <a:latin typeface="+mj-lt"/>
              </a:rPr>
              <a:t>Based on your selected firm from Exercise 1, identify how the innovator's dilemma (see Box 7.1.) could impact their strategy/business, and explain the difference on sustaining innovations versus disruptive innovations based on their current situation.</a:t>
            </a:r>
          </a:p>
          <a:p>
            <a:pPr marL="457200" indent="-457200">
              <a:buAutoNum type="arabicPeriod"/>
            </a:pPr>
            <a:r>
              <a:rPr lang="en-US" sz="2000" noProof="0" dirty="0">
                <a:latin typeface="+mj-lt"/>
              </a:rPr>
              <a:t>Review the case study firm's business strategy (from Exercise 1) in light of the three generic digital strategies (see Box 7.3) of digitally enhanced business, digitally expanded business, and new digital business. Identify at least three concrete suggestions how they could improve their strategy under each generic digital strategy.</a:t>
            </a:r>
          </a:p>
          <a:p>
            <a:pPr marL="457200" indent="-457200">
              <a:buAutoNum type="arabicPeriod"/>
            </a:pPr>
            <a:r>
              <a:rPr lang="en-US" sz="2000" noProof="0" dirty="0" err="1">
                <a:latin typeface="+mj-lt"/>
              </a:rPr>
              <a:t>Analyse</a:t>
            </a:r>
            <a:r>
              <a:rPr lang="en-US" sz="2000" noProof="0" dirty="0">
                <a:latin typeface="+mj-lt"/>
              </a:rPr>
              <a:t> the firm from Exercise 1 regarding their competitive strategy, business model and tactics (see Box 7.4): in what areas could the firm improve on each level to foster digital transformation?</a:t>
            </a:r>
          </a:p>
        </p:txBody>
      </p:sp>
    </p:spTree>
    <p:extLst>
      <p:ext uri="{BB962C8B-B14F-4D97-AF65-F5344CB8AC3E}">
        <p14:creationId xmlns:p14="http://schemas.microsoft.com/office/powerpoint/2010/main" val="63786380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F91E-44A2-6DEF-6A7E-50155D240B7B}"/>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850BE00-D69D-C516-65CA-61382030E73C}"/>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Exercises </a:t>
            </a:r>
          </a:p>
        </p:txBody>
      </p:sp>
      <p:sp>
        <p:nvSpPr>
          <p:cNvPr id="5" name="TextBox 3">
            <a:extLst>
              <a:ext uri="{FF2B5EF4-FFF2-40B4-BE49-F238E27FC236}">
                <a16:creationId xmlns:a16="http://schemas.microsoft.com/office/drawing/2014/main" id="{3ADF7423-2B13-85CA-E596-EE4B4DE7B848}"/>
              </a:ext>
            </a:extLst>
          </p:cNvPr>
          <p:cNvSpPr txBox="1"/>
          <p:nvPr/>
        </p:nvSpPr>
        <p:spPr>
          <a:xfrm>
            <a:off x="1261685" y="1236773"/>
            <a:ext cx="9378387" cy="2246769"/>
          </a:xfrm>
          <a:prstGeom prst="rect">
            <a:avLst/>
          </a:prstGeom>
          <a:noFill/>
        </p:spPr>
        <p:txBody>
          <a:bodyPr wrap="square">
            <a:spAutoFit/>
          </a:bodyPr>
          <a:lstStyle/>
          <a:p>
            <a:pPr marL="457200" indent="-457200">
              <a:buFont typeface="+mj-lt"/>
              <a:buAutoNum type="arabicPeriod" startAt="5"/>
            </a:pPr>
            <a:r>
              <a:rPr lang="en-US" sz="2000" noProof="0" dirty="0">
                <a:latin typeface="+mj-lt"/>
              </a:rPr>
              <a:t>Forming two small groups (2-4 students in each group), each group should select a business model from Box 7.5 and discuss the pros and cons. In a debate, convince the other group that your business model is the more successful choice/option to compete in the digital age.</a:t>
            </a:r>
          </a:p>
          <a:p>
            <a:pPr marL="457200" indent="-457200">
              <a:buFont typeface="+mj-lt"/>
              <a:buAutoNum type="arabicPeriod" startAt="5"/>
            </a:pPr>
            <a:r>
              <a:rPr lang="en-US" sz="2000" noProof="0" dirty="0" err="1">
                <a:latin typeface="+mj-lt"/>
              </a:rPr>
              <a:t>Analyse</a:t>
            </a:r>
            <a:r>
              <a:rPr lang="en-US" sz="2000" noProof="0" dirty="0">
                <a:latin typeface="+mj-lt"/>
              </a:rPr>
              <a:t> the digital value chain (with a focus on data and technology) based on the </a:t>
            </a:r>
            <a:r>
              <a:rPr lang="en-US" sz="2000" noProof="0" dirty="0" err="1">
                <a:latin typeface="+mj-lt"/>
              </a:rPr>
              <a:t>organisation</a:t>
            </a:r>
            <a:r>
              <a:rPr lang="en-US" sz="2000" noProof="0" dirty="0">
                <a:latin typeface="+mj-lt"/>
              </a:rPr>
              <a:t> from Exercise 1 and identify how the firm could capture future value and develop digital innovations (see Box 7.6).</a:t>
            </a:r>
          </a:p>
        </p:txBody>
      </p:sp>
    </p:spTree>
    <p:extLst>
      <p:ext uri="{BB962C8B-B14F-4D97-AF65-F5344CB8AC3E}">
        <p14:creationId xmlns:p14="http://schemas.microsoft.com/office/powerpoint/2010/main" val="135421184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E1B3CE9C-8DFF-78FC-6B48-D89445F93BDB}"/>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Further Reading List </a:t>
            </a:r>
          </a:p>
        </p:txBody>
      </p:sp>
      <p:sp>
        <p:nvSpPr>
          <p:cNvPr id="5" name="TextBox 3">
            <a:extLst>
              <a:ext uri="{FF2B5EF4-FFF2-40B4-BE49-F238E27FC236}">
                <a16:creationId xmlns:a16="http://schemas.microsoft.com/office/drawing/2014/main" id="{4C3FF1DA-5CCC-0647-6711-8B257C15D4E8}"/>
              </a:ext>
            </a:extLst>
          </p:cNvPr>
          <p:cNvSpPr txBox="1"/>
          <p:nvPr/>
        </p:nvSpPr>
        <p:spPr>
          <a:xfrm>
            <a:off x="1261685" y="1368447"/>
            <a:ext cx="9378387" cy="2862322"/>
          </a:xfrm>
          <a:prstGeom prst="rect">
            <a:avLst/>
          </a:prstGeom>
          <a:noFill/>
        </p:spPr>
        <p:txBody>
          <a:bodyPr wrap="square">
            <a:spAutoFit/>
          </a:bodyPr>
          <a:lstStyle/>
          <a:p>
            <a:pPr marL="285750" indent="-285750">
              <a:buFont typeface="Arial" panose="020B0604020202020204" pitchFamily="34" charset="0"/>
              <a:buChar char="•"/>
            </a:pPr>
            <a:r>
              <a:rPr lang="en-US" sz="2000" noProof="0" dirty="0" err="1">
                <a:latin typeface="+mj-lt"/>
              </a:rPr>
              <a:t>Aspara</a:t>
            </a:r>
            <a:r>
              <a:rPr lang="en-US" sz="2000" noProof="0" dirty="0">
                <a:latin typeface="+mj-lt"/>
              </a:rPr>
              <a:t>, J., Lamberg, J. A., </a:t>
            </a:r>
            <a:r>
              <a:rPr lang="en-US" sz="2000" noProof="0" dirty="0" err="1">
                <a:latin typeface="+mj-lt"/>
              </a:rPr>
              <a:t>Laukia</a:t>
            </a:r>
            <a:r>
              <a:rPr lang="en-US" sz="2000" noProof="0" dirty="0">
                <a:latin typeface="+mj-lt"/>
              </a:rPr>
              <a:t>, A., &amp; Tikkanen, H. (2013). Corporate business model transformation and inter-organizational cognition: The case of Nokia. Long Range Planning, 46(6), 459-474.</a:t>
            </a:r>
          </a:p>
          <a:p>
            <a:pPr marL="285750" indent="-285750">
              <a:buFont typeface="Arial" panose="020B0604020202020204" pitchFamily="34" charset="0"/>
              <a:buChar char="•"/>
            </a:pPr>
            <a:r>
              <a:rPr lang="en-US" sz="2000" noProof="0" dirty="0">
                <a:latin typeface="+mj-lt"/>
              </a:rPr>
              <a:t>Christensen, C. M. (1997). The innovator's dilemma: When new technologies cause great firms to fail. Boston: Harvard Business Review Press.</a:t>
            </a:r>
          </a:p>
          <a:p>
            <a:pPr marL="285750" indent="-285750">
              <a:buFont typeface="Arial" panose="020B0604020202020204" pitchFamily="34" charset="0"/>
              <a:buChar char="•"/>
            </a:pPr>
            <a:r>
              <a:rPr lang="en-US" sz="2000" noProof="0" dirty="0">
                <a:latin typeface="+mj-lt"/>
              </a:rPr>
              <a:t>Osterwalder, A. and Pigneur, Y. (2010). Business Model Generation: A Handbook for Visionaries, Game Changers, and Challengers. New Jersey: Wiley. </a:t>
            </a:r>
          </a:p>
          <a:p>
            <a:pPr marL="285750" indent="-285750">
              <a:buFont typeface="Arial" panose="020B0604020202020204" pitchFamily="34" charset="0"/>
              <a:buChar char="•"/>
            </a:pPr>
            <a:r>
              <a:rPr lang="en-US" sz="2000" noProof="0" dirty="0" err="1">
                <a:latin typeface="+mj-lt"/>
              </a:rPr>
              <a:t>Rayport</a:t>
            </a:r>
            <a:r>
              <a:rPr lang="en-US" sz="2000" noProof="0" dirty="0">
                <a:latin typeface="+mj-lt"/>
              </a:rPr>
              <a:t>, J.F. and </a:t>
            </a:r>
            <a:r>
              <a:rPr lang="en-US" sz="2000" noProof="0" dirty="0" err="1">
                <a:latin typeface="+mj-lt"/>
              </a:rPr>
              <a:t>Sviokla</a:t>
            </a:r>
            <a:r>
              <a:rPr lang="en-US" sz="2000" noProof="0" dirty="0">
                <a:latin typeface="+mj-lt"/>
              </a:rPr>
              <a:t>, J.J. (1996). Exploiting the Virtual Value Chain. McKinsey Quarterly, No. 1, pp. 20–36.</a:t>
            </a:r>
          </a:p>
        </p:txBody>
      </p:sp>
    </p:spTree>
    <p:extLst>
      <p:ext uri="{BB962C8B-B14F-4D97-AF65-F5344CB8AC3E}">
        <p14:creationId xmlns:p14="http://schemas.microsoft.com/office/powerpoint/2010/main" val="219383534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A6A-DBD1-57CC-3B7B-04C74F4C516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C935882-0770-6891-E1C5-C2FCAA820285}"/>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References</a:t>
            </a:r>
          </a:p>
        </p:txBody>
      </p:sp>
      <p:sp>
        <p:nvSpPr>
          <p:cNvPr id="5" name="TextBox 3">
            <a:extLst>
              <a:ext uri="{FF2B5EF4-FFF2-40B4-BE49-F238E27FC236}">
                <a16:creationId xmlns:a16="http://schemas.microsoft.com/office/drawing/2014/main" id="{8DA89CB7-DBE7-03CD-3C2F-78C94A10B3AC}"/>
              </a:ext>
            </a:extLst>
          </p:cNvPr>
          <p:cNvSpPr txBox="1"/>
          <p:nvPr/>
        </p:nvSpPr>
        <p:spPr>
          <a:xfrm>
            <a:off x="171274" y="973190"/>
            <a:ext cx="11559209" cy="5324535"/>
          </a:xfrm>
          <a:prstGeom prst="rect">
            <a:avLst/>
          </a:prstGeom>
          <a:noFill/>
        </p:spPr>
        <p:txBody>
          <a:bodyPr wrap="square">
            <a:spAutoFit/>
          </a:bodyPr>
          <a:lstStyle/>
          <a:p>
            <a:pPr marL="457200" indent="-457200">
              <a:buNone/>
            </a:pPr>
            <a:r>
              <a:rPr lang="en-US" sz="1000" kern="100" noProof="0" dirty="0" err="1">
                <a:solidFill>
                  <a:srgbClr val="000000"/>
                </a:solidFill>
                <a:effectLst/>
                <a:latin typeface="+mj-lt"/>
                <a:ea typeface="Aptos" panose="020B0004020202020204" pitchFamily="34" charset="0"/>
                <a:cs typeface="Aptos" panose="020B0004020202020204" pitchFamily="34" charset="0"/>
              </a:rPr>
              <a:t>Aspara</a:t>
            </a:r>
            <a:r>
              <a:rPr lang="en-US" sz="1000" kern="100" noProof="0" dirty="0">
                <a:solidFill>
                  <a:srgbClr val="000000"/>
                </a:solidFill>
                <a:effectLst/>
                <a:latin typeface="+mj-lt"/>
                <a:ea typeface="Aptos" panose="020B0004020202020204" pitchFamily="34" charset="0"/>
                <a:cs typeface="Aptos" panose="020B0004020202020204" pitchFamily="34" charset="0"/>
              </a:rPr>
              <a:t>, J., Lamberg, J. A., </a:t>
            </a:r>
            <a:r>
              <a:rPr lang="en-US" sz="1000" kern="100" noProof="0" dirty="0" err="1">
                <a:solidFill>
                  <a:srgbClr val="000000"/>
                </a:solidFill>
                <a:effectLst/>
                <a:latin typeface="+mj-lt"/>
                <a:ea typeface="Aptos" panose="020B0004020202020204" pitchFamily="34" charset="0"/>
                <a:cs typeface="Aptos" panose="020B0004020202020204" pitchFamily="34" charset="0"/>
              </a:rPr>
              <a:t>Laukia</a:t>
            </a:r>
            <a:r>
              <a:rPr lang="en-US" sz="1000" kern="100" noProof="0" dirty="0">
                <a:solidFill>
                  <a:srgbClr val="000000"/>
                </a:solidFill>
                <a:effectLst/>
                <a:latin typeface="+mj-lt"/>
                <a:ea typeface="Aptos" panose="020B0004020202020204" pitchFamily="34" charset="0"/>
                <a:cs typeface="Aptos" panose="020B0004020202020204" pitchFamily="34" charset="0"/>
              </a:rPr>
              <a:t>, A., &amp; Tikkanen, H. (2013). Corporate business model transformation and inter-organizational cognition: The case of Nokia. Long Range Planning, 46(6), 459-474.</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Bartlett, S. (Host) &amp; Randolf, M. (Guest). (2024, August 01). Former Netflix CEO: “Hard Work Does Not Matter!” A $278 Billion Company Wasn’t Built On Hard Work! [Video podcast episode]. In The Diary Of A CEO. </a:t>
            </a:r>
            <a:r>
              <a:rPr lang="en-US" sz="1000" kern="100" noProof="0" dirty="0" err="1">
                <a:solidFill>
                  <a:srgbClr val="000000"/>
                </a:solidFill>
                <a:effectLst/>
                <a:latin typeface="+mj-lt"/>
                <a:ea typeface="Aptos" panose="020B0004020202020204" pitchFamily="34" charset="0"/>
                <a:cs typeface="Aptos" panose="020B0004020202020204" pitchFamily="34" charset="0"/>
              </a:rPr>
              <a:t>Youtube</a:t>
            </a:r>
            <a:r>
              <a:rPr lang="en-US" sz="1000" kern="100" noProof="0" dirty="0">
                <a:solidFill>
                  <a:srgbClr val="000000"/>
                </a:solidFill>
                <a:effectLst/>
                <a:latin typeface="+mj-lt"/>
                <a:ea typeface="Aptos" panose="020B0004020202020204" pitchFamily="34" charset="0"/>
                <a:cs typeface="Aptos" panose="020B0004020202020204" pitchFamily="34" charset="0"/>
              </a:rPr>
              <a:t>. https://youtu.be/HSVbD7RhOHU?si=T2cGKbTTUhRV_3Oj</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Bartlett, S. (Host). (2019 - present). The Diary Of A CEO [Video podcast]. </a:t>
            </a:r>
            <a:r>
              <a:rPr lang="en-US" sz="1000" kern="100" noProof="0" dirty="0" err="1">
                <a:solidFill>
                  <a:srgbClr val="000000"/>
                </a:solidFill>
                <a:effectLst/>
                <a:latin typeface="+mj-lt"/>
                <a:ea typeface="Aptos" panose="020B0004020202020204" pitchFamily="34" charset="0"/>
                <a:cs typeface="Aptos" panose="020B0004020202020204" pitchFamily="34" charset="0"/>
              </a:rPr>
              <a:t>Youtube</a:t>
            </a:r>
            <a:r>
              <a:rPr lang="en-US" sz="1000" kern="100" noProof="0" dirty="0">
                <a:solidFill>
                  <a:srgbClr val="000000"/>
                </a:solidFill>
                <a:effectLst/>
                <a:latin typeface="+mj-lt"/>
                <a:ea typeface="Aptos" panose="020B0004020202020204" pitchFamily="34" charset="0"/>
                <a:cs typeface="Aptos" panose="020B0004020202020204" pitchFamily="34" charset="0"/>
              </a:rPr>
              <a:t>. https://www.youtube.com/c/thediaryofaceo</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Bowman, E. H., &amp; </a:t>
            </a:r>
            <a:r>
              <a:rPr lang="en-US" sz="1000" kern="100" noProof="0" dirty="0" err="1">
                <a:solidFill>
                  <a:srgbClr val="000000"/>
                </a:solidFill>
                <a:effectLst/>
                <a:latin typeface="+mj-lt"/>
                <a:ea typeface="Aptos" panose="020B0004020202020204" pitchFamily="34" charset="0"/>
                <a:cs typeface="Aptos" panose="020B0004020202020204" pitchFamily="34" charset="0"/>
              </a:rPr>
              <a:t>Helfat</a:t>
            </a:r>
            <a:r>
              <a:rPr lang="en-US" sz="1000" kern="100" noProof="0" dirty="0">
                <a:solidFill>
                  <a:srgbClr val="000000"/>
                </a:solidFill>
                <a:effectLst/>
                <a:latin typeface="+mj-lt"/>
                <a:ea typeface="Aptos" panose="020B0004020202020204" pitchFamily="34" charset="0"/>
                <a:cs typeface="Aptos" panose="020B0004020202020204" pitchFamily="34" charset="0"/>
              </a:rPr>
              <a:t>, C. E. (2001). Does corporate strategy matter? Strategic Management Journal, 22(1), 1-23.</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Broccardo, L., Zicari, A., Jabeen, F., &amp; Bhatti, Z. A. (2023). How digitalization supports a sustainable business model: A literature review. Technological Forecasting and Social Change, 187, 122146.</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Caldart, A. A., &amp; Ricart, J. E. (2004). Corporate strategy revisited: a view from complexity theory. European Management Review, 1(1), 96-104.</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Casadesus-</a:t>
            </a:r>
            <a:r>
              <a:rPr lang="en-US" sz="1000" kern="100" noProof="0" dirty="0" err="1">
                <a:solidFill>
                  <a:srgbClr val="000000"/>
                </a:solidFill>
                <a:effectLst/>
                <a:latin typeface="+mj-lt"/>
                <a:ea typeface="Aptos" panose="020B0004020202020204" pitchFamily="34" charset="0"/>
                <a:cs typeface="Aptos" panose="020B0004020202020204" pitchFamily="34" charset="0"/>
              </a:rPr>
              <a:t>Masanell</a:t>
            </a:r>
            <a:r>
              <a:rPr lang="en-US" sz="1000" kern="100" noProof="0" dirty="0">
                <a:solidFill>
                  <a:srgbClr val="000000"/>
                </a:solidFill>
                <a:effectLst/>
                <a:latin typeface="+mj-lt"/>
                <a:ea typeface="Aptos" panose="020B0004020202020204" pitchFamily="34" charset="0"/>
                <a:cs typeface="Aptos" panose="020B0004020202020204" pitchFamily="34" charset="0"/>
              </a:rPr>
              <a:t>, R., &amp; Ricart, J. E. (2010). From strategy to business models and onto tactics. Long Range Planning, 43(2-3), 195-215.</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Chesbrough, H. (2010). Business model innovation: opportunities and barriers. Long Range Planning, 43(2-3), 354-363.</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Christensen, C. M. (1997). The innovator's dilemma: When new technologies cause great firms to fail. Boston: Harvard Business Review Press.</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Collis, D. J., &amp; Montgomery, C. A. (1998). Creating corporate advantage. Harvard Business Review, 76(3), 71-83.</a:t>
            </a:r>
          </a:p>
          <a:p>
            <a:pPr marL="457200" indent="-457200">
              <a:buNone/>
            </a:pPr>
            <a:r>
              <a:rPr lang="en-US" sz="1000" kern="100" noProof="0" dirty="0" err="1">
                <a:solidFill>
                  <a:srgbClr val="000000"/>
                </a:solidFill>
                <a:effectLst/>
                <a:latin typeface="+mj-lt"/>
                <a:ea typeface="Aptos" panose="020B0004020202020204" pitchFamily="34" charset="0"/>
                <a:cs typeface="Aptos" panose="020B0004020202020204" pitchFamily="34" charset="0"/>
              </a:rPr>
              <a:t>Derave</a:t>
            </a:r>
            <a:r>
              <a:rPr lang="en-US" sz="1000" kern="100" noProof="0" dirty="0">
                <a:solidFill>
                  <a:srgbClr val="000000"/>
                </a:solidFill>
                <a:effectLst/>
                <a:latin typeface="+mj-lt"/>
                <a:ea typeface="Aptos" panose="020B0004020202020204" pitchFamily="34" charset="0"/>
                <a:cs typeface="Aptos" panose="020B0004020202020204" pitchFamily="34" charset="0"/>
              </a:rPr>
              <a:t>, T., Prince Sales, T., </a:t>
            </a:r>
            <a:r>
              <a:rPr lang="en-US" sz="1000" kern="100" noProof="0" dirty="0" err="1">
                <a:solidFill>
                  <a:srgbClr val="000000"/>
                </a:solidFill>
                <a:effectLst/>
                <a:latin typeface="+mj-lt"/>
                <a:ea typeface="Aptos" panose="020B0004020202020204" pitchFamily="34" charset="0"/>
                <a:cs typeface="Aptos" panose="020B0004020202020204" pitchFamily="34" charset="0"/>
              </a:rPr>
              <a:t>Gailly</a:t>
            </a:r>
            <a:r>
              <a:rPr lang="en-US" sz="1000" kern="100" noProof="0" dirty="0">
                <a:solidFill>
                  <a:srgbClr val="000000"/>
                </a:solidFill>
                <a:effectLst/>
                <a:latin typeface="+mj-lt"/>
                <a:ea typeface="Aptos" panose="020B0004020202020204" pitchFamily="34" charset="0"/>
                <a:cs typeface="Aptos" panose="020B0004020202020204" pitchFamily="34" charset="0"/>
              </a:rPr>
              <a:t>, F., &amp; Poels, G. (2021, June). Comparing digital platform types in the platform economy. In International Conference on advanced information systems engineering (pp. 417-431). Cham: Springer International Publishing.</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Gambardella, A., &amp; McGahan, A. M. (2010). Business-model innovation: General purpose technologies and their implications for industry structure. Long Range Planning, 43(2-3), 262-271.</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Henderson, R. (2006). The Innovator's Dilemma as a Problem of Organizational Competence. Journal of Product Innovation Management, 23(1), 5-11. </a:t>
            </a:r>
          </a:p>
          <a:p>
            <a:pPr marL="457200" indent="-457200">
              <a:buNone/>
            </a:pPr>
            <a:r>
              <a:rPr lang="en-US" sz="1000" kern="100" noProof="0" dirty="0" err="1">
                <a:solidFill>
                  <a:srgbClr val="000000"/>
                </a:solidFill>
                <a:effectLst/>
                <a:latin typeface="+mj-lt"/>
                <a:ea typeface="Aptos" panose="020B0004020202020204" pitchFamily="34" charset="0"/>
                <a:cs typeface="Aptos" panose="020B0004020202020204" pitchFamily="34" charset="0"/>
              </a:rPr>
              <a:t>Kaltenrieder</a:t>
            </a:r>
            <a:r>
              <a:rPr lang="en-US" sz="1000" kern="100" noProof="0" dirty="0">
                <a:solidFill>
                  <a:srgbClr val="000000"/>
                </a:solidFill>
                <a:effectLst/>
                <a:latin typeface="+mj-lt"/>
                <a:ea typeface="Aptos" panose="020B0004020202020204" pitchFamily="34" charset="0"/>
                <a:cs typeface="Aptos" panose="020B0004020202020204" pitchFamily="34" charset="0"/>
              </a:rPr>
              <a:t>, B., Peter, K.P., &amp; Reinhardt, K. (2024).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Wettbewerbsvorteile</a:t>
            </a:r>
            <a:r>
              <a:rPr lang="en-US" sz="1000" kern="100" noProof="0" dirty="0">
                <a:solidFill>
                  <a:srgbClr val="000000"/>
                </a:solidFill>
                <a:effectLst/>
                <a:latin typeface="+mj-lt"/>
                <a:ea typeface="Aptos" panose="020B0004020202020204" pitchFamily="34" charset="0"/>
                <a:cs typeface="Aptos" panose="020B0004020202020204" pitchFamily="34" charset="0"/>
              </a:rPr>
              <a:t> in der Praxis: Wie Sie </a:t>
            </a:r>
            <a:r>
              <a:rPr lang="en-US" sz="1000" kern="100" noProof="0" dirty="0" err="1">
                <a:solidFill>
                  <a:srgbClr val="000000"/>
                </a:solidFill>
                <a:effectLst/>
                <a:latin typeface="+mj-lt"/>
                <a:ea typeface="Aptos" panose="020B0004020202020204" pitchFamily="34" charset="0"/>
                <a:cs typeface="Aptos" panose="020B0004020202020204" pitchFamily="34" charset="0"/>
              </a:rPr>
              <a:t>erfolgreich</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Strategien</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planen</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umsetzen</a:t>
            </a:r>
            <a:r>
              <a:rPr lang="en-US" sz="1000" kern="100" noProof="0" dirty="0">
                <a:solidFill>
                  <a:srgbClr val="000000"/>
                </a:solidFill>
                <a:effectLst/>
                <a:latin typeface="+mj-lt"/>
                <a:ea typeface="Aptos" panose="020B0004020202020204" pitchFamily="34" charset="0"/>
                <a:cs typeface="Aptos" panose="020B0004020202020204" pitchFamily="34" charset="0"/>
              </a:rPr>
              <a:t> und </a:t>
            </a:r>
            <a:r>
              <a:rPr lang="en-US" sz="1000" kern="100" noProof="0" dirty="0" err="1">
                <a:solidFill>
                  <a:srgbClr val="000000"/>
                </a:solidFill>
                <a:effectLst/>
                <a:latin typeface="+mj-lt"/>
                <a:ea typeface="Aptos" panose="020B0004020202020204" pitchFamily="34" charset="0"/>
                <a:cs typeface="Aptos" panose="020B0004020202020204" pitchFamily="34" charset="0"/>
              </a:rPr>
              <a:t>verankern</a:t>
            </a:r>
            <a:r>
              <a:rPr lang="en-US" sz="1000" kern="100" noProof="0" dirty="0">
                <a:solidFill>
                  <a:srgbClr val="000000"/>
                </a:solidFill>
                <a:effectLst/>
                <a:latin typeface="+mj-lt"/>
                <a:ea typeface="Aptos" panose="020B0004020202020204" pitchFamily="34" charset="0"/>
                <a:cs typeface="Aptos" panose="020B0004020202020204" pitchFamily="34" charset="0"/>
              </a:rPr>
              <a:t>. Stuttgart, DE: Schäffer-Poeschel.</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Kraft, C., Lindeque, J. P., &amp; Peter, M. K. (2022). The digital transformation of Swiss small and medium-sized enterprises: insights from digital tool adoption. Journal of Strategy and Management, 15(3), 468-494. </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Netflix. (2024). Netflix Home Page. https://www.netflix.com</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Nokia (2024a) Q3 2024 Financial results, 17 October 2024. Last accessed from https://www.nokia.com/system/files/2024-10/nokia_slides_2024_q3.pdf on 02 November 2024.</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Nokia (2024b) Nokia licensed products: Support information for Nokia licensed products. Last accessed from https://www.nokia.com/support/licensed-products/ on 02 November 2024.</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O'Reilly, T. (2007). What is Web 2.0: Design Patterns and Business Models for the Next Generation of Software. Communications &amp; Strategies, 65, 17-37.</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O’Reilly III, C. A., &amp; Tushman, M. L. (2008). Ambidexterity as a dynamic capability: Resolving the innovator's dilemma. Research in Organizational Behavior, 28, 185-206.</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Osterwalder, A. and Pigneur, Y. (2010). Business Model Generation: A Handbook for Visionaries, Game Changers, and Challengers. New Jersey: Wiley. </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M.K. (2019): The evolving approach to strategic corporate foresight at Swiss bank </a:t>
            </a:r>
            <a:r>
              <a:rPr lang="en-US" sz="1000" kern="100" noProof="0" dirty="0" err="1">
                <a:solidFill>
                  <a:srgbClr val="000000"/>
                </a:solidFill>
                <a:effectLst/>
                <a:latin typeface="+mj-lt"/>
                <a:ea typeface="Aptos" panose="020B0004020202020204" pitchFamily="34" charset="0"/>
                <a:cs typeface="Aptos" panose="020B0004020202020204" pitchFamily="34" charset="0"/>
              </a:rPr>
              <a:t>PostFinance</a:t>
            </a:r>
            <a:r>
              <a:rPr lang="en-US" sz="1000" kern="100" noProof="0" dirty="0">
                <a:solidFill>
                  <a:srgbClr val="000000"/>
                </a:solidFill>
                <a:effectLst/>
                <a:latin typeface="+mj-lt"/>
                <a:ea typeface="Aptos" panose="020B0004020202020204" pitchFamily="34" charset="0"/>
                <a:cs typeface="Aptos" panose="020B0004020202020204" pitchFamily="34" charset="0"/>
              </a:rPr>
              <a:t> in the age of digital transformation, in: D.A. Schreiber &amp; Z.L. Berge (eds.), Futures thinking and organizational policy. Palgrave Macmillan, New York, pp. 113-132.</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M.K. (</a:t>
            </a:r>
            <a:r>
              <a:rPr lang="en-US" sz="1000" kern="100" noProof="0" dirty="0" err="1">
                <a:solidFill>
                  <a:srgbClr val="000000"/>
                </a:solidFill>
                <a:effectLst/>
                <a:latin typeface="+mj-lt"/>
                <a:ea typeface="Aptos" panose="020B0004020202020204" pitchFamily="34" charset="0"/>
                <a:cs typeface="Aptos" panose="020B0004020202020204" pitchFamily="34" charset="0"/>
              </a:rPr>
              <a:t>Hrsg</a:t>
            </a:r>
            <a:r>
              <a:rPr lang="en-US" sz="1000" kern="100" noProof="0" dirty="0">
                <a:solidFill>
                  <a:srgbClr val="000000"/>
                </a:solidFill>
                <a:effectLst/>
                <a:latin typeface="+mj-lt"/>
                <a:ea typeface="Aptos" panose="020B0004020202020204" pitchFamily="34" charset="0"/>
                <a:cs typeface="Aptos" panose="020B0004020202020204" pitchFamily="34" charset="0"/>
              </a:rPr>
              <a:t>.) (2017). KMU-Transformation: Als KMU die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US" sz="1000" kern="100" noProof="0" dirty="0">
                <a:solidFill>
                  <a:srgbClr val="000000"/>
                </a:solidFill>
                <a:effectLst/>
                <a:latin typeface="+mj-lt"/>
                <a:ea typeface="Aptos" panose="020B0004020202020204" pitchFamily="34" charset="0"/>
                <a:cs typeface="Aptos" panose="020B0004020202020204" pitchFamily="34" charset="0"/>
              </a:rPr>
              <a:t> Transformation </a:t>
            </a:r>
            <a:r>
              <a:rPr lang="en-US" sz="1000" kern="100" noProof="0" dirty="0" err="1">
                <a:solidFill>
                  <a:srgbClr val="000000"/>
                </a:solidFill>
                <a:effectLst/>
                <a:latin typeface="+mj-lt"/>
                <a:ea typeface="Aptos" panose="020B0004020202020204" pitchFamily="34" charset="0"/>
                <a:cs typeface="Aptos" panose="020B0004020202020204" pitchFamily="34" charset="0"/>
              </a:rPr>
              <a:t>erfolgreich</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umsetzen</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Forschungsresultate</a:t>
            </a:r>
            <a:r>
              <a:rPr lang="en-US" sz="1000" kern="100" noProof="0" dirty="0">
                <a:solidFill>
                  <a:srgbClr val="000000"/>
                </a:solidFill>
                <a:effectLst/>
                <a:latin typeface="+mj-lt"/>
                <a:ea typeface="Aptos" panose="020B0004020202020204" pitchFamily="34" charset="0"/>
                <a:cs typeface="Aptos" panose="020B0004020202020204" pitchFamily="34" charset="0"/>
              </a:rPr>
              <a:t> und </a:t>
            </a:r>
            <a:r>
              <a:rPr lang="en-US" sz="1000" kern="100" noProof="0" dirty="0" err="1">
                <a:solidFill>
                  <a:srgbClr val="000000"/>
                </a:solidFill>
                <a:effectLst/>
                <a:latin typeface="+mj-lt"/>
                <a:ea typeface="Aptos" panose="020B0004020202020204" pitchFamily="34" charset="0"/>
                <a:cs typeface="Aptos" panose="020B0004020202020204" pitchFamily="34" charset="0"/>
              </a:rPr>
              <a:t>Praxisleitfaden</a:t>
            </a:r>
            <a:r>
              <a:rPr lang="en-US"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US" sz="1000" kern="100" noProof="0" dirty="0" err="1">
                <a:solidFill>
                  <a:srgbClr val="000000"/>
                </a:solidFill>
                <a:effectLst/>
                <a:latin typeface="+mj-lt"/>
                <a:ea typeface="Aptos" panose="020B0004020202020204" pitchFamily="34" charset="0"/>
                <a:cs typeface="Aptos" panose="020B0004020202020204" pitchFamily="34" charset="0"/>
              </a:rPr>
              <a:t>für</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US" sz="1000" kern="100" noProof="0" dirty="0">
                <a:solidFill>
                  <a:srgbClr val="000000"/>
                </a:solidFill>
                <a:effectLst/>
                <a:latin typeface="+mj-lt"/>
                <a:ea typeface="Aptos" panose="020B0004020202020204" pitchFamily="34" charset="0"/>
                <a:cs typeface="Aptos" panose="020B0004020202020204" pitchFamily="34" charset="0"/>
              </a:rPr>
              <a:t>, Olten/Schweiz, www.kmu-transformation.ch.</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M.K. (</a:t>
            </a:r>
            <a:r>
              <a:rPr lang="en-US" sz="1000" kern="100" noProof="0" dirty="0" err="1">
                <a:solidFill>
                  <a:srgbClr val="000000"/>
                </a:solidFill>
                <a:effectLst/>
                <a:latin typeface="+mj-lt"/>
                <a:ea typeface="Aptos" panose="020B0004020202020204" pitchFamily="34" charset="0"/>
                <a:cs typeface="Aptos" panose="020B0004020202020204" pitchFamily="34" charset="0"/>
              </a:rPr>
              <a:t>Hrsg</a:t>
            </a:r>
            <a:r>
              <a:rPr lang="en-US" sz="1000" kern="100" noProof="0" dirty="0">
                <a:solidFill>
                  <a:srgbClr val="000000"/>
                </a:solidFill>
                <a:effectLst/>
                <a:latin typeface="+mj-lt"/>
                <a:ea typeface="Aptos" panose="020B0004020202020204" pitchFamily="34" charset="0"/>
                <a:cs typeface="Aptos" panose="020B0004020202020204" pitchFamily="34" charset="0"/>
              </a:rPr>
              <a:t>.) (2021). </a:t>
            </a:r>
            <a:r>
              <a:rPr lang="en-US" sz="1000" kern="100" noProof="0" dirty="0" err="1">
                <a:solidFill>
                  <a:srgbClr val="000000"/>
                </a:solidFill>
                <a:effectLst/>
                <a:latin typeface="+mj-lt"/>
                <a:ea typeface="Aptos" panose="020B0004020202020204" pitchFamily="34" charset="0"/>
                <a:cs typeface="Aptos" panose="020B0004020202020204" pitchFamily="34" charset="0"/>
              </a:rPr>
              <a:t>Strategieentwicklung</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im</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Zeitalter</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Planung</a:t>
            </a:r>
            <a:r>
              <a:rPr lang="en-US" sz="1000" kern="100" noProof="0" dirty="0">
                <a:solidFill>
                  <a:srgbClr val="000000"/>
                </a:solidFill>
                <a:effectLst/>
                <a:latin typeface="+mj-lt"/>
                <a:ea typeface="Aptos" panose="020B0004020202020204" pitchFamily="34" charset="0"/>
                <a:cs typeface="Aptos" panose="020B0004020202020204" pitchFamily="34" charset="0"/>
              </a:rPr>
              <a:t> und </a:t>
            </a:r>
            <a:r>
              <a:rPr lang="en-US" sz="1000" kern="100" noProof="0" dirty="0" err="1">
                <a:solidFill>
                  <a:srgbClr val="000000"/>
                </a:solidFill>
                <a:effectLst/>
                <a:latin typeface="+mj-lt"/>
                <a:ea typeface="Aptos" panose="020B0004020202020204" pitchFamily="34" charset="0"/>
                <a:cs typeface="Aptos" panose="020B0004020202020204" pitchFamily="34" charset="0"/>
              </a:rPr>
              <a:t>Umsetzung</a:t>
            </a:r>
            <a:r>
              <a:rPr lang="en-US" sz="1000" kern="100" noProof="0" dirty="0">
                <a:solidFill>
                  <a:srgbClr val="000000"/>
                </a:solidFill>
                <a:effectLst/>
                <a:latin typeface="+mj-lt"/>
                <a:ea typeface="Aptos" panose="020B0004020202020204" pitchFamily="34" charset="0"/>
                <a:cs typeface="Aptos" panose="020B0004020202020204" pitchFamily="34" charset="0"/>
              </a:rPr>
              <a:t> der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US" sz="1000" kern="100" noProof="0" dirty="0">
                <a:solidFill>
                  <a:srgbClr val="000000"/>
                </a:solidFill>
                <a:effectLst/>
                <a:latin typeface="+mj-lt"/>
                <a:ea typeface="Aptos" panose="020B0004020202020204" pitchFamily="34" charset="0"/>
                <a:cs typeface="Aptos" panose="020B0004020202020204" pitchFamily="34" charset="0"/>
              </a:rPr>
              <a:t> Transformation. FHNW Hochschule </a:t>
            </a:r>
            <a:r>
              <a:rPr lang="en-US" sz="1000" kern="100" noProof="0" dirty="0" err="1">
                <a:solidFill>
                  <a:srgbClr val="000000"/>
                </a:solidFill>
                <a:effectLst/>
                <a:latin typeface="+mj-lt"/>
                <a:ea typeface="Aptos" panose="020B0004020202020204" pitchFamily="34" charset="0"/>
                <a:cs typeface="Aptos" panose="020B0004020202020204" pitchFamily="34" charset="0"/>
              </a:rPr>
              <a:t>für</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US" sz="1000" kern="100" noProof="0" dirty="0">
                <a:solidFill>
                  <a:srgbClr val="000000"/>
                </a:solidFill>
                <a:effectLst/>
                <a:latin typeface="+mj-lt"/>
                <a:ea typeface="Aptos" panose="020B0004020202020204" pitchFamily="34" charset="0"/>
                <a:cs typeface="Aptos" panose="020B0004020202020204" pitchFamily="34" charset="0"/>
              </a:rPr>
              <a:t> und </a:t>
            </a:r>
            <a:r>
              <a:rPr lang="en-US" sz="1000" kern="100" noProof="0" dirty="0" err="1">
                <a:solidFill>
                  <a:srgbClr val="000000"/>
                </a:solidFill>
                <a:effectLst/>
                <a:latin typeface="+mj-lt"/>
                <a:ea typeface="Aptos" panose="020B0004020202020204" pitchFamily="34" charset="0"/>
                <a:cs typeface="Aptos" panose="020B0004020202020204" pitchFamily="34" charset="0"/>
              </a:rPr>
              <a:t>Strategylab</a:t>
            </a:r>
            <a:r>
              <a:rPr lang="en-US" sz="1000" kern="100" noProof="0" dirty="0">
                <a:solidFill>
                  <a:srgbClr val="000000"/>
                </a:solidFill>
                <a:effectLst/>
                <a:latin typeface="+mj-lt"/>
                <a:ea typeface="Aptos" panose="020B0004020202020204" pitchFamily="34" charset="0"/>
                <a:cs typeface="Aptos" panose="020B0004020202020204" pitchFamily="34" charset="0"/>
              </a:rPr>
              <a:t>, Olten/Schweiz, www.strategische-transformation.ch.</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M.K. (2023).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Digitaler</a:t>
            </a:r>
            <a:r>
              <a:rPr lang="en-US" sz="1000" kern="100" noProof="0" dirty="0">
                <a:solidFill>
                  <a:srgbClr val="000000"/>
                </a:solidFill>
                <a:effectLst/>
                <a:latin typeface="+mj-lt"/>
                <a:ea typeface="Aptos" panose="020B0004020202020204" pitchFamily="34" charset="0"/>
                <a:cs typeface="Aptos" panose="020B0004020202020204" pitchFamily="34" charset="0"/>
              </a:rPr>
              <a:t> Masterplan für KMU. So </a:t>
            </a:r>
            <a:r>
              <a:rPr lang="en-US" sz="1000" kern="100" noProof="0" dirty="0" err="1">
                <a:solidFill>
                  <a:srgbClr val="000000"/>
                </a:solidFill>
                <a:effectLst/>
                <a:latin typeface="+mj-lt"/>
                <a:ea typeface="Aptos" panose="020B0004020202020204" pitchFamily="34" charset="0"/>
                <a:cs typeface="Aptos" panose="020B0004020202020204" pitchFamily="34" charset="0"/>
              </a:rPr>
              <a:t>gelingt</a:t>
            </a:r>
            <a:r>
              <a:rPr lang="en-US" sz="1000" kern="100" noProof="0" dirty="0">
                <a:solidFill>
                  <a:srgbClr val="000000"/>
                </a:solidFill>
                <a:effectLst/>
                <a:latin typeface="+mj-lt"/>
                <a:ea typeface="Aptos" panose="020B0004020202020204" pitchFamily="34" charset="0"/>
                <a:cs typeface="Aptos" panose="020B0004020202020204" pitchFamily="34" charset="0"/>
              </a:rPr>
              <a:t> die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US" sz="1000" kern="100" noProof="0" dirty="0">
                <a:solidFill>
                  <a:srgbClr val="000000"/>
                </a:solidFill>
                <a:effectLst/>
                <a:latin typeface="+mj-lt"/>
                <a:ea typeface="Aptos" panose="020B0004020202020204" pitchFamily="34" charset="0"/>
                <a:cs typeface="Aptos" panose="020B0004020202020204" pitchFamily="34" charset="0"/>
              </a:rPr>
              <a:t> Transformation in </a:t>
            </a:r>
            <a:r>
              <a:rPr lang="en-US" sz="1000" kern="100" noProof="0" dirty="0" err="1">
                <a:solidFill>
                  <a:srgbClr val="000000"/>
                </a:solidFill>
                <a:effectLst/>
                <a:latin typeface="+mj-lt"/>
                <a:ea typeface="Aptos" panose="020B0004020202020204" pitchFamily="34" charset="0"/>
                <a:cs typeface="Aptos" panose="020B0004020202020204" pitchFamily="34" charset="0"/>
              </a:rPr>
              <a:t>Ihrem</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Unternehmen</a:t>
            </a:r>
            <a:r>
              <a:rPr lang="en-US" sz="1000" kern="100" noProof="0" dirty="0">
                <a:solidFill>
                  <a:srgbClr val="000000"/>
                </a:solidFill>
                <a:effectLst/>
                <a:latin typeface="+mj-lt"/>
                <a:ea typeface="Aptos" panose="020B0004020202020204" pitchFamily="34" charset="0"/>
                <a:cs typeface="Aptos" panose="020B0004020202020204" pitchFamily="34" charset="0"/>
              </a:rPr>
              <a:t>. Verlag Beobachter Edition &amp; </a:t>
            </a:r>
            <a:r>
              <a:rPr lang="en-US" sz="1000" kern="100" noProof="0" dirty="0" err="1">
                <a:solidFill>
                  <a:srgbClr val="000000"/>
                </a:solidFill>
                <a:effectLst/>
                <a:latin typeface="+mj-lt"/>
                <a:ea typeface="Aptos" panose="020B0004020202020204" pitchFamily="34" charset="0"/>
                <a:cs typeface="Aptos" panose="020B0004020202020204" pitchFamily="34" charset="0"/>
              </a:rPr>
              <a:t>Handelszeitung</a:t>
            </a:r>
            <a:r>
              <a:rPr lang="en-US" sz="1000" kern="100" noProof="0" dirty="0">
                <a:solidFill>
                  <a:srgbClr val="000000"/>
                </a:solidFill>
                <a:effectLst/>
                <a:latin typeface="+mj-lt"/>
                <a:ea typeface="Aptos" panose="020B0004020202020204" pitchFamily="34" charset="0"/>
                <a:cs typeface="Aptos" panose="020B0004020202020204" pitchFamily="34" charset="0"/>
              </a:rPr>
              <a:t>. Zürich/Schweiz, www.digitaler-masterplan.ch.</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M.K. (2024). The Digital Transformation Canvas. Develop and implement your digital strategy. FT Publishing/Pearson, London/UK, www.the-digital-transformation-canvas.com.</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 K., Kraft, C., &amp; Lindeque, J. (2020). Strategic Action Fields of Digital Transformation: An exploration of the strategic action fields of Swiss SMEs and large enterprises. Journal of Strategy and Management, 13(1), 160-180.</a:t>
            </a:r>
          </a:p>
        </p:txBody>
      </p:sp>
    </p:spTree>
    <p:extLst>
      <p:ext uri="{BB962C8B-B14F-4D97-AF65-F5344CB8AC3E}">
        <p14:creationId xmlns:p14="http://schemas.microsoft.com/office/powerpoint/2010/main" val="107489368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31E06-D882-0754-AAD7-3DB75836199C}"/>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9E3B8FD-3FBF-DD2D-C6CD-E2990431826B}"/>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References</a:t>
            </a:r>
          </a:p>
        </p:txBody>
      </p:sp>
      <p:sp>
        <p:nvSpPr>
          <p:cNvPr id="5" name="TextBox 3">
            <a:extLst>
              <a:ext uri="{FF2B5EF4-FFF2-40B4-BE49-F238E27FC236}">
                <a16:creationId xmlns:a16="http://schemas.microsoft.com/office/drawing/2014/main" id="{4FCA2F61-7CC7-E838-5587-5F4279FD6D65}"/>
              </a:ext>
            </a:extLst>
          </p:cNvPr>
          <p:cNvSpPr txBox="1"/>
          <p:nvPr/>
        </p:nvSpPr>
        <p:spPr>
          <a:xfrm>
            <a:off x="171274" y="973190"/>
            <a:ext cx="11559209" cy="1169551"/>
          </a:xfrm>
          <a:prstGeom prst="rect">
            <a:avLst/>
          </a:prstGeom>
          <a:noFill/>
        </p:spPr>
        <p:txBody>
          <a:bodyPr wrap="square">
            <a:spAutoFit/>
          </a:bodyPr>
          <a:lstStyle/>
          <a:p>
            <a:pPr marL="457200" indent="-457200">
              <a:buNone/>
            </a:pPr>
            <a:r>
              <a:rPr lang="en-US" sz="1000" kern="100" noProof="0" dirty="0">
                <a:solidFill>
                  <a:srgbClr val="000000"/>
                </a:solidFill>
                <a:ea typeface="Aptos" panose="020B0004020202020204" pitchFamily="34" charset="0"/>
                <a:cs typeface="Aptos" panose="020B0004020202020204" pitchFamily="34" charset="0"/>
              </a:rPr>
              <a:t>Porter, M. E. (1996). What is strategy? Harvard Business Review, 74(6), 37-55.</a:t>
            </a:r>
          </a:p>
          <a:p>
            <a:pPr marL="457200" indent="-457200">
              <a:buNone/>
            </a:pPr>
            <a:r>
              <a:rPr lang="en-US" sz="1000" kern="100" noProof="0" dirty="0" err="1">
                <a:solidFill>
                  <a:srgbClr val="000000"/>
                </a:solidFill>
                <a:ea typeface="Aptos" panose="020B0004020202020204" pitchFamily="34" charset="0"/>
                <a:cs typeface="Aptos" panose="020B0004020202020204" pitchFamily="34" charset="0"/>
              </a:rPr>
              <a:t>Rayport</a:t>
            </a:r>
            <a:r>
              <a:rPr lang="en-US" sz="1000" kern="100" noProof="0" dirty="0">
                <a:solidFill>
                  <a:srgbClr val="000000"/>
                </a:solidFill>
                <a:ea typeface="Aptos" panose="020B0004020202020204" pitchFamily="34" charset="0"/>
                <a:cs typeface="Aptos" panose="020B0004020202020204" pitchFamily="34" charset="0"/>
              </a:rPr>
              <a:t>, J.F. and </a:t>
            </a:r>
            <a:r>
              <a:rPr lang="en-US" sz="1000" kern="100" noProof="0" dirty="0" err="1">
                <a:solidFill>
                  <a:srgbClr val="000000"/>
                </a:solidFill>
                <a:ea typeface="Aptos" panose="020B0004020202020204" pitchFamily="34" charset="0"/>
                <a:cs typeface="Aptos" panose="020B0004020202020204" pitchFamily="34" charset="0"/>
              </a:rPr>
              <a:t>Sviokla</a:t>
            </a:r>
            <a:r>
              <a:rPr lang="en-US" sz="1000" kern="100" noProof="0" dirty="0">
                <a:solidFill>
                  <a:srgbClr val="000000"/>
                </a:solidFill>
                <a:ea typeface="Aptos" panose="020B0004020202020204" pitchFamily="34" charset="0"/>
                <a:cs typeface="Aptos" panose="020B0004020202020204" pitchFamily="34" charset="0"/>
              </a:rPr>
              <a:t>, J.J. (1996). Exploiting the Virtual Value Chain. McKinsey Quarterly, No. 1, pp. 20–36.</a:t>
            </a:r>
          </a:p>
          <a:p>
            <a:pPr marL="457200" indent="-457200">
              <a:buNone/>
            </a:pPr>
            <a:r>
              <a:rPr lang="en-US" sz="1000" kern="100" noProof="0" dirty="0">
                <a:solidFill>
                  <a:srgbClr val="000000"/>
                </a:solidFill>
                <a:ea typeface="Aptos" panose="020B0004020202020204" pitchFamily="34" charset="0"/>
                <a:cs typeface="Aptos" panose="020B0004020202020204" pitchFamily="34" charset="0"/>
              </a:rPr>
              <a:t>Ries, E. (2011). The Lean Startup: How Today's Entrepreneurs Use Continuous Innovation to Create Radically Successful Businesses. New York, Crown Currency.</a:t>
            </a:r>
          </a:p>
          <a:p>
            <a:pPr marL="457200" indent="-457200">
              <a:buNone/>
            </a:pPr>
            <a:r>
              <a:rPr lang="en-US" sz="1000" kern="100" noProof="0" dirty="0" err="1">
                <a:solidFill>
                  <a:srgbClr val="000000"/>
                </a:solidFill>
                <a:ea typeface="Aptos" panose="020B0004020202020204" pitchFamily="34" charset="0"/>
                <a:cs typeface="Aptos" panose="020B0004020202020204" pitchFamily="34" charset="0"/>
              </a:rPr>
              <a:t>Täuscher</a:t>
            </a:r>
            <a:r>
              <a:rPr lang="en-US" sz="1000" kern="100" noProof="0" dirty="0">
                <a:solidFill>
                  <a:srgbClr val="000000"/>
                </a:solidFill>
                <a:ea typeface="Aptos" panose="020B0004020202020204" pitchFamily="34" charset="0"/>
                <a:cs typeface="Aptos" panose="020B0004020202020204" pitchFamily="34" charset="0"/>
              </a:rPr>
              <a:t>, K., &amp; </a:t>
            </a:r>
            <a:r>
              <a:rPr lang="en-US" sz="1000" kern="100" noProof="0" dirty="0" err="1">
                <a:solidFill>
                  <a:srgbClr val="000000"/>
                </a:solidFill>
                <a:ea typeface="Aptos" panose="020B0004020202020204" pitchFamily="34" charset="0"/>
                <a:cs typeface="Aptos" panose="020B0004020202020204" pitchFamily="34" charset="0"/>
              </a:rPr>
              <a:t>Laudien</a:t>
            </a:r>
            <a:r>
              <a:rPr lang="en-US" sz="1000" kern="100" noProof="0" dirty="0">
                <a:solidFill>
                  <a:srgbClr val="000000"/>
                </a:solidFill>
                <a:ea typeface="Aptos" panose="020B0004020202020204" pitchFamily="34" charset="0"/>
                <a:cs typeface="Aptos" panose="020B0004020202020204" pitchFamily="34" charset="0"/>
              </a:rPr>
              <a:t>, S. M. (2018). Understanding platform business models: A mixed methods study of marketplaces. European Management Journal, 36(3), 319-329.</a:t>
            </a:r>
          </a:p>
          <a:p>
            <a:pPr marL="457200" indent="-457200">
              <a:buNone/>
            </a:pPr>
            <a:r>
              <a:rPr lang="en-US" sz="1000" kern="100" noProof="0" dirty="0">
                <a:solidFill>
                  <a:srgbClr val="000000"/>
                </a:solidFill>
                <a:ea typeface="Aptos" panose="020B0004020202020204" pitchFamily="34" charset="0"/>
                <a:cs typeface="Aptos" panose="020B0004020202020204" pitchFamily="34" charset="0"/>
              </a:rPr>
              <a:t>Teece, D. J. (2010). Business models, business strategy and innovation. Long Range Planning, 43(2-3), 172-194.</a:t>
            </a:r>
          </a:p>
          <a:p>
            <a:pPr marL="457200" indent="-457200">
              <a:buNone/>
            </a:pPr>
            <a:r>
              <a:rPr lang="en-US" sz="1000" kern="100" noProof="0" dirty="0">
                <a:solidFill>
                  <a:srgbClr val="000000"/>
                </a:solidFill>
                <a:ea typeface="Aptos" panose="020B0004020202020204" pitchFamily="34" charset="0"/>
                <a:cs typeface="Aptos" panose="020B0004020202020204" pitchFamily="34" charset="0"/>
              </a:rPr>
              <a:t>Wang, C., Fang, Y., &amp; Zhang, C. (2022). Mechanisms and countermeasures of “The Innovator’s Dilemma” in business model. Journal of Innovation &amp; Knowledge, 7(2), 100169.</a:t>
            </a:r>
          </a:p>
          <a:p>
            <a:pPr marL="457200" indent="-457200">
              <a:buNone/>
            </a:pPr>
            <a:r>
              <a:rPr lang="en-US" sz="1000" kern="100" noProof="0" dirty="0">
                <a:solidFill>
                  <a:srgbClr val="000000"/>
                </a:solidFill>
                <a:ea typeface="Aptos" panose="020B0004020202020204" pitchFamily="34" charset="0"/>
                <a:cs typeface="Aptos" panose="020B0004020202020204" pitchFamily="34" charset="0"/>
              </a:rPr>
              <a:t>Zott, C., &amp; Amit, R. (2010). Business model design: An activity system perspective. Long Range Planning, 43(2-3), 216-226.</a:t>
            </a:r>
          </a:p>
        </p:txBody>
      </p:sp>
    </p:spTree>
    <p:extLst>
      <p:ext uri="{BB962C8B-B14F-4D97-AF65-F5344CB8AC3E}">
        <p14:creationId xmlns:p14="http://schemas.microsoft.com/office/powerpoint/2010/main" val="392366034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7531-9519-9A73-4265-35794EF49AF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B6049CB-8AB4-9E0F-98A0-9CFCBD33001B}"/>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0342D7F7-E26D-9CAF-1F05-10D82389790C}"/>
              </a:ext>
            </a:extLst>
          </p:cNvPr>
          <p:cNvSpPr txBox="1"/>
          <p:nvPr/>
        </p:nvSpPr>
        <p:spPr>
          <a:xfrm>
            <a:off x="1261685" y="2046008"/>
            <a:ext cx="10409615" cy="1754326"/>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5" name="Picture 4" descr="A blue text on a black background&#10;&#10;AI-generated content may be incorrect.">
            <a:extLst>
              <a:ext uri="{FF2B5EF4-FFF2-40B4-BE49-F238E27FC236}">
                <a16:creationId xmlns:a16="http://schemas.microsoft.com/office/drawing/2014/main" id="{F2243F32-3955-08D3-04BF-3EFCE5AC94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452" y="4772640"/>
            <a:ext cx="1122680" cy="526886"/>
          </a:xfrm>
          <a:prstGeom prst="rect">
            <a:avLst/>
          </a:prstGeom>
        </p:spPr>
      </p:pic>
      <p:pic>
        <p:nvPicPr>
          <p:cNvPr id="14" name="Graphic 3">
            <a:extLst>
              <a:ext uri="{FF2B5EF4-FFF2-40B4-BE49-F238E27FC236}">
                <a16:creationId xmlns:a16="http://schemas.microsoft.com/office/drawing/2014/main" id="{913F7579-2B47-D8A9-975F-5CC5675F2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449" y="5527958"/>
            <a:ext cx="971550" cy="376555"/>
          </a:xfrm>
          <a:prstGeom prst="rect">
            <a:avLst/>
          </a:prstGeom>
        </p:spPr>
      </p:pic>
      <p:pic>
        <p:nvPicPr>
          <p:cNvPr id="16" name="Picture 15" descr="A black background with red text&#10;&#10;AI-generated content may be incorrect.">
            <a:extLst>
              <a:ext uri="{FF2B5EF4-FFF2-40B4-BE49-F238E27FC236}">
                <a16:creationId xmlns:a16="http://schemas.microsoft.com/office/drawing/2014/main" id="{6FB4BB55-0EFC-E1C2-3141-A8D7E21F4C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784602" y="4873152"/>
            <a:ext cx="1451610" cy="271780"/>
          </a:xfrm>
          <a:prstGeom prst="rect">
            <a:avLst/>
          </a:prstGeom>
          <a:ln>
            <a:noFill/>
          </a:ln>
          <a:extLst>
            <a:ext uri="{53640926-AAD7-44D8-BBD7-CCE9431645EC}">
              <a14:shadowObscured xmlns:a14="http://schemas.microsoft.com/office/drawing/2010/main"/>
            </a:ext>
          </a:extLst>
        </p:spPr>
      </p:pic>
      <p:pic>
        <p:nvPicPr>
          <p:cNvPr id="17" name="Picture 16" descr="A pink and yellow logo&#10;&#10;AI-generated content may be incorrect.">
            <a:extLst>
              <a:ext uri="{FF2B5EF4-FFF2-40B4-BE49-F238E27FC236}">
                <a16:creationId xmlns:a16="http://schemas.microsoft.com/office/drawing/2014/main" id="{6D0FA3C9-69A0-7610-1101-67F1B0418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430" y="5386988"/>
            <a:ext cx="886815" cy="734377"/>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2692DA34-866C-9183-0266-0E1CD687A9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2744" y="4847275"/>
            <a:ext cx="1872084" cy="315325"/>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97D46043-6443-FB5D-4D45-A0950249F7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5895" y="5360038"/>
            <a:ext cx="1352891" cy="289450"/>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569924E0-B8C6-5549-A45B-161ACEDF52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20925" y="4825502"/>
            <a:ext cx="1656398" cy="358873"/>
          </a:xfrm>
          <a:prstGeom prst="rect">
            <a:avLst/>
          </a:prstGeom>
        </p:spPr>
      </p:pic>
      <p:pic>
        <p:nvPicPr>
          <p:cNvPr id="21" name="Picture 20" descr="Red text on a white background&#10;&#10;AI-generated content may be incorrect.">
            <a:extLst>
              <a:ext uri="{FF2B5EF4-FFF2-40B4-BE49-F238E27FC236}">
                <a16:creationId xmlns:a16="http://schemas.microsoft.com/office/drawing/2014/main" id="{222C76C9-0884-A3C7-621F-3A072CD524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61200" y="5825233"/>
            <a:ext cx="1440572" cy="276594"/>
          </a:xfrm>
          <a:prstGeom prst="rect">
            <a:avLst/>
          </a:prstGeom>
        </p:spPr>
      </p:pic>
      <p:pic>
        <p:nvPicPr>
          <p:cNvPr id="22" name="Picture 21" descr="A yellow and red logo&#10;&#10;AI-generated content may be incorrect.">
            <a:extLst>
              <a:ext uri="{FF2B5EF4-FFF2-40B4-BE49-F238E27FC236}">
                <a16:creationId xmlns:a16="http://schemas.microsoft.com/office/drawing/2014/main" id="{F4D6EB35-2CAF-D8F0-F258-D115B4ECA6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23869" y="5694650"/>
            <a:ext cx="1128694" cy="372749"/>
          </a:xfrm>
          <a:prstGeom prst="rect">
            <a:avLst/>
          </a:prstGeom>
        </p:spPr>
      </p:pic>
      <p:pic>
        <p:nvPicPr>
          <p:cNvPr id="23" name="Picture 22" descr="A black text on a white background&#10;&#10;AI-generated content may be incorrect.">
            <a:extLst>
              <a:ext uri="{FF2B5EF4-FFF2-40B4-BE49-F238E27FC236}">
                <a16:creationId xmlns:a16="http://schemas.microsoft.com/office/drawing/2014/main" id="{C069BBA1-341F-B564-66A7-E3BCA00D672B}"/>
              </a:ext>
            </a:extLst>
          </p:cNvPr>
          <p:cNvPicPr>
            <a:picLocks noChangeAspect="1"/>
          </p:cNvPicPr>
          <p:nvPr/>
        </p:nvPicPr>
        <p:blipFill>
          <a:blip r:embed="rId12" cstate="print">
            <a:extLst>
              <a:ext uri="{28A0092B-C50C-407E-A947-70E740481C1C}">
                <a14:useLocalDpi xmlns:a14="http://schemas.microsoft.com/office/drawing/2010/main"/>
              </a:ext>
            </a:extLst>
          </a:blip>
          <a:srcRect t="28709" b="28099"/>
          <a:stretch>
            <a:fillRect/>
          </a:stretch>
        </p:blipFill>
        <p:spPr>
          <a:xfrm>
            <a:off x="9203855" y="4856646"/>
            <a:ext cx="1495581" cy="358874"/>
          </a:xfrm>
          <a:prstGeom prst="rect">
            <a:avLst/>
          </a:prstGeom>
        </p:spPr>
      </p:pic>
      <p:pic>
        <p:nvPicPr>
          <p:cNvPr id="24" name="Picture 2">
            <a:extLst>
              <a:ext uri="{FF2B5EF4-FFF2-40B4-BE49-F238E27FC236}">
                <a16:creationId xmlns:a16="http://schemas.microsoft.com/office/drawing/2014/main" id="{CF2047BB-D97D-454C-FCE4-9774C690FE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67750" y="5525364"/>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text on a black background&#10;&#10;AI-generated content may be incorrect.">
            <a:extLst>
              <a:ext uri="{FF2B5EF4-FFF2-40B4-BE49-F238E27FC236}">
                <a16:creationId xmlns:a16="http://schemas.microsoft.com/office/drawing/2014/main" id="{58FD8FBC-1A59-5205-EF9F-F4B7644CE8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741" y="5429008"/>
            <a:ext cx="1439802" cy="440961"/>
          </a:xfrm>
          <a:prstGeom prst="rect">
            <a:avLst/>
          </a:prstGeom>
        </p:spPr>
      </p:pic>
      <p:pic>
        <p:nvPicPr>
          <p:cNvPr id="26" name="Picture 25" descr="A black sign with brown letters&#10;&#10;AI-generated content may be incorrect.">
            <a:extLst>
              <a:ext uri="{FF2B5EF4-FFF2-40B4-BE49-F238E27FC236}">
                <a16:creationId xmlns:a16="http://schemas.microsoft.com/office/drawing/2014/main" id="{7724C47C-0F7F-ABBE-6562-D270340A53F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06568" y="4881312"/>
            <a:ext cx="763440" cy="442795"/>
          </a:xfrm>
          <a:prstGeom prst="rect">
            <a:avLst/>
          </a:prstGeom>
        </p:spPr>
      </p:pic>
      <p:pic>
        <p:nvPicPr>
          <p:cNvPr id="27" name="Graphic 26">
            <a:extLst>
              <a:ext uri="{FF2B5EF4-FFF2-40B4-BE49-F238E27FC236}">
                <a16:creationId xmlns:a16="http://schemas.microsoft.com/office/drawing/2014/main" id="{B423648F-CA3B-BD93-C506-954C9D9A4B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02741" y="5487635"/>
            <a:ext cx="1181100" cy="457200"/>
          </a:xfrm>
          <a:prstGeom prst="rect">
            <a:avLst/>
          </a:prstGeom>
        </p:spPr>
      </p:pic>
    </p:spTree>
    <p:extLst>
      <p:ext uri="{BB962C8B-B14F-4D97-AF65-F5344CB8AC3E}">
        <p14:creationId xmlns:p14="http://schemas.microsoft.com/office/powerpoint/2010/main" val="159531645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B98-9358-11A0-41E6-5FE6BAFF50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8ABA0CD-2EB5-52C2-063A-7054E94022D9}"/>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Digital Transformation Textbook</a:t>
            </a:r>
          </a:p>
        </p:txBody>
      </p:sp>
      <p:sp>
        <p:nvSpPr>
          <p:cNvPr id="5" name="TextBox 3">
            <a:extLst>
              <a:ext uri="{FF2B5EF4-FFF2-40B4-BE49-F238E27FC236}">
                <a16:creationId xmlns:a16="http://schemas.microsoft.com/office/drawing/2014/main" id="{F4A97E48-30D8-4D61-B4AA-5562B8250D78}"/>
              </a:ext>
            </a:extLst>
          </p:cNvPr>
          <p:cNvSpPr txBox="1"/>
          <p:nvPr/>
        </p:nvSpPr>
        <p:spPr>
          <a:xfrm>
            <a:off x="770515" y="2130987"/>
            <a:ext cx="6798685" cy="1230593"/>
          </a:xfrm>
          <a:prstGeom prst="rect">
            <a:avLst/>
          </a:prstGeom>
          <a:noFill/>
        </p:spPr>
        <p:txBody>
          <a:bodyPr wrap="square">
            <a:spAutoFit/>
          </a:bodyPr>
          <a:lstStyle/>
          <a:p>
            <a:pPr>
              <a:lnSpc>
                <a:spcPct val="150000"/>
              </a:lnSpc>
            </a:pPr>
            <a:r>
              <a:rPr lang="en-US" sz="2600" i="1" noProof="0" dirty="0">
                <a:latin typeface="+mj-lt"/>
              </a:rPr>
              <a:t>Visit </a:t>
            </a:r>
            <a:r>
              <a:rPr lang="en-US" sz="2600" i="1" noProof="0" dirty="0">
                <a:latin typeface="+mj-lt"/>
                <a:hlinkClick r:id="rId2"/>
              </a:rPr>
              <a:t>www.strategic-digital-transformation.com</a:t>
            </a:r>
            <a:r>
              <a:rPr lang="en-US" sz="2600" i="1" noProof="0" dirty="0">
                <a:latin typeface="+mj-lt"/>
              </a:rPr>
              <a:t> </a:t>
            </a:r>
            <a:br>
              <a:rPr lang="en-US" sz="2600" i="1" noProof="0" dirty="0">
                <a:latin typeface="+mj-lt"/>
              </a:rPr>
            </a:br>
            <a:r>
              <a:rPr lang="en-US" sz="2600" i="1" noProof="0" dirty="0">
                <a:latin typeface="+mj-lt"/>
              </a:rPr>
              <a:t>for case studies, videos and workshop templates.</a:t>
            </a:r>
          </a:p>
        </p:txBody>
      </p:sp>
      <p:pic>
        <p:nvPicPr>
          <p:cNvPr id="3" name="Picture 2" descr="A person in a suit and tie&#10;&#10;AI-generated content may be incorrect.">
            <a:extLst>
              <a:ext uri="{FF2B5EF4-FFF2-40B4-BE49-F238E27FC236}">
                <a16:creationId xmlns:a16="http://schemas.microsoft.com/office/drawing/2014/main" id="{0DB98BF3-60F2-B69E-010E-EB610548E08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53640" y="4344266"/>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14A3DE1E-FE2B-7828-AB01-665F4DC8A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0544" y="4344266"/>
            <a:ext cx="1222999" cy="1571321"/>
          </a:xfrm>
          <a:prstGeom prst="rect">
            <a:avLst/>
          </a:prstGeom>
        </p:spPr>
      </p:pic>
      <p:sp>
        <p:nvSpPr>
          <p:cNvPr id="14" name="TextBox 13">
            <a:extLst>
              <a:ext uri="{FF2B5EF4-FFF2-40B4-BE49-F238E27FC236}">
                <a16:creationId xmlns:a16="http://schemas.microsoft.com/office/drawing/2014/main" id="{F4ADA7D2-0731-7719-75CA-00D57338B441}"/>
              </a:ext>
            </a:extLst>
          </p:cNvPr>
          <p:cNvSpPr txBox="1"/>
          <p:nvPr/>
        </p:nvSpPr>
        <p:spPr>
          <a:xfrm>
            <a:off x="770515" y="5915588"/>
            <a:ext cx="1371119" cy="246221"/>
          </a:xfrm>
          <a:prstGeom prst="rect">
            <a:avLst/>
          </a:prstGeom>
          <a:noFill/>
        </p:spPr>
        <p:txBody>
          <a:bodyPr wrap="square">
            <a:spAutoFit/>
          </a:bodyPr>
          <a:lstStyle/>
          <a:p>
            <a:r>
              <a:rPr lang="en-US" sz="1000" noProof="0" dirty="0"/>
              <a:t>Prof. Dr. Marc K. Peter</a:t>
            </a:r>
          </a:p>
        </p:txBody>
      </p:sp>
      <p:sp>
        <p:nvSpPr>
          <p:cNvPr id="15" name="TextBox 14">
            <a:extLst>
              <a:ext uri="{FF2B5EF4-FFF2-40B4-BE49-F238E27FC236}">
                <a16:creationId xmlns:a16="http://schemas.microsoft.com/office/drawing/2014/main" id="{F930E241-B351-1EED-3500-FF949C121141}"/>
              </a:ext>
            </a:extLst>
          </p:cNvPr>
          <p:cNvSpPr txBox="1"/>
          <p:nvPr/>
        </p:nvSpPr>
        <p:spPr>
          <a:xfrm>
            <a:off x="2189935" y="5915588"/>
            <a:ext cx="1371119" cy="246221"/>
          </a:xfrm>
          <a:prstGeom prst="rect">
            <a:avLst/>
          </a:prstGeom>
          <a:noFill/>
        </p:spPr>
        <p:txBody>
          <a:bodyPr wrap="square">
            <a:spAutoFit/>
          </a:bodyPr>
          <a:lstStyle/>
          <a:p>
            <a:r>
              <a:rPr lang="en-US" sz="1000" noProof="0" dirty="0"/>
              <a:t>Dr. Johan P. Lindeque</a:t>
            </a:r>
          </a:p>
        </p:txBody>
      </p:sp>
      <p:pic>
        <p:nvPicPr>
          <p:cNvPr id="6" name="Picture 5" descr="A book with a white rectangular sign on it&#10;&#10;AI-generated content may be incorrect.">
            <a:extLst>
              <a:ext uri="{FF2B5EF4-FFF2-40B4-BE49-F238E27FC236}">
                <a16:creationId xmlns:a16="http://schemas.microsoft.com/office/drawing/2014/main" id="{26DAA298-2D75-B6F9-205B-328A341F64DB}"/>
              </a:ext>
            </a:extLst>
          </p:cNvPr>
          <p:cNvPicPr>
            <a:picLocks noChangeAspect="1"/>
          </p:cNvPicPr>
          <p:nvPr/>
        </p:nvPicPr>
        <p:blipFill>
          <a:blip r:embed="rId5"/>
          <a:stretch>
            <a:fillRect/>
          </a:stretch>
        </p:blipFill>
        <p:spPr>
          <a:xfrm>
            <a:off x="7861300" y="690945"/>
            <a:ext cx="4698879" cy="5747863"/>
          </a:xfrm>
          <a:prstGeom prst="rect">
            <a:avLst/>
          </a:prstGeom>
        </p:spPr>
      </p:pic>
    </p:spTree>
    <p:extLst>
      <p:ext uri="{BB962C8B-B14F-4D97-AF65-F5344CB8AC3E}">
        <p14:creationId xmlns:p14="http://schemas.microsoft.com/office/powerpoint/2010/main" val="1345437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5A8D7-76B1-C6FD-3560-B7C93DF2F316}"/>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29CF8397-1C8B-CC9D-EA60-48C8AFD613A0}"/>
              </a:ext>
            </a:extLst>
          </p:cNvPr>
          <p:cNvSpPr>
            <a:spLocks noGrp="1"/>
          </p:cNvSpPr>
          <p:nvPr>
            <p:ph sz="quarter" idx="10"/>
          </p:nvPr>
        </p:nvSpPr>
        <p:spPr>
          <a:xfrm>
            <a:off x="1228625" y="1634355"/>
            <a:ext cx="9404350" cy="4789488"/>
          </a:xfrm>
        </p:spPr>
        <p:txBody>
          <a:bodyPr>
            <a:normAutofit/>
          </a:bodyPr>
          <a:lstStyle/>
          <a:p>
            <a:r>
              <a:rPr lang="en-US" sz="2200" dirty="0">
                <a:latin typeface="+mj-lt"/>
              </a:rPr>
              <a:t>Study from 2015 with 4,800 study participants, published in the American MIT Sloan Management Review, found that only 15% of </a:t>
            </a:r>
            <a:r>
              <a:rPr lang="en-US" sz="2200" dirty="0" err="1">
                <a:latin typeface="+mj-lt"/>
              </a:rPr>
              <a:t>organisations</a:t>
            </a:r>
            <a:r>
              <a:rPr lang="en-US" sz="2200" dirty="0">
                <a:latin typeface="+mj-lt"/>
              </a:rPr>
              <a:t> with low digital maturity had a digital strategy</a:t>
            </a:r>
          </a:p>
          <a:p>
            <a:r>
              <a:rPr lang="en-US" sz="2200" dirty="0">
                <a:latin typeface="+mj-lt"/>
              </a:rPr>
              <a:t>80% of digitally mature </a:t>
            </a:r>
            <a:r>
              <a:rPr lang="en-US" sz="2200" dirty="0" err="1">
                <a:latin typeface="+mj-lt"/>
              </a:rPr>
              <a:t>organisations</a:t>
            </a:r>
            <a:r>
              <a:rPr lang="en-US" sz="2200" dirty="0">
                <a:latin typeface="+mj-lt"/>
              </a:rPr>
              <a:t> had a digital strategy</a:t>
            </a:r>
          </a:p>
          <a:p>
            <a:pPr>
              <a:buFont typeface="Wingdings" panose="05000000000000000000" pitchFamily="2" charset="2"/>
              <a:buChar char="à"/>
            </a:pPr>
            <a:r>
              <a:rPr lang="en-US" sz="2200" b="1" dirty="0">
                <a:latin typeface="+mj-lt"/>
                <a:sym typeface="Wingdings" panose="05000000000000000000" pitchFamily="2" charset="2"/>
              </a:rPr>
              <a:t>existence of a digital strategy is therefore related to the progress of digital transformation</a:t>
            </a:r>
          </a:p>
          <a:p>
            <a:r>
              <a:rPr lang="en-US" sz="2200" dirty="0" err="1">
                <a:latin typeface="+mj-lt"/>
                <a:sym typeface="Wingdings" panose="05000000000000000000" pitchFamily="2" charset="2"/>
              </a:rPr>
              <a:t>Organisations</a:t>
            </a:r>
            <a:r>
              <a:rPr lang="en-US" sz="2200" dirty="0">
                <a:latin typeface="+mj-lt"/>
                <a:sym typeface="Wingdings" panose="05000000000000000000" pitchFamily="2" charset="2"/>
              </a:rPr>
              <a:t> with low digital maturity tend to focus on individual technologies </a:t>
            </a:r>
          </a:p>
          <a:p>
            <a:r>
              <a:rPr lang="en-US" sz="2200" dirty="0">
                <a:latin typeface="+mj-lt"/>
                <a:sym typeface="Wingdings" panose="05000000000000000000" pitchFamily="2" charset="2"/>
              </a:rPr>
              <a:t>Digitally mature </a:t>
            </a:r>
            <a:r>
              <a:rPr lang="en-US" sz="2200" dirty="0" err="1">
                <a:latin typeface="+mj-lt"/>
                <a:sym typeface="Wingdings" panose="05000000000000000000" pitchFamily="2" charset="2"/>
              </a:rPr>
              <a:t>organisations</a:t>
            </a:r>
            <a:r>
              <a:rPr lang="en-US" sz="2200" dirty="0">
                <a:latin typeface="+mj-lt"/>
                <a:sym typeface="Wingdings" panose="05000000000000000000" pitchFamily="2" charset="2"/>
              </a:rPr>
              <a:t> are much more customer-focused, efficient and innovative, they also find it easier to attract motivated employees</a:t>
            </a:r>
          </a:p>
          <a:p>
            <a:pPr marL="0" indent="0">
              <a:buNone/>
            </a:pPr>
            <a:r>
              <a:rPr lang="en-US" sz="2200" dirty="0">
                <a:latin typeface="+mj-lt"/>
                <a:sym typeface="Wingdings" panose="05000000000000000000" pitchFamily="2" charset="2"/>
              </a:rPr>
              <a:t> </a:t>
            </a:r>
            <a:r>
              <a:rPr lang="en-US" sz="2200" b="1" dirty="0">
                <a:latin typeface="+mj-lt"/>
                <a:sym typeface="Wingdings" panose="05000000000000000000" pitchFamily="2" charset="2"/>
              </a:rPr>
              <a:t>employees primarily want to work for digitally progressive </a:t>
            </a:r>
            <a:r>
              <a:rPr lang="en-US" sz="2200" b="1" dirty="0" err="1">
                <a:latin typeface="+mj-lt"/>
                <a:sym typeface="Wingdings" panose="05000000000000000000" pitchFamily="2" charset="2"/>
              </a:rPr>
              <a:t>organisations</a:t>
            </a:r>
            <a:endParaRPr lang="en-US" sz="2200" b="1" dirty="0">
              <a:latin typeface="+mj-lt"/>
              <a:sym typeface="Wingdings" panose="05000000000000000000" pitchFamily="2" charset="2"/>
            </a:endParaRPr>
          </a:p>
        </p:txBody>
      </p:sp>
      <p:sp>
        <p:nvSpPr>
          <p:cNvPr id="3" name="Inhaltsplatzhalter 2">
            <a:extLst>
              <a:ext uri="{FF2B5EF4-FFF2-40B4-BE49-F238E27FC236}">
                <a16:creationId xmlns:a16="http://schemas.microsoft.com/office/drawing/2014/main" id="{99DC7E7F-2859-B312-FF95-C22AED359737}"/>
              </a:ext>
            </a:extLst>
          </p:cNvPr>
          <p:cNvSpPr>
            <a:spLocks noGrp="1"/>
          </p:cNvSpPr>
          <p:nvPr>
            <p:ph sz="quarter" idx="11"/>
          </p:nvPr>
        </p:nvSpPr>
        <p:spPr/>
        <p:txBody>
          <a:bodyPr/>
          <a:lstStyle/>
          <a:p>
            <a:pPr marL="0" indent="0">
              <a:buNone/>
            </a:pPr>
            <a:r>
              <a:rPr lang="en-US" sz="3000" noProof="0" dirty="0">
                <a:latin typeface="+mj-lt"/>
              </a:rPr>
              <a:t>Strategy – not technology – drive digital transformation and maturity</a:t>
            </a:r>
            <a:endParaRPr lang="en-GB" sz="3000" noProof="0" dirty="0">
              <a:latin typeface="+mj-lt"/>
            </a:endParaRPr>
          </a:p>
        </p:txBody>
      </p:sp>
    </p:spTree>
    <p:extLst>
      <p:ext uri="{BB962C8B-B14F-4D97-AF65-F5344CB8AC3E}">
        <p14:creationId xmlns:p14="http://schemas.microsoft.com/office/powerpoint/2010/main" val="130337830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4A83-642F-6AA8-4D50-C0714B77F824}"/>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CF4B531D-CAFE-55E0-1F86-C48C4A234132}"/>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50DCBA76-9D1C-5E63-4A3B-7ADA85FB3B2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310</a:t>
            </a:fld>
            <a:endParaRPr lang="en-GB" sz="1000" noProof="0" dirty="0">
              <a:solidFill>
                <a:srgbClr val="004474"/>
              </a:solidFill>
            </a:endParaRPr>
          </a:p>
        </p:txBody>
      </p:sp>
      <p:sp>
        <p:nvSpPr>
          <p:cNvPr id="5" name="Titel 4">
            <a:extLst>
              <a:ext uri="{FF2B5EF4-FFF2-40B4-BE49-F238E27FC236}">
                <a16:creationId xmlns:a16="http://schemas.microsoft.com/office/drawing/2014/main" id="{DB8C31E4-3308-9866-8E94-E8FF8094456A}"/>
              </a:ext>
            </a:extLst>
          </p:cNvPr>
          <p:cNvSpPr>
            <a:spLocks noGrp="1"/>
          </p:cNvSpPr>
          <p:nvPr>
            <p:ph type="ctrTitle"/>
          </p:nvPr>
        </p:nvSpPr>
        <p:spPr>
          <a:xfrm>
            <a:off x="689504" y="668254"/>
            <a:ext cx="11197696" cy="1324216"/>
          </a:xfrm>
        </p:spPr>
        <p:txBody>
          <a:bodyPr>
            <a:noAutofit/>
          </a:bodyPr>
          <a:lstStyle/>
          <a:p>
            <a:pPr algn="l"/>
            <a:r>
              <a:rPr lang="en-GB" sz="4800" b="1" noProof="0" dirty="0"/>
              <a:t>08 Strategic Action Field of Operational Excellence / Process Management</a:t>
            </a:r>
            <a:endParaRPr lang="en-GB" sz="3200" noProof="0" dirty="0">
              <a:latin typeface="+mj-lt"/>
            </a:endParaRPr>
          </a:p>
        </p:txBody>
      </p:sp>
      <p:sp>
        <p:nvSpPr>
          <p:cNvPr id="7" name="Untertitel 5">
            <a:extLst>
              <a:ext uri="{FF2B5EF4-FFF2-40B4-BE49-F238E27FC236}">
                <a16:creationId xmlns:a16="http://schemas.microsoft.com/office/drawing/2014/main" id="{1577F014-D650-8401-31BC-EFB85C465D10}"/>
              </a:ext>
            </a:extLst>
          </p:cNvPr>
          <p:cNvSpPr>
            <a:spLocks noGrp="1"/>
          </p:cNvSpPr>
          <p:nvPr>
            <p:ph type="subTitle" idx="1"/>
          </p:nvPr>
        </p:nvSpPr>
        <p:spPr>
          <a:xfrm>
            <a:off x="689504" y="5654667"/>
            <a:ext cx="10547128" cy="711946"/>
          </a:xfrm>
        </p:spPr>
        <p:txBody>
          <a:bodyPr>
            <a:normAutofit lnSpcReduction="10000"/>
          </a:bodyPr>
          <a:lstStyle/>
          <a:p>
            <a:pPr algn="l"/>
            <a:r>
              <a:rPr lang="en-GB" b="1" noProof="0" dirty="0">
                <a:latin typeface="+mj-lt"/>
              </a:rPr>
              <a:t>Chapter 08 of 12</a:t>
            </a:r>
          </a:p>
          <a:p>
            <a:pPr algn="l"/>
            <a:r>
              <a:rPr lang="en-GB" sz="1200" noProof="0" dirty="0">
                <a:latin typeface="+mj-lt"/>
              </a:rPr>
              <a:t>© Marc K. Peter &amp; Johan P. Lindeque (2026): Strategic Digital Transformation. Theory and Practice. Sage Publications, London/UK</a:t>
            </a:r>
          </a:p>
        </p:txBody>
      </p:sp>
      <p:sp>
        <p:nvSpPr>
          <p:cNvPr id="8" name="Textplatzhalter 4">
            <a:extLst>
              <a:ext uri="{FF2B5EF4-FFF2-40B4-BE49-F238E27FC236}">
                <a16:creationId xmlns:a16="http://schemas.microsoft.com/office/drawing/2014/main" id="{FCB69077-98EC-7A87-6B1C-DD16E89FF8EF}"/>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GB"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55602D15-45BC-E852-E510-EA37EF5BBC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288959937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DAE1-45E6-8B4A-B5DA-05C6879365E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5DD6FB8-5C7F-C52E-66A7-C653FA8DC2E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A325EDC7-BEC3-E582-2A33-41AE76BC403B}"/>
              </a:ext>
            </a:extLst>
          </p:cNvPr>
          <p:cNvSpPr txBox="1"/>
          <p:nvPr/>
        </p:nvSpPr>
        <p:spPr>
          <a:xfrm>
            <a:off x="2868205" y="1321696"/>
            <a:ext cx="9056395" cy="3016210"/>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p:txBody>
      </p:sp>
      <p:pic>
        <p:nvPicPr>
          <p:cNvPr id="3" name="Picture 2" descr="A person in a suit and tie&#10;&#10;AI-generated content may be incorrect.">
            <a:extLst>
              <a:ext uri="{FF2B5EF4-FFF2-40B4-BE49-F238E27FC236}">
                <a16:creationId xmlns:a16="http://schemas.microsoft.com/office/drawing/2014/main" id="{1589E6A3-3F2C-D17C-E7E6-A2A747EF32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08507" y="4519244"/>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4C472D42-DEC1-C8B8-DFBD-780CA5ED0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5411" y="4519244"/>
            <a:ext cx="1222999" cy="1571321"/>
          </a:xfrm>
          <a:prstGeom prst="rect">
            <a:avLst/>
          </a:prstGeom>
        </p:spPr>
      </p:pic>
      <p:pic>
        <p:nvPicPr>
          <p:cNvPr id="9" name="Picture 8" descr="A book cover with a white square on it&#10;&#10;AI-generated content may be incorrect.">
            <a:extLst>
              <a:ext uri="{FF2B5EF4-FFF2-40B4-BE49-F238E27FC236}">
                <a16:creationId xmlns:a16="http://schemas.microsoft.com/office/drawing/2014/main" id="{D8D4AFA6-CFBB-FD4B-37EC-DC9864CA4FD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20" y="1150613"/>
            <a:ext cx="2456597" cy="3150504"/>
          </a:xfrm>
          <a:prstGeom prst="rect">
            <a:avLst/>
          </a:prstGeom>
        </p:spPr>
      </p:pic>
      <p:sp>
        <p:nvSpPr>
          <p:cNvPr id="11" name="TextBox 10">
            <a:extLst>
              <a:ext uri="{FF2B5EF4-FFF2-40B4-BE49-F238E27FC236}">
                <a16:creationId xmlns:a16="http://schemas.microsoft.com/office/drawing/2014/main" id="{4F5B25AE-DE5C-F645-D44D-D2A2E6215D46}"/>
              </a:ext>
            </a:extLst>
          </p:cNvPr>
          <p:cNvSpPr txBox="1"/>
          <p:nvPr/>
        </p:nvSpPr>
        <p:spPr>
          <a:xfrm>
            <a:off x="321992" y="4301117"/>
            <a:ext cx="2491621" cy="1015663"/>
          </a:xfrm>
          <a:prstGeom prst="rect">
            <a:avLst/>
          </a:prstGeom>
          <a:noFill/>
        </p:spPr>
        <p:txBody>
          <a:bodyPr wrap="square">
            <a:spAutoFit/>
          </a:bodyPr>
          <a:lstStyle/>
          <a:p>
            <a:r>
              <a:rPr lang="en-GB" sz="1000" noProof="0" dirty="0"/>
              <a:t>Marc K. Peter &amp; Johan P. Lindeque</a:t>
            </a:r>
          </a:p>
          <a:p>
            <a:r>
              <a:rPr lang="en-GB" sz="1000" b="1" noProof="0" dirty="0"/>
              <a:t>Strategic Digital Transformation</a:t>
            </a:r>
          </a:p>
          <a:p>
            <a:r>
              <a:rPr lang="en-GB" sz="1000" noProof="0" dirty="0"/>
              <a:t>Theory and Practice</a:t>
            </a:r>
          </a:p>
          <a:p>
            <a:r>
              <a:rPr lang="en-GB" sz="1000" noProof="0" dirty="0"/>
              <a:t>2026, 408 pages </a:t>
            </a:r>
            <a:br>
              <a:rPr lang="en-GB" sz="1000" noProof="0" dirty="0"/>
            </a:br>
            <a:r>
              <a:rPr lang="en-GB" sz="1000" noProof="0" dirty="0"/>
              <a:t>Sage Publications, London/UK</a:t>
            </a:r>
          </a:p>
          <a:p>
            <a:r>
              <a:rPr lang="en-GB" sz="1000" noProof="0" dirty="0">
                <a:hlinkClick r:id="rId5"/>
              </a:rPr>
              <a:t>www.strategic-digital-transformation.com</a:t>
            </a:r>
            <a:r>
              <a:rPr lang="en-GB" sz="1000" noProof="0" dirty="0"/>
              <a:t> </a:t>
            </a:r>
          </a:p>
        </p:txBody>
      </p:sp>
      <p:sp>
        <p:nvSpPr>
          <p:cNvPr id="14" name="TextBox 13">
            <a:extLst>
              <a:ext uri="{FF2B5EF4-FFF2-40B4-BE49-F238E27FC236}">
                <a16:creationId xmlns:a16="http://schemas.microsoft.com/office/drawing/2014/main" id="{4893339E-5F6A-3F0E-1C13-E6EF247695B1}"/>
              </a:ext>
            </a:extLst>
          </p:cNvPr>
          <p:cNvSpPr txBox="1"/>
          <p:nvPr/>
        </p:nvSpPr>
        <p:spPr>
          <a:xfrm>
            <a:off x="7725382" y="6090566"/>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1F8D33F2-0FEA-2373-BA97-387D5BF29FF4}"/>
              </a:ext>
            </a:extLst>
          </p:cNvPr>
          <p:cNvSpPr txBox="1"/>
          <p:nvPr/>
        </p:nvSpPr>
        <p:spPr>
          <a:xfrm>
            <a:off x="9144802" y="6090566"/>
            <a:ext cx="1371119" cy="246221"/>
          </a:xfrm>
          <a:prstGeom prst="rect">
            <a:avLst/>
          </a:prstGeom>
          <a:noFill/>
        </p:spPr>
        <p:txBody>
          <a:bodyPr wrap="square">
            <a:spAutoFit/>
          </a:bodyPr>
          <a:lstStyle/>
          <a:p>
            <a:r>
              <a:rPr lang="en-GB" sz="1000" noProof="0" dirty="0"/>
              <a:t>Dr. Johan P. Lindeque</a:t>
            </a:r>
          </a:p>
        </p:txBody>
      </p:sp>
    </p:spTree>
    <p:extLst>
      <p:ext uri="{BB962C8B-B14F-4D97-AF65-F5344CB8AC3E}">
        <p14:creationId xmlns:p14="http://schemas.microsoft.com/office/powerpoint/2010/main" val="295522060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662F-2D8C-6077-5E19-4209BF477AA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E7CE7A0-A07D-0CCA-0EC1-B43C47FD9A6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Foreword</a:t>
            </a:r>
            <a:endParaRPr lang="en-GB" sz="3000" b="1" noProof="0" dirty="0">
              <a:latin typeface="+mj-lt"/>
            </a:endParaRPr>
          </a:p>
        </p:txBody>
      </p:sp>
      <p:sp>
        <p:nvSpPr>
          <p:cNvPr id="5" name="TextBox 3">
            <a:extLst>
              <a:ext uri="{FF2B5EF4-FFF2-40B4-BE49-F238E27FC236}">
                <a16:creationId xmlns:a16="http://schemas.microsoft.com/office/drawing/2014/main" id="{74EF1F22-3BAD-D377-EB4B-575CF7E693C0}"/>
              </a:ext>
            </a:extLst>
          </p:cNvPr>
          <p:cNvSpPr txBox="1"/>
          <p:nvPr/>
        </p:nvSpPr>
        <p:spPr>
          <a:xfrm>
            <a:off x="327546" y="1163921"/>
            <a:ext cx="11542462" cy="2123658"/>
          </a:xfrm>
          <a:prstGeom prst="rect">
            <a:avLst/>
          </a:prstGeom>
          <a:noFill/>
        </p:spPr>
        <p:txBody>
          <a:bodyPr wrap="square">
            <a:spAutoFit/>
          </a:bodyPr>
          <a:lstStyle/>
          <a:p>
            <a:pPr algn="just"/>
            <a:r>
              <a:rPr lang="en-GB" sz="1200" noProof="0" dirty="0">
                <a:latin typeface="+mj-lt"/>
              </a:rPr>
              <a:t>Modern advancements in the economy are characterised by a series of transformative industrial revolutions over the past three hundred years, each driven by groundbreaking technological innovations that reshaped societies, industries, businesses, and the way we live and work. The first industrial revolution, which began in the late 18th century, was driven by the mechanisation of production through steam power and the advent of factories. This era saw a dramatic increase in productivity and the rise of urban centres, fundamentally altering the social and economic landscape. The second industrial revolution in the late 19th and early 20th centuries introduced mass production and assembly lines, powered by electricity. Innovations such as the telegraph, telephone, and internal combustion engine further accelerated industrial growth and global connectivity, resulting in consumer markets.</a:t>
            </a:r>
          </a:p>
          <a:p>
            <a:pPr algn="just"/>
            <a:endParaRPr lang="en-GB" sz="1200" noProof="0" dirty="0">
              <a:latin typeface="+mj-lt"/>
            </a:endParaRPr>
          </a:p>
          <a:p>
            <a:pPr algn="just"/>
            <a:r>
              <a:rPr lang="en-GB" sz="1200" noProof="0" dirty="0">
                <a:latin typeface="+mj-lt"/>
              </a:rPr>
              <a:t>The third industrial revolution, starting in the mid-20th century, brought automation and the digitalisation of manufacturing processes. The development of computers and the internet revolutionised industries, enabling unprecedented levels of precision and efficiency. This era laid the groundwork for the interconnected world we live in today. We are currently in the midst of the fourth industrial revolution, characterised by the fusion of digital and physical dimensions, creating smart factories and shipping digital societies. As we stand on the brink of the fifth industrial revolution, the focus shifts towards human-machine symbiosis, ethical AI, and sustainable practices. This emerging era emphasises the integration of advanced technologies with human capabilities, fostering collaboration between humans and robots, and prioritising ecological sustainability and social well-being.</a:t>
            </a:r>
          </a:p>
        </p:txBody>
      </p:sp>
      <p:pic>
        <p:nvPicPr>
          <p:cNvPr id="3" name="Picture 2" descr="A person in a suit and tie&#10;&#10;AI-generated content may be incorrect.">
            <a:extLst>
              <a:ext uri="{FF2B5EF4-FFF2-40B4-BE49-F238E27FC236}">
                <a16:creationId xmlns:a16="http://schemas.microsoft.com/office/drawing/2014/main" id="{6BEE6FD1-9A63-37FC-BE4E-3D137229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352" y="3429000"/>
            <a:ext cx="3894018" cy="259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C93319E5-D04D-7450-E1B6-56455B8621B7}"/>
              </a:ext>
            </a:extLst>
          </p:cNvPr>
          <p:cNvSpPr txBox="1"/>
          <p:nvPr/>
        </p:nvSpPr>
        <p:spPr>
          <a:xfrm>
            <a:off x="327546" y="3142850"/>
            <a:ext cx="7410735" cy="3046988"/>
          </a:xfrm>
          <a:prstGeom prst="rect">
            <a:avLst/>
          </a:prstGeom>
          <a:noFill/>
        </p:spPr>
        <p:txBody>
          <a:bodyPr wrap="square">
            <a:spAutoFit/>
          </a:bodyPr>
          <a:lstStyle/>
          <a:p>
            <a:pPr algn="just"/>
            <a:endParaRPr lang="en-GB" sz="1200" noProof="0" dirty="0">
              <a:latin typeface="+mj-lt"/>
            </a:endParaRPr>
          </a:p>
          <a:p>
            <a:pPr algn="just"/>
            <a:r>
              <a:rPr lang="en-GB" sz="1200" noProof="0" dirty="0">
                <a:latin typeface="+mj-lt"/>
              </a:rPr>
              <a:t>In this rapidly evolving landscape, strategic digital transformation is not just an option but a necessity for organisations to remain competitive and relevant. It involves a holistic renewal of business models, processes, and organisational structures, leveraging digital technologies to create new value and drive innovation. This new textbook describes the components and provides a toolkit for strategic digital transformation, which requires a clear vision, a comprehensive digital strategy, a robust implementation plan and a commitment to continuous learning and adaptation.</a:t>
            </a:r>
          </a:p>
          <a:p>
            <a:pPr algn="just"/>
            <a:endParaRPr lang="en-GB" sz="1200" noProof="0" dirty="0">
              <a:latin typeface="+mj-lt"/>
            </a:endParaRPr>
          </a:p>
          <a:p>
            <a:pPr algn="just"/>
            <a:r>
              <a:rPr lang="en-GB" sz="1200" noProof="0" dirty="0">
                <a:latin typeface="+mj-lt"/>
              </a:rPr>
              <a:t>Organisations that embrace this transformation will be better positioned to navigate the complexities of the digital age, capitalise on new opportunities, and contribute to a more sustainable and inclusive future. It is an exciting time to be part of this journey, and I am confident that the insights and strategies presented in this textbook will provide valuable guidance for young leaders and innovators seeking to thrive in the digital era.</a:t>
            </a:r>
          </a:p>
          <a:p>
            <a:pPr algn="just"/>
            <a:endParaRPr lang="en-GB" sz="1200" noProof="0" dirty="0">
              <a:latin typeface="+mj-lt"/>
            </a:endParaRPr>
          </a:p>
          <a:p>
            <a:pPr algn="just"/>
            <a:r>
              <a:rPr lang="en-GB" sz="1200" b="1" noProof="0" dirty="0">
                <a:latin typeface="+mj-lt"/>
              </a:rPr>
              <a:t>Alois </a:t>
            </a:r>
            <a:r>
              <a:rPr lang="en-GB" sz="1200" b="1" noProof="0" dirty="0" err="1">
                <a:latin typeface="+mj-lt"/>
              </a:rPr>
              <a:t>Zwinggi</a:t>
            </a:r>
            <a:endParaRPr lang="en-GB" sz="1200" b="1" noProof="0" dirty="0">
              <a:latin typeface="+mj-lt"/>
            </a:endParaRPr>
          </a:p>
          <a:p>
            <a:pPr algn="just"/>
            <a:r>
              <a:rPr lang="en-GB" sz="1200" b="1" noProof="0" dirty="0">
                <a:latin typeface="+mj-lt"/>
              </a:rPr>
              <a:t>Managing Director, World Economic Forum</a:t>
            </a:r>
          </a:p>
          <a:p>
            <a:pPr algn="just"/>
            <a:r>
              <a:rPr lang="en-GB" sz="1200" noProof="0" dirty="0">
                <a:latin typeface="+mj-lt"/>
                <a:hlinkClick r:id="rId3"/>
              </a:rPr>
              <a:t>www.weforum.org</a:t>
            </a:r>
            <a:r>
              <a:rPr lang="en-GB" sz="1200" noProof="0" dirty="0">
                <a:latin typeface="+mj-lt"/>
              </a:rPr>
              <a:t> </a:t>
            </a:r>
          </a:p>
          <a:p>
            <a:pPr algn="just"/>
            <a:endParaRPr lang="en-GB" sz="1200" noProof="0" dirty="0">
              <a:latin typeface="+mj-lt"/>
            </a:endParaRPr>
          </a:p>
        </p:txBody>
      </p:sp>
      <p:sp>
        <p:nvSpPr>
          <p:cNvPr id="8" name="TextBox 7">
            <a:extLst>
              <a:ext uri="{FF2B5EF4-FFF2-40B4-BE49-F238E27FC236}">
                <a16:creationId xmlns:a16="http://schemas.microsoft.com/office/drawing/2014/main" id="{17C74053-3170-A0E0-BA16-7CC26252D248}"/>
              </a:ext>
            </a:extLst>
          </p:cNvPr>
          <p:cNvSpPr txBox="1"/>
          <p:nvPr/>
        </p:nvSpPr>
        <p:spPr>
          <a:xfrm>
            <a:off x="7829408" y="5985037"/>
            <a:ext cx="2695433" cy="216917"/>
          </a:xfrm>
          <a:prstGeom prst="rect">
            <a:avLst/>
          </a:prstGeom>
          <a:noFill/>
        </p:spPr>
        <p:txBody>
          <a:bodyPr wrap="square">
            <a:spAutoFit/>
          </a:bodyPr>
          <a:lstStyle/>
          <a:p>
            <a:r>
              <a:rPr lang="en-GB" sz="800" noProof="0" dirty="0"/>
              <a:t>© World Economic Forum/Pascal Bitz (Flickr, 2023)</a:t>
            </a:r>
          </a:p>
        </p:txBody>
      </p:sp>
    </p:spTree>
    <p:extLst>
      <p:ext uri="{BB962C8B-B14F-4D97-AF65-F5344CB8AC3E}">
        <p14:creationId xmlns:p14="http://schemas.microsoft.com/office/powerpoint/2010/main" val="251333968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9A1-DF42-0EC8-BEEC-ECDF0CC3B4E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6862197-6FA3-4D77-5481-F25AAC7519A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7C470ED9-33B5-3D10-66E4-89B686D16F44}"/>
              </a:ext>
            </a:extLst>
          </p:cNvPr>
          <p:cNvSpPr txBox="1"/>
          <p:nvPr/>
        </p:nvSpPr>
        <p:spPr>
          <a:xfrm>
            <a:off x="1261685" y="1588808"/>
            <a:ext cx="10409615" cy="3139321"/>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r>
              <a:rPr lang="en-GB" sz="2200" dirty="0">
                <a:latin typeface="+mj-lt"/>
              </a:rPr>
              <a:t>Visit </a:t>
            </a:r>
            <a:r>
              <a:rPr lang="en-GB" sz="2200" dirty="0">
                <a:latin typeface="+mj-lt"/>
                <a:hlinkClick r:id="rId2"/>
              </a:rPr>
              <a:t>www.strategic-digital-transformation.com</a:t>
            </a:r>
            <a:r>
              <a:rPr lang="en-GB" sz="2200" dirty="0">
                <a:latin typeface="+mj-lt"/>
              </a:rPr>
              <a:t> for:</a:t>
            </a:r>
          </a:p>
          <a:p>
            <a:endParaRPr lang="en-GB" sz="800" dirty="0">
              <a:latin typeface="+mj-lt"/>
            </a:endParaRPr>
          </a:p>
          <a:p>
            <a:pPr marL="742950" lvl="1" indent="-285750">
              <a:buFont typeface="Arial" panose="020B0604020202020204" pitchFamily="34" charset="0"/>
              <a:buChar char="•"/>
            </a:pPr>
            <a:r>
              <a:rPr lang="en-GB" sz="2000" b="1" dirty="0">
                <a:latin typeface="+mj-lt"/>
              </a:rPr>
              <a:t>Slide decks </a:t>
            </a:r>
            <a:r>
              <a:rPr lang="en-GB" sz="2000" dirty="0">
                <a:latin typeface="+mj-lt"/>
              </a:rPr>
              <a:t>for each case (case summaries and illustrations).</a:t>
            </a:r>
          </a:p>
          <a:p>
            <a:pPr marL="742950" lvl="1" indent="-285750">
              <a:buFont typeface="Arial" panose="020B0604020202020204" pitchFamily="34" charset="0"/>
              <a:buChar char="•"/>
            </a:pPr>
            <a:r>
              <a:rPr lang="en-GB" sz="2000" b="1" dirty="0">
                <a:latin typeface="+mj-lt"/>
              </a:rPr>
              <a:t>Videos</a:t>
            </a:r>
            <a:r>
              <a:rPr lang="en-GB" sz="2000" dirty="0">
                <a:latin typeface="+mj-lt"/>
              </a:rPr>
              <a:t> from case organisations (case introductions, promotional clips and interviews).</a:t>
            </a:r>
          </a:p>
          <a:p>
            <a:pPr marL="742950" lvl="1" indent="-285750">
              <a:buFont typeface="Arial" panose="020B0604020202020204" pitchFamily="34" charset="0"/>
              <a:buChar char="•"/>
            </a:pPr>
            <a:r>
              <a:rPr lang="en-GB" sz="2000" dirty="0">
                <a:latin typeface="+mj-lt"/>
              </a:rPr>
              <a:t>The Digital Transformation Toolkit with </a:t>
            </a:r>
            <a:r>
              <a:rPr lang="en-GB" sz="2000" b="1" dirty="0">
                <a:latin typeface="+mj-lt"/>
              </a:rPr>
              <a:t>workshop templates and checklists</a:t>
            </a:r>
            <a:r>
              <a:rPr lang="en-GB" sz="2000" dirty="0">
                <a:latin typeface="+mj-lt"/>
              </a:rPr>
              <a:t>.</a:t>
            </a: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3" name="Picture 2" descr="A blue text on a black background&#10;&#10;AI-generated content may be incorrect.">
            <a:extLst>
              <a:ext uri="{FF2B5EF4-FFF2-40B4-BE49-F238E27FC236}">
                <a16:creationId xmlns:a16="http://schemas.microsoft.com/office/drawing/2014/main" id="{198D5455-E946-04E0-9837-9A9B9EF50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845" y="5030816"/>
            <a:ext cx="1122680" cy="526886"/>
          </a:xfrm>
          <a:prstGeom prst="rect">
            <a:avLst/>
          </a:prstGeom>
        </p:spPr>
      </p:pic>
      <p:pic>
        <p:nvPicPr>
          <p:cNvPr id="6" name="Graphic 3">
            <a:extLst>
              <a:ext uri="{FF2B5EF4-FFF2-40B4-BE49-F238E27FC236}">
                <a16:creationId xmlns:a16="http://schemas.microsoft.com/office/drawing/2014/main" id="{F69B8C23-BA15-8F88-FBAC-CE70CBD0B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842" y="5786134"/>
            <a:ext cx="971550" cy="376555"/>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442958A3-F26D-0CC9-E109-ECF7CC3CF6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753995" y="5131328"/>
            <a:ext cx="1451610" cy="271780"/>
          </a:xfrm>
          <a:prstGeom prst="rect">
            <a:avLst/>
          </a:prstGeom>
          <a:ln>
            <a:noFill/>
          </a:ln>
          <a:extLst>
            <a:ext uri="{53640926-AAD7-44D8-BBD7-CCE9431645EC}">
              <a14:shadowObscured xmlns:a14="http://schemas.microsoft.com/office/drawing/2010/main"/>
            </a:ext>
          </a:extLst>
        </p:spPr>
      </p:pic>
      <p:pic>
        <p:nvPicPr>
          <p:cNvPr id="8" name="Picture 7" descr="A pink and yellow logo&#10;&#10;AI-generated content may be incorrect.">
            <a:extLst>
              <a:ext uri="{FF2B5EF4-FFF2-40B4-BE49-F238E27FC236}">
                <a16:creationId xmlns:a16="http://schemas.microsoft.com/office/drawing/2014/main" id="{24E28C17-4450-6C4E-99AD-ACE813B57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823" y="5645164"/>
            <a:ext cx="886815" cy="734377"/>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38123AEF-9428-0D31-CD4D-41EA60483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2137" y="5105451"/>
            <a:ext cx="1872084" cy="315325"/>
          </a:xfrm>
          <a:prstGeom prst="rect">
            <a:avLst/>
          </a:prstGeom>
        </p:spPr>
      </p:pic>
      <p:pic>
        <p:nvPicPr>
          <p:cNvPr id="10" name="Picture 9" descr="A blue and black logo&#10;&#10;AI-generated content may be incorrect.">
            <a:extLst>
              <a:ext uri="{FF2B5EF4-FFF2-40B4-BE49-F238E27FC236}">
                <a16:creationId xmlns:a16="http://schemas.microsoft.com/office/drawing/2014/main" id="{FACC6DB8-BBA2-23C6-66A4-A168F04F26B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5288" y="5618214"/>
            <a:ext cx="1352891" cy="2894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0CE5F47B-F0BD-D362-FC52-10596D658B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90318" y="5083678"/>
            <a:ext cx="1656398" cy="358873"/>
          </a:xfrm>
          <a:prstGeom prst="rect">
            <a:avLst/>
          </a:prstGeom>
        </p:spPr>
      </p:pic>
      <p:pic>
        <p:nvPicPr>
          <p:cNvPr id="12" name="Picture 11" descr="Red text on a white background&#10;&#10;AI-generated content may be incorrect.">
            <a:extLst>
              <a:ext uri="{FF2B5EF4-FFF2-40B4-BE49-F238E27FC236}">
                <a16:creationId xmlns:a16="http://schemas.microsoft.com/office/drawing/2014/main" id="{4264674E-646E-7C5A-0FE8-730BD7887D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0593" y="6083409"/>
            <a:ext cx="1440572" cy="276594"/>
          </a:xfrm>
          <a:prstGeom prst="rect">
            <a:avLst/>
          </a:prstGeom>
        </p:spPr>
      </p:pic>
      <p:pic>
        <p:nvPicPr>
          <p:cNvPr id="13" name="Picture 12" descr="A yellow and red logo&#10;&#10;AI-generated content may be incorrect.">
            <a:extLst>
              <a:ext uri="{FF2B5EF4-FFF2-40B4-BE49-F238E27FC236}">
                <a16:creationId xmlns:a16="http://schemas.microsoft.com/office/drawing/2014/main" id="{5A427F06-9A02-B524-7A21-ECCA58F3BF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93262" y="5952826"/>
            <a:ext cx="1128694" cy="372749"/>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78384F-FC59-381B-B768-1212BCB9B4C5}"/>
              </a:ext>
            </a:extLst>
          </p:cNvPr>
          <p:cNvPicPr>
            <a:picLocks noChangeAspect="1"/>
          </p:cNvPicPr>
          <p:nvPr/>
        </p:nvPicPr>
        <p:blipFill>
          <a:blip r:embed="rId13" cstate="print">
            <a:extLst>
              <a:ext uri="{28A0092B-C50C-407E-A947-70E740481C1C}">
                <a14:useLocalDpi xmlns:a14="http://schemas.microsoft.com/office/drawing/2010/main"/>
              </a:ext>
            </a:extLst>
          </a:blip>
          <a:srcRect t="28709" b="28099"/>
          <a:stretch>
            <a:fillRect/>
          </a:stretch>
        </p:blipFill>
        <p:spPr>
          <a:xfrm>
            <a:off x="9173248" y="5114822"/>
            <a:ext cx="1495581" cy="358874"/>
          </a:xfrm>
          <a:prstGeom prst="rect">
            <a:avLst/>
          </a:prstGeom>
        </p:spPr>
      </p:pic>
      <p:pic>
        <p:nvPicPr>
          <p:cNvPr id="1026" name="Picture 2">
            <a:extLst>
              <a:ext uri="{FF2B5EF4-FFF2-40B4-BE49-F238E27FC236}">
                <a16:creationId xmlns:a16="http://schemas.microsoft.com/office/drawing/2014/main" id="{0817DECA-AE91-5080-80BB-DAAFF094F80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537143" y="5783540"/>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AI-generated content may be incorrect.">
            <a:extLst>
              <a:ext uri="{FF2B5EF4-FFF2-40B4-BE49-F238E27FC236}">
                <a16:creationId xmlns:a16="http://schemas.microsoft.com/office/drawing/2014/main" id="{937B5C4F-EECD-C305-920E-9D7D81E98AE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2134" y="5687184"/>
            <a:ext cx="1439802" cy="440961"/>
          </a:xfrm>
          <a:prstGeom prst="rect">
            <a:avLst/>
          </a:prstGeom>
        </p:spPr>
      </p:pic>
      <p:pic>
        <p:nvPicPr>
          <p:cNvPr id="17" name="Picture 16" descr="A black sign with brown letters&#10;&#10;AI-generated content may be incorrect.">
            <a:extLst>
              <a:ext uri="{FF2B5EF4-FFF2-40B4-BE49-F238E27FC236}">
                <a16:creationId xmlns:a16="http://schemas.microsoft.com/office/drawing/2014/main" id="{96B2484C-77DD-9918-0BE5-111265B65A6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5961" y="5139488"/>
            <a:ext cx="763440" cy="442795"/>
          </a:xfrm>
          <a:prstGeom prst="rect">
            <a:avLst/>
          </a:prstGeom>
        </p:spPr>
      </p:pic>
      <p:pic>
        <p:nvPicPr>
          <p:cNvPr id="19" name="Graphic 18">
            <a:extLst>
              <a:ext uri="{FF2B5EF4-FFF2-40B4-BE49-F238E27FC236}">
                <a16:creationId xmlns:a16="http://schemas.microsoft.com/office/drawing/2014/main" id="{C18AF230-C04E-EB35-D30D-07BE22BA55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72134" y="5745811"/>
            <a:ext cx="1181100" cy="457200"/>
          </a:xfrm>
          <a:prstGeom prst="rect">
            <a:avLst/>
          </a:prstGeom>
        </p:spPr>
      </p:pic>
    </p:spTree>
    <p:extLst>
      <p:ext uri="{BB962C8B-B14F-4D97-AF65-F5344CB8AC3E}">
        <p14:creationId xmlns:p14="http://schemas.microsoft.com/office/powerpoint/2010/main" val="122602440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831-CED9-C2AF-78D7-DD2FD2851B8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AA93749-0B78-464D-790C-A761456A6152}"/>
              </a:ext>
            </a:extLst>
          </p:cNvPr>
          <p:cNvSpPr txBox="1"/>
          <p:nvPr/>
        </p:nvSpPr>
        <p:spPr>
          <a:xfrm>
            <a:off x="31750" y="419192"/>
            <a:ext cx="11838258" cy="553998"/>
          </a:xfrm>
          <a:prstGeom prst="rect">
            <a:avLst/>
          </a:prstGeom>
          <a:noFill/>
        </p:spPr>
        <p:txBody>
          <a:bodyPr wrap="square">
            <a:spAutoFit/>
          </a:bodyPr>
          <a:lstStyle/>
          <a:p>
            <a:r>
              <a:rPr lang="en-GB" sz="3000" b="1" noProof="0" dirty="0">
                <a:latin typeface="+mj-lt"/>
              </a:rPr>
              <a:t>Book Structure</a:t>
            </a:r>
          </a:p>
        </p:txBody>
      </p:sp>
      <p:sp>
        <p:nvSpPr>
          <p:cNvPr id="2" name="Rounded Rectangle 1">
            <a:extLst>
              <a:ext uri="{FF2B5EF4-FFF2-40B4-BE49-F238E27FC236}">
                <a16:creationId xmlns:a16="http://schemas.microsoft.com/office/drawing/2014/main" id="{92F40200-21A2-6DF8-B699-1A3859D7E6F3}"/>
              </a:ext>
            </a:extLst>
          </p:cNvPr>
          <p:cNvSpPr/>
          <p:nvPr/>
        </p:nvSpPr>
        <p:spPr>
          <a:xfrm>
            <a:off x="669976"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1</a:t>
            </a:r>
          </a:p>
          <a:p>
            <a:pPr algn="ctr"/>
            <a:br>
              <a:rPr lang="en-GB" sz="500" noProof="0" dirty="0">
                <a:solidFill>
                  <a:schemeClr val="tx1"/>
                </a:solidFill>
              </a:rPr>
            </a:br>
            <a:r>
              <a:rPr lang="en-GB" sz="1600" b="1" noProof="0" dirty="0">
                <a:solidFill>
                  <a:schemeClr val="tx1"/>
                </a:solidFill>
              </a:rPr>
              <a:t>FOUNDATIONS </a:t>
            </a:r>
            <a:br>
              <a:rPr lang="en-GB" sz="1600" b="1" noProof="0" dirty="0">
                <a:solidFill>
                  <a:schemeClr val="tx1"/>
                </a:solidFill>
              </a:rPr>
            </a:br>
            <a:r>
              <a:rPr lang="en-GB" sz="1600" noProof="0" dirty="0">
                <a:solidFill>
                  <a:schemeClr val="tx1"/>
                </a:solidFill>
              </a:rPr>
              <a:t>OF DIGITAL</a:t>
            </a:r>
            <a:br>
              <a:rPr lang="en-GB" sz="1600" noProof="0" dirty="0">
                <a:solidFill>
                  <a:schemeClr val="tx1"/>
                </a:solidFill>
              </a:rPr>
            </a:br>
            <a:r>
              <a:rPr lang="en-GB" sz="1600" noProof="0" dirty="0">
                <a:solidFill>
                  <a:schemeClr val="tx1"/>
                </a:solidFill>
              </a:rPr>
              <a:t>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01: Strategic Digital Transformation: Background and Terminology</a:t>
            </a:r>
          </a:p>
          <a:p>
            <a:endParaRPr lang="en-GB" sz="500" noProof="0" dirty="0">
              <a:solidFill>
                <a:schemeClr val="tx1"/>
              </a:solidFill>
            </a:endParaRPr>
          </a:p>
          <a:p>
            <a:r>
              <a:rPr lang="en-GB" sz="1200" noProof="0" dirty="0">
                <a:solidFill>
                  <a:schemeClr val="tx1"/>
                </a:solidFill>
              </a:rPr>
              <a:t>Chapter 02: Business Strategy in the Digital Age</a:t>
            </a:r>
          </a:p>
          <a:p>
            <a:endParaRPr lang="en-GB" sz="500" noProof="0" dirty="0">
              <a:solidFill>
                <a:schemeClr val="tx1"/>
              </a:solidFill>
            </a:endParaRPr>
          </a:p>
          <a:p>
            <a:r>
              <a:rPr lang="en-GB" sz="1200" noProof="0" dirty="0">
                <a:solidFill>
                  <a:schemeClr val="tx1"/>
                </a:solidFill>
              </a:rPr>
              <a:t>Chapter 03: Digital Transformation </a:t>
            </a:r>
            <a:br>
              <a:rPr lang="en-GB" sz="1200" noProof="0" dirty="0">
                <a:solidFill>
                  <a:schemeClr val="tx1"/>
                </a:solidFill>
              </a:rPr>
            </a:br>
            <a:r>
              <a:rPr lang="en-GB" sz="1200" noProof="0" dirty="0">
                <a:solidFill>
                  <a:schemeClr val="tx1"/>
                </a:solidFill>
              </a:rPr>
              <a:t>in Context: Innovation </a:t>
            </a:r>
            <a:br>
              <a:rPr lang="en-GB" sz="1200" noProof="0" dirty="0">
                <a:solidFill>
                  <a:schemeClr val="tx1"/>
                </a:solidFill>
              </a:rPr>
            </a:br>
            <a:r>
              <a:rPr lang="en-GB" sz="1200" noProof="0" dirty="0">
                <a:solidFill>
                  <a:schemeClr val="tx1"/>
                </a:solidFill>
              </a:rPr>
              <a:t>and Sustainability</a:t>
            </a:r>
          </a:p>
          <a:p>
            <a:pPr marL="285750" indent="-285750">
              <a:buFont typeface="Arial" panose="020B0604020202020204" pitchFamily="34" charset="0"/>
              <a:buChar char="•"/>
            </a:pPr>
            <a:endParaRPr lang="en-GB" sz="1200" noProof="0" dirty="0">
              <a:solidFill>
                <a:schemeClr val="tx1"/>
              </a:solidFill>
            </a:endParaRPr>
          </a:p>
          <a:p>
            <a:pPr marL="171450" indent="-171450">
              <a:buFont typeface="Arial" panose="020B0604020202020204" pitchFamily="34" charset="0"/>
              <a:buChar char="•"/>
            </a:pPr>
            <a:endParaRPr lang="en-GB" sz="12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6" name="Rounded Rectangle 5">
            <a:extLst>
              <a:ext uri="{FF2B5EF4-FFF2-40B4-BE49-F238E27FC236}">
                <a16:creationId xmlns:a16="http://schemas.microsoft.com/office/drawing/2014/main" id="{FC6A05B6-7864-D066-3C82-A9D9500C3B55}"/>
              </a:ext>
            </a:extLst>
          </p:cNvPr>
          <p:cNvSpPr/>
          <p:nvPr/>
        </p:nvSpPr>
        <p:spPr>
          <a:xfrm>
            <a:off x="3061168" y="1610493"/>
            <a:ext cx="3501197"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2</a:t>
            </a:r>
          </a:p>
          <a:p>
            <a:pPr algn="ctr"/>
            <a:br>
              <a:rPr lang="en-GB" sz="500" noProof="0" dirty="0">
                <a:solidFill>
                  <a:schemeClr val="tx1"/>
                </a:solidFill>
              </a:rPr>
            </a:br>
            <a:r>
              <a:rPr lang="en-GB" sz="1600" b="1" noProof="0" dirty="0">
                <a:solidFill>
                  <a:schemeClr val="tx1"/>
                </a:solidFill>
              </a:rPr>
              <a:t>STRATEGIC ACTION FIELDS </a:t>
            </a:r>
            <a:r>
              <a:rPr lang="en-GB" sz="1600" noProof="0" dirty="0">
                <a:solidFill>
                  <a:schemeClr val="tx1"/>
                </a:solidFill>
              </a:rPr>
              <a:t>(SAF) OF </a:t>
            </a:r>
            <a:br>
              <a:rPr lang="en-GB" sz="1600" noProof="0" dirty="0">
                <a:solidFill>
                  <a:schemeClr val="tx1"/>
                </a:solidFill>
              </a:rPr>
            </a:br>
            <a:r>
              <a:rPr lang="en-GB" sz="1600" noProof="0" dirty="0">
                <a:solidFill>
                  <a:schemeClr val="tx1"/>
                </a:solidFill>
              </a:rPr>
              <a:t>DIGITAL 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04: SAF Customer Centricity</a:t>
            </a:r>
          </a:p>
          <a:p>
            <a:endParaRPr lang="en-GB" sz="500" noProof="0" dirty="0">
              <a:solidFill>
                <a:schemeClr val="tx1"/>
              </a:solidFill>
            </a:endParaRPr>
          </a:p>
          <a:p>
            <a:r>
              <a:rPr lang="en-GB" sz="1200" noProof="0" dirty="0">
                <a:solidFill>
                  <a:schemeClr val="tx1"/>
                </a:solidFill>
              </a:rPr>
              <a:t>Chapter 05: SAF New Digital Technologies</a:t>
            </a:r>
          </a:p>
          <a:p>
            <a:endParaRPr lang="en-GB" sz="500" noProof="0" dirty="0">
              <a:solidFill>
                <a:schemeClr val="tx1"/>
              </a:solidFill>
            </a:endParaRPr>
          </a:p>
          <a:p>
            <a:r>
              <a:rPr lang="en-GB" sz="1200" noProof="0" dirty="0">
                <a:solidFill>
                  <a:schemeClr val="tx1"/>
                </a:solidFill>
              </a:rPr>
              <a:t>Chapter 06: SAF Data and the Cloud</a:t>
            </a:r>
          </a:p>
          <a:p>
            <a:endParaRPr lang="en-GB" sz="500" noProof="0" dirty="0">
              <a:solidFill>
                <a:schemeClr val="tx1"/>
              </a:solidFill>
            </a:endParaRPr>
          </a:p>
          <a:p>
            <a:r>
              <a:rPr lang="en-GB" sz="1200" noProof="0" dirty="0">
                <a:solidFill>
                  <a:schemeClr val="tx1"/>
                </a:solidFill>
              </a:rPr>
              <a:t>Chapter 07: SAF New Strategies and Business Models</a:t>
            </a:r>
          </a:p>
          <a:p>
            <a:endParaRPr lang="en-GB" sz="500" noProof="0" dirty="0">
              <a:solidFill>
                <a:schemeClr val="tx1"/>
              </a:solidFill>
            </a:endParaRPr>
          </a:p>
          <a:p>
            <a:r>
              <a:rPr lang="en-GB" sz="1200" b="1" noProof="0" dirty="0">
                <a:solidFill>
                  <a:schemeClr val="bg1"/>
                </a:solidFill>
                <a:highlight>
                  <a:srgbClr val="004474"/>
                </a:highlight>
              </a:rPr>
              <a:t>Chapter 08: SAF Operational Excellence / Process Management</a:t>
            </a:r>
          </a:p>
          <a:p>
            <a:endParaRPr lang="en-GB" sz="500" noProof="0" dirty="0">
              <a:solidFill>
                <a:schemeClr val="tx1"/>
              </a:solidFill>
            </a:endParaRPr>
          </a:p>
          <a:p>
            <a:r>
              <a:rPr lang="en-GB" sz="1200" noProof="0" dirty="0">
                <a:solidFill>
                  <a:schemeClr val="tx1"/>
                </a:solidFill>
              </a:rPr>
              <a:t>Chapter 09: SAF Digital Leadership and Culture</a:t>
            </a:r>
          </a:p>
          <a:p>
            <a:endParaRPr lang="en-GB" sz="500" noProof="0" dirty="0">
              <a:solidFill>
                <a:schemeClr val="tx1"/>
              </a:solidFill>
            </a:endParaRPr>
          </a:p>
          <a:p>
            <a:r>
              <a:rPr lang="en-GB" sz="1200" noProof="0" dirty="0">
                <a:solidFill>
                  <a:schemeClr val="tx1"/>
                </a:solidFill>
              </a:rPr>
              <a:t>Chapter 10: SAF Digital Marketing</a:t>
            </a:r>
          </a:p>
          <a:p>
            <a:pPr algn="ctr"/>
            <a:endParaRPr lang="en-GB" sz="12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p:txBody>
      </p:sp>
      <p:sp>
        <p:nvSpPr>
          <p:cNvPr id="8" name="Rounded Rectangle 7">
            <a:extLst>
              <a:ext uri="{FF2B5EF4-FFF2-40B4-BE49-F238E27FC236}">
                <a16:creationId xmlns:a16="http://schemas.microsoft.com/office/drawing/2014/main" id="{0329401C-2559-57A5-1BE2-F6E9F74D4478}"/>
              </a:ext>
            </a:extLst>
          </p:cNvPr>
          <p:cNvSpPr/>
          <p:nvPr/>
        </p:nvSpPr>
        <p:spPr>
          <a:xfrm>
            <a:off x="6730375"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3</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IN PRACTICE</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11: Success Factors and Metrics for Digital Transformation Implementation</a:t>
            </a:r>
          </a:p>
          <a:p>
            <a:endParaRPr lang="en-GB" sz="500" noProof="0" dirty="0">
              <a:solidFill>
                <a:schemeClr val="tx1"/>
              </a:solidFill>
            </a:endParaRPr>
          </a:p>
          <a:p>
            <a:r>
              <a:rPr lang="en-GB" sz="1200" noProof="0" dirty="0">
                <a:solidFill>
                  <a:schemeClr val="tx1"/>
                </a:solidFill>
              </a:rPr>
              <a:t>Chapter 12: Transformation in Practice - Digital Transformation Toolkit</a:t>
            </a:r>
          </a:p>
          <a:p>
            <a:pPr algn="ct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pPr algn="ctr"/>
            <a:endParaRPr lang="en-GB" sz="16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9" name="Rounded Rectangle 8">
            <a:extLst>
              <a:ext uri="{FF2B5EF4-FFF2-40B4-BE49-F238E27FC236}">
                <a16:creationId xmlns:a16="http://schemas.microsoft.com/office/drawing/2014/main" id="{C2D16948-AD8C-0A7C-4902-76C5CA6F97F8}"/>
              </a:ext>
            </a:extLst>
          </p:cNvPr>
          <p:cNvSpPr/>
          <p:nvPr/>
        </p:nvSpPr>
        <p:spPr>
          <a:xfrm>
            <a:off x="9121567" y="1611764"/>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4</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CASE STUDIES</a:t>
            </a: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BRUGG Lifting</a:t>
            </a:r>
          </a:p>
          <a:p>
            <a:endParaRPr lang="en-GB" sz="500" noProof="0" dirty="0">
              <a:solidFill>
                <a:schemeClr val="tx1"/>
              </a:solidFill>
            </a:endParaRPr>
          </a:p>
          <a:p>
            <a:r>
              <a:rPr lang="en-GB" sz="1200" noProof="0" dirty="0">
                <a:solidFill>
                  <a:schemeClr val="tx1"/>
                </a:solidFill>
              </a:rPr>
              <a:t>City of Lucerne</a:t>
            </a:r>
          </a:p>
          <a:p>
            <a:endParaRPr lang="en-GB" sz="500" noProof="0" dirty="0">
              <a:solidFill>
                <a:schemeClr val="tx1"/>
              </a:solidFill>
            </a:endParaRPr>
          </a:p>
          <a:p>
            <a:r>
              <a:rPr lang="en-GB" sz="1200" noProof="0" dirty="0">
                <a:solidFill>
                  <a:schemeClr val="tx1"/>
                </a:solidFill>
              </a:rPr>
              <a:t>Switzerland Tourism</a:t>
            </a:r>
          </a:p>
          <a:p>
            <a:endParaRPr lang="en-GB" sz="500" noProof="0" dirty="0">
              <a:solidFill>
                <a:schemeClr val="tx1"/>
              </a:solidFill>
            </a:endParaRPr>
          </a:p>
          <a:p>
            <a:r>
              <a:rPr lang="en-GB" sz="1200" noProof="0" dirty="0" err="1">
                <a:solidFill>
                  <a:schemeClr val="tx1"/>
                </a:solidFill>
              </a:rPr>
              <a:t>Valuu</a:t>
            </a:r>
            <a:r>
              <a:rPr lang="en-GB" sz="1200" noProof="0" dirty="0">
                <a:solidFill>
                  <a:schemeClr val="tx1"/>
                </a:solidFill>
              </a:rPr>
              <a:t> (</a:t>
            </a:r>
            <a:r>
              <a:rPr lang="en-GB" sz="1200" noProof="0" dirty="0" err="1">
                <a:solidFill>
                  <a:schemeClr val="tx1"/>
                </a:solidFill>
              </a:rPr>
              <a:t>PostFinance</a:t>
            </a:r>
            <a:r>
              <a:rPr lang="en-GB" sz="1200" noProof="0" dirty="0">
                <a:solidFill>
                  <a:schemeClr val="tx1"/>
                </a:solidFill>
              </a:rPr>
              <a:t>)</a:t>
            </a:r>
          </a:p>
          <a:p>
            <a:endParaRPr lang="en-GB" sz="1200" noProof="0" dirty="0">
              <a:solidFill>
                <a:schemeClr val="tx1"/>
              </a:solidFill>
            </a:endParaRPr>
          </a:p>
          <a:p>
            <a:r>
              <a:rPr lang="en-GB" sz="1200" i="1" noProof="0" dirty="0">
                <a:solidFill>
                  <a:schemeClr val="tx1"/>
                </a:solidFill>
              </a:rPr>
              <a:t>With many other case studies (including videos and interviews) available online.</a:t>
            </a:r>
            <a:endParaRPr lang="en-GB" sz="1600" i="1" noProof="0" dirty="0">
              <a:solidFill>
                <a:schemeClr val="tx1"/>
              </a:solidFill>
            </a:endParaRPr>
          </a:p>
        </p:txBody>
      </p:sp>
      <p:cxnSp>
        <p:nvCxnSpPr>
          <p:cNvPr id="10" name="Straight Connector 9">
            <a:extLst>
              <a:ext uri="{FF2B5EF4-FFF2-40B4-BE49-F238E27FC236}">
                <a16:creationId xmlns:a16="http://schemas.microsoft.com/office/drawing/2014/main" id="{58149014-15E1-10A1-2B71-176BE25BEE30}"/>
              </a:ext>
            </a:extLst>
          </p:cNvPr>
          <p:cNvCxnSpPr/>
          <p:nvPr/>
        </p:nvCxnSpPr>
        <p:spPr>
          <a:xfrm>
            <a:off x="783084" y="2924543"/>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C17C192-DBCE-26B8-C5F7-D41BE96AF97A}"/>
              </a:ext>
            </a:extLst>
          </p:cNvPr>
          <p:cNvCxnSpPr>
            <a:cxnSpLocks/>
          </p:cNvCxnSpPr>
          <p:nvPr/>
        </p:nvCxnSpPr>
        <p:spPr>
          <a:xfrm flipV="1">
            <a:off x="3184698" y="2924543"/>
            <a:ext cx="3248574" cy="525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FD74F6-A5CB-321C-F97A-22EE4F2C6F03}"/>
              </a:ext>
            </a:extLst>
          </p:cNvPr>
          <p:cNvCxnSpPr/>
          <p:nvPr/>
        </p:nvCxnSpPr>
        <p:spPr>
          <a:xfrm>
            <a:off x="6843483" y="2919288"/>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38DC8A-9A8A-0113-2E1A-C6D7B7B878FA}"/>
              </a:ext>
            </a:extLst>
          </p:cNvPr>
          <p:cNvCxnSpPr/>
          <p:nvPr/>
        </p:nvCxnSpPr>
        <p:spPr>
          <a:xfrm>
            <a:off x="9234675" y="2932425"/>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694124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5CC5D73-3C89-687A-8A7E-3B9CBBF04EC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Learning Goals Chapter 08</a:t>
            </a:r>
            <a:endParaRPr lang="en-GB" sz="3000" b="1" noProof="0" dirty="0">
              <a:latin typeface="+mj-lt"/>
            </a:endParaRPr>
          </a:p>
        </p:txBody>
      </p:sp>
      <p:sp>
        <p:nvSpPr>
          <p:cNvPr id="5" name="TextBox 3">
            <a:extLst>
              <a:ext uri="{FF2B5EF4-FFF2-40B4-BE49-F238E27FC236}">
                <a16:creationId xmlns:a16="http://schemas.microsoft.com/office/drawing/2014/main" id="{90EC36CF-FF7F-EBEB-C0F4-F3AAD1861823}"/>
              </a:ext>
            </a:extLst>
          </p:cNvPr>
          <p:cNvSpPr txBox="1"/>
          <p:nvPr/>
        </p:nvSpPr>
        <p:spPr>
          <a:xfrm>
            <a:off x="1060516" y="1119494"/>
            <a:ext cx="10720357" cy="5509200"/>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Be able to understand and describe how digital technology supports operational excellence / process management.</a:t>
            </a:r>
          </a:p>
          <a:p>
            <a:pPr marL="285750" indent="-285750">
              <a:buFont typeface="Arial" panose="020B0604020202020204" pitchFamily="34" charset="0"/>
              <a:buChar char="•"/>
            </a:pPr>
            <a:r>
              <a:rPr lang="en-GB" sz="2200" noProof="0" dirty="0">
                <a:latin typeface="+mj-lt"/>
              </a:rPr>
              <a:t>Be able to analyse a firm's operational framework from a process-based view of firm operations across management, core and support processes.</a:t>
            </a:r>
          </a:p>
          <a:p>
            <a:pPr marL="285750" indent="-285750">
              <a:buFont typeface="Arial" panose="020B0604020202020204" pitchFamily="34" charset="0"/>
              <a:buChar char="•"/>
            </a:pPr>
            <a:r>
              <a:rPr lang="en-GB" sz="2200" noProof="0" dirty="0">
                <a:latin typeface="+mj-lt"/>
              </a:rPr>
              <a:t>Be able to critically analyse the current use and future opportunities of digital technology in both manufacturing and services firms (Industry 4.0).</a:t>
            </a:r>
          </a:p>
          <a:p>
            <a:pPr marL="285750" indent="-285750">
              <a:buFont typeface="Arial" panose="020B0604020202020204" pitchFamily="34" charset="0"/>
              <a:buChar char="•"/>
            </a:pPr>
            <a:r>
              <a:rPr lang="en-GB" sz="2200" noProof="0" dirty="0">
                <a:latin typeface="+mj-lt"/>
              </a:rPr>
              <a:t>Be able to analyse a firm's business process management framework for business process creation, monitoring, and improvement.</a:t>
            </a:r>
          </a:p>
          <a:p>
            <a:pPr marL="285750" indent="-285750">
              <a:buFont typeface="Arial" panose="020B0604020202020204" pitchFamily="34" charset="0"/>
              <a:buChar char="•"/>
            </a:pPr>
            <a:r>
              <a:rPr lang="en-GB" sz="2200" noProof="0" dirty="0">
                <a:latin typeface="+mj-lt"/>
              </a:rPr>
              <a:t>Be able to describe the differences between Total Quality Management (TQM) and Six Sigma, and use them to identify operational excellence potential for a specific business.</a:t>
            </a:r>
          </a:p>
          <a:p>
            <a:pPr marL="285750" indent="-285750">
              <a:buFont typeface="Arial" panose="020B0604020202020204" pitchFamily="34" charset="0"/>
              <a:buChar char="•"/>
            </a:pPr>
            <a:r>
              <a:rPr lang="en-GB" sz="2200" noProof="0" dirty="0">
                <a:latin typeface="+mj-lt"/>
              </a:rPr>
              <a:t>Be able to describe the process/management standards of the International Organization for Standardization (ISO).</a:t>
            </a:r>
          </a:p>
          <a:p>
            <a:pPr marL="285750" indent="-285750">
              <a:buFont typeface="Arial" panose="020B0604020202020204" pitchFamily="34" charset="0"/>
              <a:buChar char="•"/>
            </a:pPr>
            <a:r>
              <a:rPr lang="en-GB" sz="2200" noProof="0" dirty="0">
                <a:latin typeface="+mj-lt"/>
              </a:rPr>
              <a:t>Be able to analyse and describe the link between operational excellence and sustainability as part of Industry 5.0 advancements.</a:t>
            </a:r>
          </a:p>
          <a:p>
            <a:pPr marL="285750" indent="-285750">
              <a:buFont typeface="Arial" panose="020B0604020202020204" pitchFamily="34" charset="0"/>
              <a:buChar char="•"/>
            </a:pPr>
            <a:r>
              <a:rPr lang="en-GB" sz="2200" noProof="0" dirty="0">
                <a:latin typeface="+mj-lt"/>
              </a:rPr>
              <a:t>Be able to identify strategic AI opportunities for operational excellence and building competitive advantages.</a:t>
            </a:r>
          </a:p>
        </p:txBody>
      </p:sp>
    </p:spTree>
    <p:extLst>
      <p:ext uri="{BB962C8B-B14F-4D97-AF65-F5344CB8AC3E}">
        <p14:creationId xmlns:p14="http://schemas.microsoft.com/office/powerpoint/2010/main" val="358743133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F8F23FCF-64F3-39B9-3E1E-AF65ACF23DB1}"/>
              </a:ext>
            </a:extLst>
          </p:cNvPr>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9074" r="1" b="3869"/>
          <a:stretch>
            <a:fillRect/>
          </a:stretch>
        </p:blipFill>
        <p:spPr>
          <a:xfrm>
            <a:off x="1238250" y="1355725"/>
            <a:ext cx="9404350" cy="4789488"/>
          </a:xfrm>
          <a:noFill/>
        </p:spPr>
      </p:pic>
      <p:sp>
        <p:nvSpPr>
          <p:cNvPr id="3" name="Inhaltsplatzhalter 2">
            <a:extLst>
              <a:ext uri="{FF2B5EF4-FFF2-40B4-BE49-F238E27FC236}">
                <a16:creationId xmlns:a16="http://schemas.microsoft.com/office/drawing/2014/main" id="{90035E4D-8DEC-178C-50FB-635EA1623CE7}"/>
              </a:ext>
            </a:extLst>
          </p:cNvPr>
          <p:cNvSpPr>
            <a:spLocks noGrp="1"/>
          </p:cNvSpPr>
          <p:nvPr>
            <p:ph sz="quarter" idx="11"/>
          </p:nvPr>
        </p:nvSpPr>
        <p:spPr>
          <a:xfrm>
            <a:off x="12699" y="434157"/>
            <a:ext cx="12179299" cy="557259"/>
          </a:xfrm>
        </p:spPr>
        <p:txBody>
          <a:bodyPr>
            <a:normAutofit/>
          </a:bodyPr>
          <a:lstStyle/>
          <a:p>
            <a:pPr marL="0" indent="0">
              <a:buNone/>
            </a:pPr>
            <a:r>
              <a:rPr lang="en-GB" noProof="0" dirty="0">
                <a:latin typeface="+mj-lt"/>
              </a:rPr>
              <a:t>Strategic Action Fields</a:t>
            </a:r>
          </a:p>
        </p:txBody>
      </p:sp>
    </p:spTree>
    <p:extLst>
      <p:ext uri="{BB962C8B-B14F-4D97-AF65-F5344CB8AC3E}">
        <p14:creationId xmlns:p14="http://schemas.microsoft.com/office/powerpoint/2010/main" val="139426655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11793AB8-B05C-5540-EC3A-9C45E8E393E3}"/>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Agriculture 4.0 and Precision Livestock Farming</a:t>
            </a:r>
          </a:p>
        </p:txBody>
      </p:sp>
      <p:pic>
        <p:nvPicPr>
          <p:cNvPr id="4" name="Grafik 3" descr="Ein Bild, das Entwurf, Lineart, Strichzeichnung, Darstellung enthält.&#10;&#10;KI-generierte Inhalte können fehlerhaft sein.">
            <a:extLst>
              <a:ext uri="{FF2B5EF4-FFF2-40B4-BE49-F238E27FC236}">
                <a16:creationId xmlns:a16="http://schemas.microsoft.com/office/drawing/2014/main" id="{51B104AE-3DBF-C1F0-46C6-69BAE5DA30FE}"/>
              </a:ext>
            </a:extLst>
          </p:cNvPr>
          <p:cNvPicPr>
            <a:picLocks noChangeAspect="1"/>
          </p:cNvPicPr>
          <p:nvPr/>
        </p:nvPicPr>
        <p:blipFill>
          <a:blip r:embed="rId2"/>
          <a:stretch>
            <a:fillRect/>
          </a:stretch>
        </p:blipFill>
        <p:spPr>
          <a:xfrm>
            <a:off x="2153648" y="1565742"/>
            <a:ext cx="7884704" cy="4426908"/>
          </a:xfrm>
          <a:prstGeom prst="rect">
            <a:avLst/>
          </a:prstGeom>
        </p:spPr>
      </p:pic>
    </p:spTree>
    <p:extLst>
      <p:ext uri="{BB962C8B-B14F-4D97-AF65-F5344CB8AC3E}">
        <p14:creationId xmlns:p14="http://schemas.microsoft.com/office/powerpoint/2010/main" val="3880995028"/>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3DDE-2DCB-36BD-CDA6-98307CCE6EFB}"/>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F046CA86-356C-8BC6-0A2B-58098F1C52BB}"/>
              </a:ext>
            </a:extLst>
          </p:cNvPr>
          <p:cNvSpPr txBox="1"/>
          <p:nvPr/>
        </p:nvSpPr>
        <p:spPr>
          <a:xfrm>
            <a:off x="1263690" y="1529085"/>
            <a:ext cx="9664620" cy="5170646"/>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Agriculture 4.0: integration of digital technologies into the agriculture sector.</a:t>
            </a:r>
          </a:p>
          <a:p>
            <a:pPr marL="285750" indent="-285750">
              <a:buFont typeface="Arial" panose="020B0604020202020204" pitchFamily="34" charset="0"/>
              <a:buChar char="•"/>
            </a:pPr>
            <a:r>
              <a:rPr lang="en-GB" sz="2200" noProof="0" dirty="0">
                <a:latin typeface="+mj-lt"/>
              </a:rPr>
              <a:t>Precision Livestock Farming (PLF): example of how technology impacts biological systems and life forms that humans may relate to more directly. </a:t>
            </a:r>
          </a:p>
          <a:p>
            <a:pPr marL="285750" indent="-285750">
              <a:buFont typeface="Arial" panose="020B0604020202020204" pitchFamily="34" charset="0"/>
              <a:buChar char="•"/>
            </a:pPr>
            <a:r>
              <a:rPr lang="en-GB" sz="2200" noProof="0" dirty="0">
                <a:latin typeface="+mj-lt"/>
              </a:rPr>
              <a:t>Agriculture 4.0 and PLF </a:t>
            </a:r>
          </a:p>
          <a:p>
            <a:pPr marL="742950" lvl="1" indent="-285750">
              <a:buFont typeface="Arial" panose="020B0604020202020204" pitchFamily="34" charset="0"/>
              <a:buChar char="•"/>
            </a:pPr>
            <a:r>
              <a:rPr lang="en-GB" sz="2200" noProof="0" dirty="0">
                <a:latin typeface="+mj-lt"/>
              </a:rPr>
              <a:t>are integral to realising a more sustainable future. </a:t>
            </a:r>
          </a:p>
          <a:p>
            <a:pPr marL="742950" lvl="1" indent="-285750">
              <a:buFont typeface="Arial" panose="020B0604020202020204" pitchFamily="34" charset="0"/>
              <a:buChar char="•"/>
            </a:pPr>
            <a:r>
              <a:rPr lang="en-GB" sz="2200" noProof="0" dirty="0">
                <a:latin typeface="+mj-lt"/>
              </a:rPr>
              <a:t>are featured by active integration of sensing and controlling (IoT), information and communication technologies (ICT) like 5G and </a:t>
            </a:r>
            <a:r>
              <a:rPr lang="en-GB" sz="2200" noProof="0" dirty="0" err="1">
                <a:latin typeface="+mj-lt"/>
              </a:rPr>
              <a:t>LoRaWAN</a:t>
            </a:r>
            <a:r>
              <a:rPr lang="en-GB" sz="2200" noProof="0" dirty="0">
                <a:latin typeface="+mj-lt"/>
              </a:rPr>
              <a:t>.</a:t>
            </a:r>
          </a:p>
          <a:p>
            <a:pPr marL="742950" lvl="1" indent="-285750">
              <a:buFont typeface="Arial" panose="020B0604020202020204" pitchFamily="34" charset="0"/>
              <a:buChar char="•"/>
            </a:pPr>
            <a:r>
              <a:rPr lang="en-GB" sz="2200" noProof="0" dirty="0">
                <a:latin typeface="+mj-lt"/>
              </a:rPr>
              <a:t>lead to a data intensive approach (Big Data) to farming enabling process optimizations.</a:t>
            </a:r>
          </a:p>
          <a:p>
            <a:pPr marL="285750" indent="-285750">
              <a:buFont typeface="Arial" panose="020B0604020202020204" pitchFamily="34" charset="0"/>
              <a:buChar char="•"/>
            </a:pPr>
            <a:r>
              <a:rPr lang="en-GB" sz="2200" noProof="0" dirty="0">
                <a:latin typeface="+mj-lt"/>
              </a:rPr>
              <a:t>PLF offers the prospect of an individualised animal management (identification, tracking, illness detection, feeding, drinking monitoring, animal behaviour and performance), enabling farm process automation and greater efficiencies. </a:t>
            </a:r>
          </a:p>
          <a:p>
            <a:pPr marL="285750" indent="-285750">
              <a:buFont typeface="Arial" panose="020B0604020202020204" pitchFamily="34" charset="0"/>
              <a:buChar char="•"/>
            </a:pPr>
            <a:r>
              <a:rPr lang="en-GB" sz="2200" noProof="0" dirty="0">
                <a:latin typeface="+mj-lt"/>
              </a:rPr>
              <a:t>Digital technologies contribute to operational excellence through uninterrupted monitoring, analysis of the data and automation of repetitive processes. </a:t>
            </a:r>
          </a:p>
          <a:p>
            <a:pPr marL="285750" indent="-285750">
              <a:buFont typeface="Arial" panose="020B0604020202020204" pitchFamily="34" charset="0"/>
              <a:buChar char="•"/>
            </a:pPr>
            <a:endParaRPr lang="en-GB" sz="2200" noProof="0" dirty="0">
              <a:latin typeface="+mj-lt"/>
            </a:endParaRPr>
          </a:p>
        </p:txBody>
      </p:sp>
      <p:sp>
        <p:nvSpPr>
          <p:cNvPr id="2" name="TextBox 7">
            <a:extLst>
              <a:ext uri="{FF2B5EF4-FFF2-40B4-BE49-F238E27FC236}">
                <a16:creationId xmlns:a16="http://schemas.microsoft.com/office/drawing/2014/main" id="{408FE07E-D13B-47FF-3122-5E4387C4855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Agriculture 4.0 and Precision Livestock Farming</a:t>
            </a:r>
          </a:p>
        </p:txBody>
      </p:sp>
    </p:spTree>
    <p:extLst>
      <p:ext uri="{BB962C8B-B14F-4D97-AF65-F5344CB8AC3E}">
        <p14:creationId xmlns:p14="http://schemas.microsoft.com/office/powerpoint/2010/main" val="408437877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54D83-817E-490B-34AE-94411B5E3235}"/>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621CFCC6-288C-ED9D-8364-A8028384F270}"/>
              </a:ext>
            </a:extLst>
          </p:cNvPr>
          <p:cNvSpPr txBox="1"/>
          <p:nvPr/>
        </p:nvSpPr>
        <p:spPr>
          <a:xfrm>
            <a:off x="1263690" y="1529085"/>
            <a:ext cx="9664620" cy="4154984"/>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Digital transformation of livestock farming shows inherent tensions in the process:</a:t>
            </a:r>
          </a:p>
          <a:p>
            <a:pPr marL="742950" lvl="1" indent="-285750">
              <a:buFont typeface="Arial" panose="020B0604020202020204" pitchFamily="34" charset="0"/>
              <a:buChar char="•"/>
            </a:pPr>
            <a:r>
              <a:rPr lang="en-GB" sz="2200" noProof="0" dirty="0">
                <a:latin typeface="+mj-lt"/>
              </a:rPr>
              <a:t>More effective and efficient livestock and supply chain management.</a:t>
            </a:r>
          </a:p>
          <a:p>
            <a:pPr marL="742950" lvl="1" indent="-285750">
              <a:buFont typeface="Arial" panose="020B0604020202020204" pitchFamily="34" charset="0"/>
              <a:buChar char="•"/>
            </a:pPr>
            <a:r>
              <a:rPr lang="en-GB" sz="2200" noProof="0" dirty="0">
                <a:latin typeface="+mj-lt"/>
              </a:rPr>
              <a:t>Risk associated with perceptions of industrialization and commodification.</a:t>
            </a:r>
          </a:p>
          <a:p>
            <a:pPr marL="742950" lvl="1" indent="-285750">
              <a:buFont typeface="Arial" panose="020B0604020202020204" pitchFamily="34" charset="0"/>
              <a:buChar char="•"/>
            </a:pPr>
            <a:r>
              <a:rPr lang="en-GB" sz="2200" noProof="0" dirty="0">
                <a:latin typeface="+mj-lt"/>
              </a:rPr>
              <a:t>Associated loss of legitimacy with consumers seeking sustainable products.</a:t>
            </a:r>
          </a:p>
          <a:p>
            <a:pPr marL="285750" indent="-285750">
              <a:buFont typeface="Arial" panose="020B0604020202020204" pitchFamily="34" charset="0"/>
              <a:buChar char="•"/>
            </a:pPr>
            <a:r>
              <a:rPr lang="en-GB" sz="2200" noProof="0" dirty="0">
                <a:latin typeface="+mj-lt"/>
              </a:rPr>
              <a:t>Case of PLF shows how digital transformation contributes to operational excellence in industrialised and sustainable value creation. </a:t>
            </a:r>
          </a:p>
          <a:p>
            <a:pPr marL="742950" lvl="1" indent="-285750">
              <a:buFont typeface="Arial" panose="020B0604020202020204" pitchFamily="34" charset="0"/>
              <a:buChar char="•"/>
            </a:pPr>
            <a:r>
              <a:rPr lang="en-GB" sz="2200" noProof="0" dirty="0">
                <a:latin typeface="+mj-lt"/>
              </a:rPr>
              <a:t>Industrial farming: support for original conceptualisation of operational excellence as the pursue of value creation strategies of absolute low prices.</a:t>
            </a:r>
          </a:p>
          <a:p>
            <a:pPr marL="742950" lvl="1" indent="-285750">
              <a:buFont typeface="Arial" panose="020B0604020202020204" pitchFamily="34" charset="0"/>
              <a:buChar char="•"/>
            </a:pPr>
            <a:r>
              <a:rPr lang="en-GB" sz="2200" noProof="0" dirty="0">
                <a:latin typeface="+mj-lt"/>
              </a:rPr>
              <a:t>Sustainable approaches: enables the necessary traceability needed for sustainable farming practices and contributes to management of costs for a best-in-class pricing strategy. </a:t>
            </a:r>
          </a:p>
        </p:txBody>
      </p:sp>
      <p:sp>
        <p:nvSpPr>
          <p:cNvPr id="2" name="TextBox 7">
            <a:extLst>
              <a:ext uri="{FF2B5EF4-FFF2-40B4-BE49-F238E27FC236}">
                <a16:creationId xmlns:a16="http://schemas.microsoft.com/office/drawing/2014/main" id="{F4CE5075-1B67-1368-DDD9-03A898987D0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Agriculture 4.0 and Precision Livestock Farming</a:t>
            </a:r>
          </a:p>
        </p:txBody>
      </p:sp>
    </p:spTree>
    <p:extLst>
      <p:ext uri="{BB962C8B-B14F-4D97-AF65-F5344CB8AC3E}">
        <p14:creationId xmlns:p14="http://schemas.microsoft.com/office/powerpoint/2010/main" val="3770010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16E47-A5CD-3F68-222E-A8E08D5660B9}"/>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EA971E3-1042-F4F4-9584-F4CAFA31228E}"/>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1.4 The Case for Strategic Digital Transformation</a:t>
            </a:r>
            <a:endParaRPr lang="en-GB" sz="3000" noProof="0" dirty="0">
              <a:latin typeface="+mj-lt"/>
            </a:endParaRPr>
          </a:p>
        </p:txBody>
      </p:sp>
      <p:sp>
        <p:nvSpPr>
          <p:cNvPr id="5" name="Inhaltsplatzhalter 1">
            <a:extLst>
              <a:ext uri="{FF2B5EF4-FFF2-40B4-BE49-F238E27FC236}">
                <a16:creationId xmlns:a16="http://schemas.microsoft.com/office/drawing/2014/main" id="{6F3C5937-FEEE-7C86-BB0A-B8B221F79175}"/>
              </a:ext>
            </a:extLst>
          </p:cNvPr>
          <p:cNvSpPr txBox="1">
            <a:spLocks/>
          </p:cNvSpPr>
          <p:nvPr/>
        </p:nvSpPr>
        <p:spPr>
          <a:xfrm>
            <a:off x="1238249" y="1355724"/>
            <a:ext cx="4712629" cy="59939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mj-lt"/>
              </a:rPr>
              <a:t>Need for a higher degree of strategy planning and implementation in the digital age </a:t>
            </a:r>
          </a:p>
          <a:p>
            <a:r>
              <a:rPr lang="en-US" sz="2200" dirty="0">
                <a:latin typeface="+mj-lt"/>
              </a:rPr>
              <a:t>Businesses (especially SMEs) often don’t have an analysis of their market and new technology, or a digital roadmap/plan </a:t>
            </a:r>
          </a:p>
          <a:p>
            <a:r>
              <a:rPr lang="en-US" sz="2200" dirty="0">
                <a:latin typeface="+mj-lt"/>
              </a:rPr>
              <a:t>The progress of </a:t>
            </a:r>
            <a:r>
              <a:rPr lang="en-US" sz="2200" dirty="0" err="1">
                <a:latin typeface="+mj-lt"/>
              </a:rPr>
              <a:t>digitalisation</a:t>
            </a:r>
            <a:r>
              <a:rPr lang="en-US" sz="2200" dirty="0">
                <a:latin typeface="+mj-lt"/>
              </a:rPr>
              <a:t> efforts in SMEs is estimated to be at 56%</a:t>
            </a:r>
          </a:p>
          <a:p>
            <a:r>
              <a:rPr lang="en-US" sz="2200" dirty="0">
                <a:latin typeface="+mj-lt"/>
              </a:rPr>
              <a:t>The degree of satisfaction with digital transformation is significantly higher among SMEs (81% are satisfied or very satisfied) </a:t>
            </a:r>
            <a:endParaRPr lang="en-GB" sz="2200" dirty="0">
              <a:latin typeface="+mj-lt"/>
            </a:endParaRPr>
          </a:p>
        </p:txBody>
      </p:sp>
      <p:pic>
        <p:nvPicPr>
          <p:cNvPr id="6" name="Grafik 5" descr="Ein Bild, das Text, Diagramm, Screenshot, Kreis enthält.&#10;&#10;KI-generierte Inhalte können fehlerhaft sein.">
            <a:extLst>
              <a:ext uri="{FF2B5EF4-FFF2-40B4-BE49-F238E27FC236}">
                <a16:creationId xmlns:a16="http://schemas.microsoft.com/office/drawing/2014/main" id="{D961CF26-3C92-BE31-9BD9-E61428564D75}"/>
              </a:ext>
            </a:extLst>
          </p:cNvPr>
          <p:cNvPicPr>
            <a:picLocks noChangeAspect="1"/>
          </p:cNvPicPr>
          <p:nvPr/>
        </p:nvPicPr>
        <p:blipFill>
          <a:blip r:embed="rId2"/>
          <a:stretch>
            <a:fillRect/>
          </a:stretch>
        </p:blipFill>
        <p:spPr>
          <a:xfrm>
            <a:off x="5950879" y="1249869"/>
            <a:ext cx="5674073" cy="5056040"/>
          </a:xfrm>
          <a:prstGeom prst="rect">
            <a:avLst/>
          </a:prstGeom>
        </p:spPr>
      </p:pic>
    </p:spTree>
    <p:extLst>
      <p:ext uri="{BB962C8B-B14F-4D97-AF65-F5344CB8AC3E}">
        <p14:creationId xmlns:p14="http://schemas.microsoft.com/office/powerpoint/2010/main" val="356286492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A9C8A8-5BD1-4101-8574-5D2189ECB36B}"/>
              </a:ext>
            </a:extLst>
          </p:cNvPr>
          <p:cNvSpPr>
            <a:spLocks noGrp="1"/>
          </p:cNvSpPr>
          <p:nvPr>
            <p:ph sz="quarter" idx="10"/>
          </p:nvPr>
        </p:nvSpPr>
        <p:spPr/>
        <p:txBody>
          <a:bodyPr>
            <a:noAutofit/>
          </a:bodyPr>
          <a:lstStyle/>
          <a:p>
            <a:r>
              <a:rPr lang="en-GB" sz="2200" noProof="0" dirty="0">
                <a:latin typeface="+mj-lt"/>
              </a:rPr>
              <a:t>One of the value disciplines of highly successful firms: operational excellence.</a:t>
            </a:r>
          </a:p>
          <a:p>
            <a:r>
              <a:rPr lang="en-GB" sz="2200" noProof="0" dirty="0">
                <a:latin typeface="+mj-lt"/>
              </a:rPr>
              <a:t>Digital transformation of business processes relates to the operational delivery of products/ goods and services, allowing to realise operational excellence. </a:t>
            </a:r>
          </a:p>
          <a:p>
            <a:r>
              <a:rPr lang="en-GB" sz="2200" noProof="0" dirty="0">
                <a:latin typeface="+mj-lt"/>
              </a:rPr>
              <a:t>This chapter adopts a process management perspective on realising operational excellence as part of the strategic digital transformation. </a:t>
            </a:r>
          </a:p>
          <a:p>
            <a:r>
              <a:rPr lang="en-GB" sz="2200" noProof="0" dirty="0">
                <a:latin typeface="+mj-lt"/>
              </a:rPr>
              <a:t>Process-based understanding of firm operations: all firm operations are composed of processes, which are designed and need their performance measured and improved.</a:t>
            </a:r>
          </a:p>
          <a:p>
            <a:r>
              <a:rPr lang="en-GB" sz="2200" noProof="0" dirty="0">
                <a:latin typeface="+mj-lt"/>
              </a:rPr>
              <a:t>Digital transformation promises significant opportunities for improved process (re)design and performance measurement. </a:t>
            </a:r>
          </a:p>
        </p:txBody>
      </p:sp>
      <p:sp>
        <p:nvSpPr>
          <p:cNvPr id="3" name="Inhaltsplatzhalter 2">
            <a:extLst>
              <a:ext uri="{FF2B5EF4-FFF2-40B4-BE49-F238E27FC236}">
                <a16:creationId xmlns:a16="http://schemas.microsoft.com/office/drawing/2014/main" id="{B7ECAB24-A731-9154-4429-54BBB503AC47}"/>
              </a:ext>
            </a:extLst>
          </p:cNvPr>
          <p:cNvSpPr>
            <a:spLocks noGrp="1"/>
          </p:cNvSpPr>
          <p:nvPr>
            <p:ph sz="quarter" idx="11"/>
          </p:nvPr>
        </p:nvSpPr>
        <p:spPr/>
        <p:txBody>
          <a:bodyPr/>
          <a:lstStyle/>
          <a:p>
            <a:pPr marL="0" indent="0">
              <a:buNone/>
            </a:pPr>
            <a:r>
              <a:rPr lang="en-GB" noProof="0" dirty="0">
                <a:latin typeface="+mj-lt"/>
              </a:rPr>
              <a:t>8.0 Introduction</a:t>
            </a:r>
          </a:p>
        </p:txBody>
      </p:sp>
    </p:spTree>
    <p:extLst>
      <p:ext uri="{BB962C8B-B14F-4D97-AF65-F5344CB8AC3E}">
        <p14:creationId xmlns:p14="http://schemas.microsoft.com/office/powerpoint/2010/main" val="41570456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CC7BB-A6D4-DC94-0768-75A592DA03F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1C0946-AF31-2A52-C48F-3B765B4FBF99}"/>
              </a:ext>
            </a:extLst>
          </p:cNvPr>
          <p:cNvSpPr>
            <a:spLocks noGrp="1"/>
          </p:cNvSpPr>
          <p:nvPr>
            <p:ph sz="quarter" idx="10"/>
          </p:nvPr>
        </p:nvSpPr>
        <p:spPr>
          <a:xfrm>
            <a:off x="1238250" y="1355725"/>
            <a:ext cx="9404350" cy="4789488"/>
          </a:xfrm>
        </p:spPr>
        <p:txBody>
          <a:bodyPr>
            <a:noAutofit/>
          </a:bodyPr>
          <a:lstStyle/>
          <a:p>
            <a:r>
              <a:rPr lang="en-GB" sz="2200" noProof="0" dirty="0">
                <a:latin typeface="+mj-lt"/>
              </a:rPr>
              <a:t>Business processes </a:t>
            </a:r>
          </a:p>
          <a:p>
            <a:pPr lvl="1"/>
            <a:r>
              <a:rPr lang="en-GB" sz="2200" noProof="0" dirty="0">
                <a:latin typeface="+mj-lt"/>
              </a:rPr>
              <a:t>are a series of interrelated activities, crossing functional boundaries with inputs and outputs, focused on conversion of inputs to outputs.</a:t>
            </a:r>
          </a:p>
          <a:p>
            <a:pPr lvl="1"/>
            <a:r>
              <a:rPr lang="en-GB" sz="2200" noProof="0" dirty="0">
                <a:latin typeface="+mj-lt"/>
              </a:rPr>
              <a:t>are constituted by people, processes, technology and other resources needed to produce goods/ services (operations management perspective).</a:t>
            </a:r>
          </a:p>
          <a:p>
            <a:r>
              <a:rPr lang="en-GB" sz="2200" noProof="0" dirty="0">
                <a:latin typeface="+mj-lt"/>
              </a:rPr>
              <a:t>Process management</a:t>
            </a:r>
          </a:p>
          <a:p>
            <a:pPr lvl="1"/>
            <a:r>
              <a:rPr lang="en-GB" sz="2200" noProof="0" dirty="0">
                <a:latin typeface="+mj-lt"/>
              </a:rPr>
              <a:t>is critically important for efficiency, effectiveness, flexibility of production, quality of the final product/ service.</a:t>
            </a:r>
          </a:p>
          <a:p>
            <a:pPr lvl="1"/>
            <a:r>
              <a:rPr lang="en-GB" sz="2200" noProof="0" dirty="0">
                <a:latin typeface="+mj-lt"/>
              </a:rPr>
              <a:t>includes design, monitoring, improvement of processes sourcing the inputs (resources and capital), transforming (adding value) them and distributing the outputs (products/ services).</a:t>
            </a:r>
          </a:p>
          <a:p>
            <a:endParaRPr lang="en-GB" sz="2200" noProof="0" dirty="0"/>
          </a:p>
          <a:p>
            <a:endParaRPr lang="en-GB" sz="2200" noProof="0" dirty="0"/>
          </a:p>
          <a:p>
            <a:endParaRPr lang="en-GB" sz="2200" noProof="0" dirty="0"/>
          </a:p>
        </p:txBody>
      </p:sp>
      <p:sp>
        <p:nvSpPr>
          <p:cNvPr id="3" name="Inhaltsplatzhalter 2">
            <a:extLst>
              <a:ext uri="{FF2B5EF4-FFF2-40B4-BE49-F238E27FC236}">
                <a16:creationId xmlns:a16="http://schemas.microsoft.com/office/drawing/2014/main" id="{2369B3DE-B13A-4EDD-D35A-18C38189EB73}"/>
              </a:ext>
            </a:extLst>
          </p:cNvPr>
          <p:cNvSpPr>
            <a:spLocks noGrp="1"/>
          </p:cNvSpPr>
          <p:nvPr>
            <p:ph sz="quarter" idx="11"/>
          </p:nvPr>
        </p:nvSpPr>
        <p:spPr/>
        <p:txBody>
          <a:bodyPr/>
          <a:lstStyle/>
          <a:p>
            <a:pPr marL="0" indent="0">
              <a:buNone/>
            </a:pPr>
            <a:r>
              <a:rPr lang="en-GB" noProof="0" dirty="0">
                <a:latin typeface="+mj-lt"/>
              </a:rPr>
              <a:t>8</a:t>
            </a:r>
            <a:r>
              <a:rPr lang="en-GB" sz="3000" noProof="0" dirty="0">
                <a:latin typeface="+mj-lt"/>
              </a:rPr>
              <a:t>.1 Process-based View of Firm Operations</a:t>
            </a:r>
          </a:p>
          <a:p>
            <a:endParaRPr lang="en-GB" noProof="0" dirty="0"/>
          </a:p>
        </p:txBody>
      </p:sp>
    </p:spTree>
    <p:extLst>
      <p:ext uri="{BB962C8B-B14F-4D97-AF65-F5344CB8AC3E}">
        <p14:creationId xmlns:p14="http://schemas.microsoft.com/office/powerpoint/2010/main" val="135133055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B973-4696-E1C1-8461-D61E542EBFA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01AE19C-C239-ACBC-6878-1310371D2B1F}"/>
              </a:ext>
            </a:extLst>
          </p:cNvPr>
          <p:cNvSpPr>
            <a:spLocks noGrp="1"/>
          </p:cNvSpPr>
          <p:nvPr>
            <p:ph sz="quarter" idx="11"/>
          </p:nvPr>
        </p:nvSpPr>
        <p:spPr/>
        <p:txBody>
          <a:bodyPr/>
          <a:lstStyle/>
          <a:p>
            <a:pPr marL="0" indent="0">
              <a:buNone/>
            </a:pPr>
            <a:r>
              <a:rPr lang="en-GB" sz="3000" noProof="0" dirty="0">
                <a:latin typeface="+mj-lt"/>
              </a:rPr>
              <a:t>Processes in Practice</a:t>
            </a:r>
          </a:p>
          <a:p>
            <a:endParaRPr lang="en-GB" noProof="0" dirty="0"/>
          </a:p>
        </p:txBody>
      </p:sp>
      <p:sp>
        <p:nvSpPr>
          <p:cNvPr id="5" name="Inhaltsplatzhalter 1">
            <a:extLst>
              <a:ext uri="{FF2B5EF4-FFF2-40B4-BE49-F238E27FC236}">
                <a16:creationId xmlns:a16="http://schemas.microsoft.com/office/drawing/2014/main" id="{FC97702C-6287-0C59-BF62-3CA5E4341ADE}"/>
              </a:ext>
            </a:extLst>
          </p:cNvPr>
          <p:cNvSpPr txBox="1">
            <a:spLocks/>
          </p:cNvSpPr>
          <p:nvPr/>
        </p:nvSpPr>
        <p:spPr>
          <a:xfrm>
            <a:off x="1238251" y="1355725"/>
            <a:ext cx="96488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200" noProof="0" dirty="0">
              <a:latin typeface="+mj-lt"/>
            </a:endParaRPr>
          </a:p>
        </p:txBody>
      </p:sp>
      <p:pic>
        <p:nvPicPr>
          <p:cNvPr id="4" name="Grafik 3" descr="Ein Bild, das Text, Screenshot, Schrift, Diagramm enthält.&#10;&#10;KI-generierte Inhalte können fehlerhaft sein.">
            <a:extLst>
              <a:ext uri="{FF2B5EF4-FFF2-40B4-BE49-F238E27FC236}">
                <a16:creationId xmlns:a16="http://schemas.microsoft.com/office/drawing/2014/main" id="{DE352932-75FF-C6AF-77A4-C3754603CAA6}"/>
              </a:ext>
            </a:extLst>
          </p:cNvPr>
          <p:cNvPicPr>
            <a:picLocks noChangeAspect="1"/>
          </p:cNvPicPr>
          <p:nvPr/>
        </p:nvPicPr>
        <p:blipFill>
          <a:blip r:embed="rId2"/>
          <a:stretch>
            <a:fillRect/>
          </a:stretch>
        </p:blipFill>
        <p:spPr>
          <a:xfrm>
            <a:off x="1928907" y="1196895"/>
            <a:ext cx="8267511" cy="5107148"/>
          </a:xfrm>
          <a:prstGeom prst="rect">
            <a:avLst/>
          </a:prstGeom>
        </p:spPr>
      </p:pic>
    </p:spTree>
    <p:extLst>
      <p:ext uri="{BB962C8B-B14F-4D97-AF65-F5344CB8AC3E}">
        <p14:creationId xmlns:p14="http://schemas.microsoft.com/office/powerpoint/2010/main" val="352495438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7B45F-1FFA-28C5-0843-4A740749F78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E2BFD47-1E38-E8D8-C492-18D17FC67B78}"/>
              </a:ext>
            </a:extLst>
          </p:cNvPr>
          <p:cNvSpPr>
            <a:spLocks noGrp="1"/>
          </p:cNvSpPr>
          <p:nvPr>
            <p:ph sz="quarter" idx="10"/>
          </p:nvPr>
        </p:nvSpPr>
        <p:spPr>
          <a:xfrm>
            <a:off x="1238250" y="1355725"/>
            <a:ext cx="9404350" cy="4789488"/>
          </a:xfrm>
        </p:spPr>
        <p:txBody>
          <a:bodyPr>
            <a:noAutofit/>
          </a:bodyPr>
          <a:lstStyle/>
          <a:p>
            <a:r>
              <a:rPr lang="en-GB" sz="2200" noProof="0" dirty="0">
                <a:latin typeface="+mj-lt"/>
              </a:rPr>
              <a:t>Focus on operational activities allows to move beyond the artificial distinction between manufacturing and services activities (Chapter differentiates cases).</a:t>
            </a:r>
          </a:p>
          <a:p>
            <a:r>
              <a:rPr lang="en-GB" sz="2200" noProof="0" dirty="0">
                <a:latin typeface="+mj-lt"/>
              </a:rPr>
              <a:t>Managed processes can be internal, boundary spanning or external processes, so process management needs to consider the entire value chain. </a:t>
            </a:r>
          </a:p>
          <a:p>
            <a:r>
              <a:rPr lang="en-GB" sz="2200" noProof="0" dirty="0">
                <a:latin typeface="+mj-lt"/>
              </a:rPr>
              <a:t>Operations of a firm require a range of resources (inputs) </a:t>
            </a:r>
          </a:p>
          <a:p>
            <a:pPr lvl="1"/>
            <a:r>
              <a:rPr lang="en-GB" sz="2200" noProof="0" dirty="0">
                <a:latin typeface="+mj-lt"/>
              </a:rPr>
              <a:t>in different forms and modes of delivery, externally (materials), internally (labour) and different relevance that changes over time.</a:t>
            </a:r>
          </a:p>
          <a:p>
            <a:pPr lvl="1"/>
            <a:r>
              <a:rPr lang="en-GB" sz="2200" noProof="0" dirty="0">
                <a:latin typeface="+mj-lt"/>
              </a:rPr>
              <a:t>like generic resources (energy, working capital).</a:t>
            </a:r>
          </a:p>
          <a:p>
            <a:pPr lvl="1"/>
            <a:r>
              <a:rPr lang="en-GB" sz="2200" noProof="0" dirty="0">
                <a:latin typeface="+mj-lt"/>
              </a:rPr>
              <a:t>that are of equal importance for the functioning of the operations.</a:t>
            </a:r>
          </a:p>
          <a:p>
            <a:r>
              <a:rPr lang="en-GB" sz="2200" noProof="0" dirty="0">
                <a:latin typeface="+mj-lt"/>
              </a:rPr>
              <a:t>Inputs are turned into work-in-processes, through transformation processes into final products/ services (outputs/ inputs for next value creation step).</a:t>
            </a:r>
            <a:endParaRPr lang="en-GB" sz="2200" noProof="0" dirty="0"/>
          </a:p>
          <a:p>
            <a:r>
              <a:rPr lang="en-GB" sz="2200" noProof="0" dirty="0">
                <a:latin typeface="+mj-lt"/>
              </a:rPr>
              <a:t>Management system is the “control unit” of operational processes (planning, organising, monitoring) and of the alignment with external context of the firm in geographical levels and industry or business ecosystems. </a:t>
            </a:r>
          </a:p>
          <a:p>
            <a:endParaRPr lang="en-GB" sz="2200" noProof="0" dirty="0"/>
          </a:p>
        </p:txBody>
      </p:sp>
      <p:sp>
        <p:nvSpPr>
          <p:cNvPr id="3" name="Inhaltsplatzhalter 2">
            <a:extLst>
              <a:ext uri="{FF2B5EF4-FFF2-40B4-BE49-F238E27FC236}">
                <a16:creationId xmlns:a16="http://schemas.microsoft.com/office/drawing/2014/main" id="{1C06C223-2C13-E1AC-0097-8D8E64874BCB}"/>
              </a:ext>
            </a:extLst>
          </p:cNvPr>
          <p:cNvSpPr>
            <a:spLocks noGrp="1"/>
          </p:cNvSpPr>
          <p:nvPr>
            <p:ph sz="quarter" idx="11"/>
          </p:nvPr>
        </p:nvSpPr>
        <p:spPr/>
        <p:txBody>
          <a:bodyPr/>
          <a:lstStyle/>
          <a:p>
            <a:pPr marL="0" indent="0">
              <a:buNone/>
            </a:pPr>
            <a:r>
              <a:rPr lang="en-GB" noProof="0" dirty="0">
                <a:latin typeface="+mj-lt"/>
              </a:rPr>
              <a:t>8</a:t>
            </a:r>
            <a:r>
              <a:rPr lang="en-GB" sz="3000" noProof="0" dirty="0">
                <a:latin typeface="+mj-lt"/>
              </a:rPr>
              <a:t>.1 Process-based View of Firm Operations</a:t>
            </a:r>
          </a:p>
          <a:p>
            <a:endParaRPr lang="en-GB" noProof="0" dirty="0"/>
          </a:p>
        </p:txBody>
      </p:sp>
    </p:spTree>
    <p:extLst>
      <p:ext uri="{BB962C8B-B14F-4D97-AF65-F5344CB8AC3E}">
        <p14:creationId xmlns:p14="http://schemas.microsoft.com/office/powerpoint/2010/main" val="101076274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F6E43-E95F-3735-9E80-C55C413F174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8110522-A59F-462C-B1A1-34B8F49049FA}"/>
              </a:ext>
            </a:extLst>
          </p:cNvPr>
          <p:cNvSpPr>
            <a:spLocks noGrp="1"/>
          </p:cNvSpPr>
          <p:nvPr>
            <p:ph sz="quarter" idx="11"/>
          </p:nvPr>
        </p:nvSpPr>
        <p:spPr/>
        <p:txBody>
          <a:bodyPr/>
          <a:lstStyle/>
          <a:p>
            <a:pPr marL="0" indent="0">
              <a:buNone/>
            </a:pPr>
            <a:r>
              <a:rPr lang="en-GB" sz="3000" noProof="0" dirty="0">
                <a:latin typeface="+mj-lt"/>
              </a:rPr>
              <a:t>Digital Technologies Impact on Business Operations</a:t>
            </a:r>
          </a:p>
          <a:p>
            <a:endParaRPr lang="en-GB" noProof="0" dirty="0"/>
          </a:p>
        </p:txBody>
      </p:sp>
      <p:sp>
        <p:nvSpPr>
          <p:cNvPr id="5" name="Inhaltsplatzhalter 1">
            <a:extLst>
              <a:ext uri="{FF2B5EF4-FFF2-40B4-BE49-F238E27FC236}">
                <a16:creationId xmlns:a16="http://schemas.microsoft.com/office/drawing/2014/main" id="{23DD0103-DABF-6F70-5365-53B34FF039BB}"/>
              </a:ext>
            </a:extLst>
          </p:cNvPr>
          <p:cNvSpPr txBox="1">
            <a:spLocks/>
          </p:cNvSpPr>
          <p:nvPr/>
        </p:nvSpPr>
        <p:spPr>
          <a:xfrm>
            <a:off x="1238251" y="2041451"/>
            <a:ext cx="9648824" cy="4103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noProof="0" dirty="0">
                <a:latin typeface="+mj-lt"/>
              </a:rPr>
              <a:t>Effectiveness</a:t>
            </a:r>
            <a:r>
              <a:rPr lang="en-GB" sz="2200" noProof="0" dirty="0">
                <a:latin typeface="+mj-lt"/>
              </a:rPr>
              <a:t>: </a:t>
            </a:r>
          </a:p>
          <a:p>
            <a:pPr lvl="1"/>
            <a:r>
              <a:rPr lang="en-GB" sz="2200" noProof="0" dirty="0">
                <a:latin typeface="+mj-lt"/>
              </a:rPr>
              <a:t>the degree to which a goal or objective is achieved</a:t>
            </a:r>
          </a:p>
          <a:p>
            <a:pPr lvl="1"/>
            <a:r>
              <a:rPr lang="en-GB" sz="2200" noProof="0" dirty="0">
                <a:latin typeface="+mj-lt"/>
              </a:rPr>
              <a:t>focus on the outcome and whether the desired result is attained</a:t>
            </a:r>
          </a:p>
          <a:p>
            <a:endParaRPr lang="en-GB" sz="2200" noProof="0" dirty="0">
              <a:latin typeface="+mj-lt"/>
            </a:endParaRPr>
          </a:p>
          <a:p>
            <a:r>
              <a:rPr lang="en-GB" sz="2200" b="1" noProof="0" dirty="0">
                <a:latin typeface="+mj-lt"/>
              </a:rPr>
              <a:t>Efficiency</a:t>
            </a:r>
            <a:r>
              <a:rPr lang="en-GB" sz="2200" noProof="0" dirty="0">
                <a:latin typeface="+mj-lt"/>
              </a:rPr>
              <a:t>:</a:t>
            </a:r>
          </a:p>
          <a:p>
            <a:pPr lvl="1"/>
            <a:r>
              <a:rPr lang="en-GB" sz="2200" dirty="0">
                <a:latin typeface="+mj-lt"/>
              </a:rPr>
              <a:t>h</a:t>
            </a:r>
            <a:r>
              <a:rPr lang="en-GB" sz="2200" noProof="0" dirty="0">
                <a:latin typeface="+mj-lt"/>
              </a:rPr>
              <a:t>ow well resources are utilised to achieve a goal.</a:t>
            </a:r>
          </a:p>
          <a:p>
            <a:pPr lvl="1"/>
            <a:r>
              <a:rPr lang="en-GB" sz="2200" dirty="0">
                <a:latin typeface="+mj-lt"/>
              </a:rPr>
              <a:t>e</a:t>
            </a:r>
            <a:r>
              <a:rPr lang="en-GB" sz="2200" noProof="0" dirty="0" err="1">
                <a:latin typeface="+mj-lt"/>
              </a:rPr>
              <a:t>mphasis</a:t>
            </a:r>
            <a:r>
              <a:rPr lang="en-GB" sz="2200" noProof="0" dirty="0">
                <a:latin typeface="+mj-lt"/>
              </a:rPr>
              <a:t> on process and minimizing waste </a:t>
            </a:r>
          </a:p>
          <a:p>
            <a:pPr marL="0" indent="0">
              <a:buNone/>
            </a:pPr>
            <a:endParaRPr lang="en-GB" sz="2200" noProof="0" dirty="0">
              <a:latin typeface="+mj-lt"/>
            </a:endParaRPr>
          </a:p>
        </p:txBody>
      </p:sp>
    </p:spTree>
    <p:extLst>
      <p:ext uri="{BB962C8B-B14F-4D97-AF65-F5344CB8AC3E}">
        <p14:creationId xmlns:p14="http://schemas.microsoft.com/office/powerpoint/2010/main" val="395043743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B1423-FDC1-9998-1C71-2EF311B2D5E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3208D5D-5CA8-7602-948C-276EE6B12E41}"/>
              </a:ext>
            </a:extLst>
          </p:cNvPr>
          <p:cNvSpPr>
            <a:spLocks noGrp="1"/>
          </p:cNvSpPr>
          <p:nvPr>
            <p:ph sz="quarter" idx="11"/>
          </p:nvPr>
        </p:nvSpPr>
        <p:spPr/>
        <p:txBody>
          <a:bodyPr/>
          <a:lstStyle/>
          <a:p>
            <a:pPr marL="0" indent="0">
              <a:buNone/>
            </a:pPr>
            <a:r>
              <a:rPr lang="en-GB" noProof="0" dirty="0">
                <a:latin typeface="+mj-lt"/>
              </a:rPr>
              <a:t>8.2 Information Management, Process Management and Operational Performance</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DF7310FF-F1A3-DEAD-82EA-C5906B760FDF}"/>
              </a:ext>
            </a:extLst>
          </p:cNvPr>
          <p:cNvSpPr txBox="1">
            <a:spLocks/>
          </p:cNvSpPr>
          <p:nvPr/>
        </p:nvSpPr>
        <p:spPr>
          <a:xfrm>
            <a:off x="1238250" y="1557746"/>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Information management </a:t>
            </a:r>
          </a:p>
          <a:p>
            <a:pPr lvl="1"/>
            <a:r>
              <a:rPr lang="en-GB" sz="2200" noProof="0" dirty="0">
                <a:latin typeface="+mj-lt"/>
              </a:rPr>
              <a:t>is prerequisite for process management.</a:t>
            </a:r>
          </a:p>
          <a:p>
            <a:pPr lvl="1"/>
            <a:r>
              <a:rPr lang="en-GB" sz="2200" noProof="0" dirty="0">
                <a:latin typeface="+mj-lt"/>
              </a:rPr>
              <a:t>Includes collection of data internally and externally, processing into information and management of information flows.</a:t>
            </a:r>
          </a:p>
          <a:p>
            <a:r>
              <a:rPr lang="en-GB" sz="2200" noProof="0" dirty="0">
                <a:latin typeface="+mj-lt"/>
              </a:rPr>
              <a:t>As discussed in Chapter 06, implicit and explicit knowledge play a key role in processing of data and making use of available information.</a:t>
            </a:r>
          </a:p>
          <a:p>
            <a:r>
              <a:rPr lang="en-GB" sz="2200" noProof="0" dirty="0">
                <a:latin typeface="+mj-lt"/>
              </a:rPr>
              <a:t>Subchapters below show that digital technologies are central to creation, capture and processing of data and information management. </a:t>
            </a:r>
          </a:p>
          <a:p>
            <a:r>
              <a:rPr lang="en-GB" sz="2200" noProof="0" dirty="0">
                <a:latin typeface="+mj-lt"/>
              </a:rPr>
              <a:t>Processes are fundamentally socio-technical systems that enable digital transformation and the need for understanding not only the technical, but also the organisational culture and leadership transformation for successful digital transformation. </a:t>
            </a:r>
          </a:p>
          <a:p>
            <a:endParaRPr lang="en-GB" sz="2200" noProof="0" dirty="0"/>
          </a:p>
          <a:p>
            <a:pPr lvl="1"/>
            <a:endParaRPr lang="en-GB" sz="2200" noProof="0" dirty="0"/>
          </a:p>
        </p:txBody>
      </p:sp>
    </p:spTree>
    <p:extLst>
      <p:ext uri="{BB962C8B-B14F-4D97-AF65-F5344CB8AC3E}">
        <p14:creationId xmlns:p14="http://schemas.microsoft.com/office/powerpoint/2010/main" val="276841093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8A3A0-CB22-56B9-6172-F60328C8012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6D3B154-75D8-24A3-0447-64CF5CCB863A}"/>
              </a:ext>
            </a:extLst>
          </p:cNvPr>
          <p:cNvSpPr>
            <a:spLocks noGrp="1"/>
          </p:cNvSpPr>
          <p:nvPr>
            <p:ph sz="quarter" idx="11"/>
          </p:nvPr>
        </p:nvSpPr>
        <p:spPr/>
        <p:txBody>
          <a:bodyPr/>
          <a:lstStyle/>
          <a:p>
            <a:pPr marL="0" indent="0">
              <a:buNone/>
            </a:pPr>
            <a:r>
              <a:rPr lang="en-GB" noProof="0" dirty="0">
                <a:latin typeface="+mj-lt"/>
              </a:rPr>
              <a:t>8.3 Industry 4.0</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398FB4B5-62EB-F25D-394D-8F665E632856}"/>
              </a:ext>
            </a:extLst>
          </p:cNvPr>
          <p:cNvSpPr txBox="1">
            <a:spLocks/>
          </p:cNvSpPr>
          <p:nvPr/>
        </p:nvSpPr>
        <p:spPr>
          <a:xfrm>
            <a:off x="1238250" y="1355725"/>
            <a:ext cx="1041503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draws attention to the integration of ICT and SCT into manufacturing and service delivery processes, also includes creation of cyber-physical systems, IoT, smart manufacturing.</a:t>
            </a:r>
          </a:p>
          <a:p>
            <a:r>
              <a:rPr lang="en-GB" sz="2200" noProof="0" dirty="0">
                <a:latin typeface="+mj-lt"/>
              </a:rPr>
              <a:t>is fundamentally about seeking to understand the consequences of the integration of physical and cyber systems, the generation and availability of data, and the access to data and computing power for its analysis. </a:t>
            </a:r>
          </a:p>
          <a:p>
            <a:r>
              <a:rPr lang="en-GB" sz="2200" noProof="0" dirty="0">
                <a:latin typeface="+mj-lt"/>
              </a:rPr>
              <a:t>Resulting transformation process not only impacts physical and cyber domains, but also biological domains. Example: farmer attaches smart tag via an ear tag in PLF, makes biological animal visible in cyber domain as a sensed, located and interacted “thing”.</a:t>
            </a:r>
          </a:p>
          <a:p>
            <a:r>
              <a:rPr lang="en-GB" sz="2200" noProof="0" dirty="0">
                <a:latin typeface="+mj-lt"/>
              </a:rPr>
              <a:t>Service 4.0 remains at the initial stages in its development and understanding of the potential for digital transformation of services delivery. </a:t>
            </a:r>
          </a:p>
          <a:p>
            <a:r>
              <a:rPr lang="en-GB" sz="2200" noProof="0" dirty="0">
                <a:latin typeface="+mj-lt"/>
              </a:rPr>
              <a:t>Impact of Industry 4.0 determined by strategic goals, organizations equipment and people, broader ecosystems: e.g. more standardisation and automation or greater personalisation and customization of products / services. </a:t>
            </a:r>
          </a:p>
          <a:p>
            <a:endParaRPr lang="en-GB" sz="2200" noProof="0" dirty="0">
              <a:latin typeface="+mj-lt"/>
            </a:endParaRPr>
          </a:p>
        </p:txBody>
      </p:sp>
    </p:spTree>
    <p:extLst>
      <p:ext uri="{BB962C8B-B14F-4D97-AF65-F5344CB8AC3E}">
        <p14:creationId xmlns:p14="http://schemas.microsoft.com/office/powerpoint/2010/main" val="357611642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3535-F2D4-B656-AA55-2C929CC66D1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284A8BF-514F-B3DE-BE04-48F79182CFA7}"/>
              </a:ext>
            </a:extLst>
          </p:cNvPr>
          <p:cNvSpPr>
            <a:spLocks noGrp="1"/>
          </p:cNvSpPr>
          <p:nvPr>
            <p:ph sz="quarter" idx="11"/>
          </p:nvPr>
        </p:nvSpPr>
        <p:spPr/>
        <p:txBody>
          <a:bodyPr/>
          <a:lstStyle/>
          <a:p>
            <a:pPr marL="0" indent="0">
              <a:buNone/>
            </a:pPr>
            <a:r>
              <a:rPr lang="en-GB" noProof="0" dirty="0">
                <a:latin typeface="+mj-lt"/>
              </a:rPr>
              <a:t>Industry 4.0 in Historic Perspective</a:t>
            </a:r>
          </a:p>
        </p:txBody>
      </p:sp>
      <p:sp>
        <p:nvSpPr>
          <p:cNvPr id="5" name="Inhaltsplatzhalter 1">
            <a:extLst>
              <a:ext uri="{FF2B5EF4-FFF2-40B4-BE49-F238E27FC236}">
                <a16:creationId xmlns:a16="http://schemas.microsoft.com/office/drawing/2014/main" id="{6246E08A-9E4A-2AE3-AAEF-92F1C905981E}"/>
              </a:ext>
            </a:extLst>
          </p:cNvPr>
          <p:cNvSpPr txBox="1">
            <a:spLocks/>
          </p:cNvSpPr>
          <p:nvPr/>
        </p:nvSpPr>
        <p:spPr>
          <a:xfrm>
            <a:off x="1238249" y="1355725"/>
            <a:ext cx="1032997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First articulated by the German Government at the 2011 Hannover Trade Fair</a:t>
            </a:r>
          </a:p>
          <a:p>
            <a:pPr lvl="1"/>
            <a:r>
              <a:rPr lang="en-GB" sz="2200" noProof="0" dirty="0">
                <a:latin typeface="+mj-lt"/>
              </a:rPr>
              <a:t> as an initiative to ensure long-term competitiveness of the German manufacturing industry. </a:t>
            </a:r>
          </a:p>
          <a:p>
            <a:pPr lvl="1"/>
            <a:r>
              <a:rPr lang="en-GB" sz="2200" noProof="0" dirty="0">
                <a:latin typeface="+mj-lt"/>
              </a:rPr>
              <a:t>to communicate importance of cyber-physical systems, emphasis on IoT and the </a:t>
            </a:r>
            <a:r>
              <a:rPr lang="en-GB" sz="2200" noProof="0" dirty="0" err="1">
                <a:latin typeface="+mj-lt"/>
              </a:rPr>
              <a:t>servitisation</a:t>
            </a:r>
            <a:r>
              <a:rPr lang="en-GB" sz="2200" noProof="0" dirty="0">
                <a:latin typeface="+mj-lt"/>
              </a:rPr>
              <a:t> of manufacturing business models. </a:t>
            </a:r>
          </a:p>
          <a:p>
            <a:r>
              <a:rPr lang="en-GB" sz="2200" noProof="0" dirty="0">
                <a:latin typeface="+mj-lt"/>
              </a:rPr>
              <a:t>Similar contemporaneous articulations from</a:t>
            </a:r>
          </a:p>
          <a:p>
            <a:pPr lvl="1"/>
            <a:r>
              <a:rPr lang="en-GB" sz="2200" noProof="0" dirty="0">
                <a:latin typeface="+mj-lt"/>
              </a:rPr>
              <a:t>2011 US Advanced Manufacturing Partnership (AMP) and later 2012 Advanced Manufacturing National Program Office (AMNPO)</a:t>
            </a:r>
          </a:p>
          <a:p>
            <a:pPr lvl="1"/>
            <a:r>
              <a:rPr lang="en-GB" sz="2200" noProof="0" dirty="0">
                <a:latin typeface="+mj-lt"/>
              </a:rPr>
              <a:t>2013 French “La Nouvelle France Industrielle” and “Industrie du future”</a:t>
            </a:r>
          </a:p>
          <a:p>
            <a:pPr lvl="1"/>
            <a:r>
              <a:rPr lang="en-GB" sz="2200" noProof="0" dirty="0">
                <a:latin typeface="+mj-lt"/>
              </a:rPr>
              <a:t>UK 2013 Future of Manufacturing initiatives</a:t>
            </a:r>
          </a:p>
          <a:p>
            <a:pPr lvl="1"/>
            <a:r>
              <a:rPr lang="en-GB" sz="2200" noProof="0" dirty="0">
                <a:latin typeface="+mj-lt"/>
              </a:rPr>
              <a:t>European Commission factories of the future programme</a:t>
            </a:r>
          </a:p>
          <a:p>
            <a:pPr lvl="1"/>
            <a:r>
              <a:rPr lang="en-GB" sz="2200" noProof="0" dirty="0">
                <a:latin typeface="+mj-lt"/>
              </a:rPr>
              <a:t>South Korea (2014), China (2015), Japan (2015), Singapore (2016), and Italy (2017)</a:t>
            </a:r>
          </a:p>
          <a:p>
            <a:r>
              <a:rPr lang="en-GB" sz="2200" noProof="0" dirty="0">
                <a:latin typeface="+mj-lt"/>
              </a:rPr>
              <a:t>Support through industry initiatives launched by major corporate actors.</a:t>
            </a:r>
          </a:p>
          <a:p>
            <a:pPr lvl="1"/>
            <a:endParaRPr lang="en-GB" sz="2200" noProof="0" dirty="0">
              <a:latin typeface="+mj-lt"/>
            </a:endParaRPr>
          </a:p>
          <a:p>
            <a:endParaRPr lang="en-GB" sz="2200" noProof="0" dirty="0">
              <a:latin typeface="+mj-lt"/>
            </a:endParaRPr>
          </a:p>
        </p:txBody>
      </p:sp>
    </p:spTree>
    <p:extLst>
      <p:ext uri="{BB962C8B-B14F-4D97-AF65-F5344CB8AC3E}">
        <p14:creationId xmlns:p14="http://schemas.microsoft.com/office/powerpoint/2010/main" val="105218377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09816-957D-DF42-2E35-EA84AA3A324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1717850-6CD7-5A00-61ED-B7F15AC6EFB5}"/>
              </a:ext>
            </a:extLst>
          </p:cNvPr>
          <p:cNvSpPr>
            <a:spLocks noGrp="1"/>
          </p:cNvSpPr>
          <p:nvPr>
            <p:ph sz="quarter" idx="11"/>
          </p:nvPr>
        </p:nvSpPr>
        <p:spPr/>
        <p:txBody>
          <a:bodyPr/>
          <a:lstStyle/>
          <a:p>
            <a:pPr marL="0" indent="0">
              <a:buNone/>
            </a:pPr>
            <a:r>
              <a:rPr lang="en-GB" noProof="0" dirty="0">
                <a:latin typeface="+mj-lt"/>
              </a:rPr>
              <a:t>Industry 4.0 Technologies</a:t>
            </a:r>
          </a:p>
        </p:txBody>
      </p:sp>
      <p:sp>
        <p:nvSpPr>
          <p:cNvPr id="5" name="Inhaltsplatzhalter 1">
            <a:extLst>
              <a:ext uri="{FF2B5EF4-FFF2-40B4-BE49-F238E27FC236}">
                <a16:creationId xmlns:a16="http://schemas.microsoft.com/office/drawing/2014/main" id="{313B85A6-2986-3926-A1B1-7A48D22514D8}"/>
              </a:ext>
            </a:extLst>
          </p:cNvPr>
          <p:cNvSpPr txBox="1">
            <a:spLocks/>
          </p:cNvSpPr>
          <p:nvPr/>
        </p:nvSpPr>
        <p:spPr>
          <a:xfrm>
            <a:off x="1238250" y="1355725"/>
            <a:ext cx="1027681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Large number of different technologies, expected to increase.</a:t>
            </a:r>
          </a:p>
          <a:p>
            <a:r>
              <a:rPr lang="en-GB" sz="2200" noProof="0" dirty="0">
                <a:latin typeface="+mj-lt"/>
              </a:rPr>
              <a:t>All technologies serve to increasingly digitalise value creation process by developing interconnected cyber-physical systems, support human decision-making and enable decentralised or autonomous machine decision-making.</a:t>
            </a:r>
          </a:p>
          <a:p>
            <a:r>
              <a:rPr lang="en-GB" sz="2200" noProof="0" dirty="0">
                <a:latin typeface="+mj-lt"/>
              </a:rPr>
              <a:t> Data and information generation and processing as central activity. </a:t>
            </a:r>
          </a:p>
          <a:p>
            <a:endParaRPr lang="en-GB" sz="2200" noProof="0" dirty="0">
              <a:latin typeface="+mj-lt"/>
            </a:endParaRPr>
          </a:p>
        </p:txBody>
      </p:sp>
      <p:sp>
        <p:nvSpPr>
          <p:cNvPr id="8" name="Textfeld 7">
            <a:extLst>
              <a:ext uri="{FF2B5EF4-FFF2-40B4-BE49-F238E27FC236}">
                <a16:creationId xmlns:a16="http://schemas.microsoft.com/office/drawing/2014/main" id="{81A94BE0-899A-07C9-D882-67DEDECC2DB2}"/>
              </a:ext>
            </a:extLst>
          </p:cNvPr>
          <p:cNvSpPr txBox="1"/>
          <p:nvPr/>
        </p:nvSpPr>
        <p:spPr>
          <a:xfrm>
            <a:off x="1594224" y="3109917"/>
            <a:ext cx="4195482" cy="38164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1" u="none" strike="noStrike" kern="1200" cap="none" spc="0" normalizeH="0" baseline="0" noProof="0" dirty="0">
                <a:ln>
                  <a:noFill/>
                </a:ln>
                <a:solidFill>
                  <a:prstClr val="black"/>
                </a:solidFill>
                <a:effectLst/>
                <a:uLnTx/>
                <a:uFillTx/>
                <a:latin typeface="Calibri Light" panose="020F0302020204030204"/>
                <a:ea typeface="+mn-ea"/>
                <a:cs typeface="+mn-cs"/>
              </a:rPr>
              <a:t>Artificial intelligence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1" u="none" strike="noStrike" kern="1200" cap="none" spc="0" normalizeH="0" baseline="0" noProof="0" dirty="0">
                <a:ln>
                  <a:noFill/>
                </a:ln>
                <a:solidFill>
                  <a:prstClr val="black"/>
                </a:solidFill>
                <a:effectLst/>
                <a:uLnTx/>
                <a:uFillTx/>
                <a:latin typeface="Calibri Light" panose="020F0302020204030204"/>
                <a:ea typeface="+mn-ea"/>
                <a:cs typeface="+mn-cs"/>
              </a:rPr>
              <a:t>Augmented reality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1" u="none" strike="noStrike" kern="1200" cap="none" spc="0" normalizeH="0" baseline="0" noProof="0" dirty="0">
                <a:ln>
                  <a:noFill/>
                </a:ln>
                <a:solidFill>
                  <a:prstClr val="black"/>
                </a:solidFill>
                <a:effectLst/>
                <a:uLnTx/>
                <a:uFillTx/>
                <a:latin typeface="Calibri Light" panose="020F0302020204030204"/>
                <a:ea typeface="+mn-ea"/>
                <a:cs typeface="+mn-cs"/>
              </a:rPr>
              <a:t>Big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i="1" noProof="0" dirty="0">
                <a:solidFill>
                  <a:prstClr val="black"/>
                </a:solidFill>
                <a:latin typeface="Calibri Light" panose="020F0302020204030204"/>
              </a:rPr>
              <a:t>Big Data Analysis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1" u="none" strike="noStrike" kern="1200" cap="none" spc="0" normalizeH="0" baseline="0" noProof="0" dirty="0">
                <a:ln>
                  <a:noFill/>
                </a:ln>
                <a:solidFill>
                  <a:prstClr val="black"/>
                </a:solidFill>
                <a:effectLst/>
                <a:uLnTx/>
                <a:uFillTx/>
                <a:latin typeface="Calibri Light" panose="020F0302020204030204"/>
                <a:ea typeface="+mn-ea"/>
                <a:cs typeface="+mn-cs"/>
              </a:rPr>
              <a:t>Cloud Services (including data storage and computing)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1" u="none" strike="noStrike" kern="1200" cap="none" spc="0" normalizeH="0" baseline="0" noProof="0" dirty="0">
                <a:ln>
                  <a:noFill/>
                </a:ln>
                <a:solidFill>
                  <a:prstClr val="black"/>
                </a:solidFill>
                <a:effectLst/>
                <a:uLnTx/>
                <a:uFillTx/>
                <a:latin typeface="Calibri Light" panose="020F0302020204030204"/>
                <a:ea typeface="+mn-ea"/>
                <a:cs typeface="+mn-cs"/>
              </a:rPr>
              <a:t>Computer-Aided Design and Manufacturing (CAD)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1" u="none" strike="noStrike" kern="1200" cap="none" spc="0" normalizeH="0" baseline="0" noProof="0" dirty="0">
                <a:ln>
                  <a:noFill/>
                </a:ln>
                <a:solidFill>
                  <a:prstClr val="black"/>
                </a:solidFill>
                <a:effectLst/>
                <a:uLnTx/>
                <a:uFillTx/>
                <a:latin typeface="Calibri Light" panose="020F0302020204030204"/>
                <a:ea typeface="+mn-ea"/>
                <a:cs typeface="+mn-cs"/>
              </a:rPr>
              <a:t>Cybersecurity</a:t>
            </a:r>
          </a:p>
          <a:p>
            <a:pPr marL="342900" indent="-342900">
              <a:buFont typeface="Arial" panose="020B0604020202020204" pitchFamily="34" charset="0"/>
              <a:buChar char="•"/>
              <a:defRPr/>
            </a:pPr>
            <a:r>
              <a:rPr lang="en-GB" sz="2200" i="1" noProof="0" dirty="0">
                <a:solidFill>
                  <a:prstClr val="black"/>
                </a:solidFill>
                <a:latin typeface="Calibri Light" panose="020F0302020204030204"/>
              </a:rPr>
              <a:t>Digital automation with sensors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 name="Textfeld 8">
            <a:extLst>
              <a:ext uri="{FF2B5EF4-FFF2-40B4-BE49-F238E27FC236}">
                <a16:creationId xmlns:a16="http://schemas.microsoft.com/office/drawing/2014/main" id="{07688335-01F0-36B1-DA73-0EDB6BD297CD}"/>
              </a:ext>
            </a:extLst>
          </p:cNvPr>
          <p:cNvSpPr txBox="1"/>
          <p:nvPr/>
        </p:nvSpPr>
        <p:spPr>
          <a:xfrm>
            <a:off x="5789706" y="3109917"/>
            <a:ext cx="4442430" cy="3477875"/>
          </a:xfrm>
          <a:prstGeom prst="rect">
            <a:avLst/>
          </a:prstGeom>
          <a:noFill/>
        </p:spPr>
        <p:txBody>
          <a:bodyPr wrap="square">
            <a:spAutoFit/>
          </a:bodyPr>
          <a:lstStyle/>
          <a:p>
            <a:pPr marL="342900" lvl="0" indent="-342900">
              <a:buFont typeface="Arial" panose="020B0604020202020204" pitchFamily="34" charset="0"/>
              <a:buChar char="•"/>
              <a:defRPr/>
            </a:pPr>
            <a:r>
              <a:rPr lang="en-GB" sz="2200" i="1" noProof="0" dirty="0">
                <a:solidFill>
                  <a:prstClr val="black"/>
                </a:solidFill>
                <a:latin typeface="Calibri Light" panose="020F0302020204030204"/>
              </a:rPr>
              <a:t>Digital Product-Service Systems </a:t>
            </a:r>
          </a:p>
          <a:p>
            <a:pPr marL="342900" lvl="0" indent="-342900">
              <a:buFont typeface="Arial" panose="020B0604020202020204" pitchFamily="34" charset="0"/>
              <a:buChar char="•"/>
              <a:defRPr/>
            </a:pPr>
            <a:r>
              <a:rPr lang="en-GB" sz="2200" i="1" noProof="0" dirty="0">
                <a:solidFill>
                  <a:prstClr val="black"/>
                </a:solidFill>
                <a:latin typeface="Calibri Light" panose="020F0302020204030204"/>
              </a:rPr>
              <a:t>Flexible manufacturing lines (automation with sensors)</a:t>
            </a:r>
          </a:p>
          <a:p>
            <a:pPr marL="342900" lvl="0" indent="-342900">
              <a:buFont typeface="Arial" panose="020B0604020202020204" pitchFamily="34" charset="0"/>
              <a:buChar char="•"/>
              <a:defRPr/>
            </a:pPr>
            <a:r>
              <a:rPr lang="en-GB" sz="2200" i="1" noProof="0" dirty="0">
                <a:solidFill>
                  <a:prstClr val="black"/>
                </a:solidFill>
                <a:latin typeface="Calibri Light" panose="020F0302020204030204"/>
              </a:rPr>
              <a:t>Horizontal and vertical (IT) integration systems for data and information exchange</a:t>
            </a:r>
          </a:p>
          <a:p>
            <a:pPr marL="342900" lvl="0" indent="-342900">
              <a:buFont typeface="Arial" panose="020B0604020202020204" pitchFamily="34" charset="0"/>
              <a:buChar char="•"/>
              <a:defRPr/>
            </a:pPr>
            <a:r>
              <a:rPr lang="en-GB" sz="2200" i="1" noProof="0" dirty="0">
                <a:solidFill>
                  <a:prstClr val="black"/>
                </a:solidFill>
                <a:latin typeface="Calibri Light" panose="020F0302020204030204"/>
              </a:rPr>
              <a:t>Industrial Internet of Things (</a:t>
            </a:r>
            <a:r>
              <a:rPr lang="en-GB" sz="2200" i="1" noProof="0" dirty="0" err="1">
                <a:solidFill>
                  <a:prstClr val="black"/>
                </a:solidFill>
                <a:latin typeface="Calibri Light" panose="020F0302020204030204"/>
              </a:rPr>
              <a:t>IioT</a:t>
            </a:r>
            <a:r>
              <a:rPr lang="en-GB" sz="2200" i="1" noProof="0" dirty="0">
                <a:solidFill>
                  <a:prstClr val="black"/>
                </a:solidFill>
                <a:latin typeface="Calibri Light" panose="020F0302020204030204"/>
              </a:rPr>
              <a:t>)</a:t>
            </a:r>
          </a:p>
          <a:p>
            <a:pPr marL="342900" lvl="0" indent="-342900">
              <a:buFont typeface="Arial" panose="020B0604020202020204" pitchFamily="34" charset="0"/>
              <a:buChar char="•"/>
              <a:defRPr/>
            </a:pPr>
            <a:r>
              <a:rPr lang="en-GB" sz="2200" i="1" noProof="0" dirty="0">
                <a:solidFill>
                  <a:prstClr val="black"/>
                </a:solidFill>
                <a:latin typeface="Calibri Light" panose="020F0302020204030204"/>
              </a:rPr>
              <a:t>(Autonomous) Robotics</a:t>
            </a:r>
          </a:p>
          <a:p>
            <a:pPr marL="342900" lvl="0" indent="-342900">
              <a:buFont typeface="Arial" panose="020B0604020202020204" pitchFamily="34" charset="0"/>
              <a:buChar char="•"/>
              <a:defRPr/>
            </a:pPr>
            <a:r>
              <a:rPr lang="en-GB" sz="2200" i="1" noProof="0" dirty="0">
                <a:solidFill>
                  <a:prstClr val="black"/>
                </a:solidFill>
                <a:latin typeface="Calibri Light" panose="020F0302020204030204"/>
              </a:rPr>
              <a:t>Simulations</a:t>
            </a:r>
          </a:p>
          <a:p>
            <a:pPr marL="342900" lvl="0" indent="-342900">
              <a:buFont typeface="Arial" panose="020B0604020202020204" pitchFamily="34" charset="0"/>
              <a:buChar char="•"/>
              <a:defRPr/>
            </a:pPr>
            <a:endParaRPr lang="en-GB" sz="2200" noProof="0" dirty="0">
              <a:solidFill>
                <a:prstClr val="black"/>
              </a:solidFill>
              <a:latin typeface="Calibri Light" panose="020F0302020204030204"/>
            </a:endParaRPr>
          </a:p>
        </p:txBody>
      </p:sp>
    </p:spTree>
    <p:extLst>
      <p:ext uri="{BB962C8B-B14F-4D97-AF65-F5344CB8AC3E}">
        <p14:creationId xmlns:p14="http://schemas.microsoft.com/office/powerpoint/2010/main" val="244387106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B2C26-8AA6-6CBA-A4E2-08E31A242AC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A67DA35-3B8B-4D52-DD03-121B75D043BA}"/>
              </a:ext>
            </a:extLst>
          </p:cNvPr>
          <p:cNvSpPr>
            <a:spLocks noGrp="1"/>
          </p:cNvSpPr>
          <p:nvPr>
            <p:ph sz="quarter" idx="11"/>
          </p:nvPr>
        </p:nvSpPr>
        <p:spPr/>
        <p:txBody>
          <a:bodyPr/>
          <a:lstStyle/>
          <a:p>
            <a:pPr marL="0" indent="0">
              <a:buNone/>
            </a:pPr>
            <a:r>
              <a:rPr lang="en-GB" noProof="0" dirty="0">
                <a:latin typeface="+mj-lt"/>
              </a:rPr>
              <a:t>8.3.1 Industry 4.0 and Manufacturing Firms</a:t>
            </a:r>
            <a:endParaRPr lang="en-GB" sz="3000" noProof="0" dirty="0">
              <a:latin typeface="+mj-lt"/>
            </a:endParaRPr>
          </a:p>
          <a:p>
            <a:endParaRPr lang="en-GB" noProof="0" dirty="0"/>
          </a:p>
        </p:txBody>
      </p:sp>
      <p:sp>
        <p:nvSpPr>
          <p:cNvPr id="4" name="Inhaltsplatzhalter 1">
            <a:extLst>
              <a:ext uri="{FF2B5EF4-FFF2-40B4-BE49-F238E27FC236}">
                <a16:creationId xmlns:a16="http://schemas.microsoft.com/office/drawing/2014/main" id="{8FB30584-DFE4-BB47-9DE5-989836004F78}"/>
              </a:ext>
            </a:extLst>
          </p:cNvPr>
          <p:cNvSpPr txBox="1">
            <a:spLocks/>
          </p:cNvSpPr>
          <p:nvPr/>
        </p:nvSpPr>
        <p:spPr>
          <a:xfrm>
            <a:off x="1238250" y="1346581"/>
            <a:ext cx="10308708"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Nature of manufacturing processes often distinguished by the degree of production variety and the volume of production (five-part typology). </a:t>
            </a:r>
          </a:p>
          <a:p>
            <a:r>
              <a:rPr lang="en-GB" sz="2200" noProof="0" dirty="0">
                <a:latin typeface="+mj-lt"/>
              </a:rPr>
              <a:t>Digital technologies help realize operational excellence in all types with shifting emphasis on the degree to which effectiveness and / or efficiency is the goal.</a:t>
            </a:r>
          </a:p>
          <a:p>
            <a:r>
              <a:rPr lang="en-GB" sz="2200" noProof="0" dirty="0">
                <a:latin typeface="+mj-lt"/>
              </a:rPr>
              <a:t> Digital transformation, specifically Industry 4.0</a:t>
            </a:r>
          </a:p>
          <a:p>
            <a:pPr lvl="1"/>
            <a:r>
              <a:rPr lang="en-GB" sz="2200" noProof="0" dirty="0">
                <a:latin typeface="+mj-lt"/>
              </a:rPr>
              <a:t>offers opportunity to integrate digital technology to improve processes, develop digital services to complement products, enable </a:t>
            </a:r>
            <a:r>
              <a:rPr lang="en-GB" sz="2200" noProof="0" dirty="0" err="1">
                <a:latin typeface="+mj-lt"/>
              </a:rPr>
              <a:t>servitisation</a:t>
            </a:r>
            <a:r>
              <a:rPr lang="en-GB" sz="2200" noProof="0" dirty="0">
                <a:latin typeface="+mj-lt"/>
              </a:rPr>
              <a:t>. </a:t>
            </a:r>
          </a:p>
          <a:p>
            <a:pPr lvl="1"/>
            <a:r>
              <a:rPr lang="en-GB" sz="2200" noProof="0" dirty="0">
                <a:latin typeface="+mj-lt"/>
              </a:rPr>
              <a:t>seeks to realise the potential of automation, flexibility, customisation by creating highly connected cyber-physical systems. </a:t>
            </a:r>
          </a:p>
          <a:p>
            <a:pPr lvl="1"/>
            <a:r>
              <a:rPr lang="en-GB" sz="2200" noProof="0" dirty="0">
                <a:latin typeface="+mj-lt"/>
              </a:rPr>
              <a:t>is associated with high levels of data generation, analysis and resulting decision-making by humans and machines.</a:t>
            </a:r>
          </a:p>
          <a:p>
            <a:pPr lvl="1"/>
            <a:r>
              <a:rPr lang="en-GB" sz="2200" noProof="0" dirty="0">
                <a:latin typeface="+mj-lt"/>
              </a:rPr>
              <a:t>needs network of sensors for making physical environment “visible” to machines, which is the heart of cyber-physical or socio-technical descriptions of Industry 4.0 manufacturing. </a:t>
            </a:r>
          </a:p>
          <a:p>
            <a:pPr lvl="1"/>
            <a:r>
              <a:rPr lang="en-GB" sz="2200" noProof="0" dirty="0">
                <a:latin typeface="+mj-lt"/>
              </a:rPr>
              <a:t>has the potential to support competitiveness of firms. </a:t>
            </a:r>
          </a:p>
        </p:txBody>
      </p:sp>
    </p:spTree>
    <p:extLst>
      <p:ext uri="{BB962C8B-B14F-4D97-AF65-F5344CB8AC3E}">
        <p14:creationId xmlns:p14="http://schemas.microsoft.com/office/powerpoint/2010/main" val="3326253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62CF3-8770-4796-C976-198E7AB86B4C}"/>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7573CF34-7B36-D614-1A8D-DD29E88F4128}"/>
              </a:ext>
            </a:extLst>
          </p:cNvPr>
          <p:cNvSpPr>
            <a:spLocks noGrp="1"/>
          </p:cNvSpPr>
          <p:nvPr>
            <p:ph sz="quarter" idx="10"/>
          </p:nvPr>
        </p:nvSpPr>
        <p:spPr>
          <a:xfrm>
            <a:off x="1248704" y="1275115"/>
            <a:ext cx="9404350" cy="5148728"/>
          </a:xfrm>
        </p:spPr>
        <p:txBody>
          <a:bodyPr>
            <a:noAutofit/>
          </a:bodyPr>
          <a:lstStyle/>
          <a:p>
            <a:r>
              <a:rPr lang="en-US" sz="2200" dirty="0">
                <a:latin typeface="+mj-lt"/>
              </a:rPr>
              <a:t>IMD’s world digital competitiveness ranking (2023): based on knowledge, technology and future readiness</a:t>
            </a:r>
          </a:p>
          <a:p>
            <a:pPr lvl="1"/>
            <a:r>
              <a:rPr lang="en-US" sz="2200" dirty="0">
                <a:latin typeface="+mj-lt"/>
              </a:rPr>
              <a:t>Leaders: USA (100%), the Netherlands (98.1%), Singapore (97.4%), Denmark (96.9%) and Switzerland (96.2%); Middle: Japan (75.4%) and Thailand (70.5%); Lower third: India (57.7%), Mexico (51.3%) and Brazil (49.7%)</a:t>
            </a:r>
          </a:p>
          <a:p>
            <a:r>
              <a:rPr lang="fr-FR" sz="2200" dirty="0">
                <a:latin typeface="+mj-lt"/>
              </a:rPr>
              <a:t>Dell Technologies’ Digital Transformation Index (2020): </a:t>
            </a:r>
            <a:r>
              <a:rPr lang="fr-FR" sz="2200" dirty="0" err="1">
                <a:latin typeface="+mj-lt"/>
              </a:rPr>
              <a:t>based</a:t>
            </a:r>
            <a:r>
              <a:rPr lang="fr-FR" sz="2200" dirty="0">
                <a:latin typeface="+mj-lt"/>
              </a:rPr>
              <a:t> on </a:t>
            </a:r>
            <a:r>
              <a:rPr lang="en-US" sz="2200" dirty="0">
                <a:latin typeface="+mj-lt"/>
              </a:rPr>
              <a:t>a survey of 4300 executives of mid-sized to large enterprises</a:t>
            </a:r>
          </a:p>
          <a:p>
            <a:pPr lvl="1"/>
            <a:r>
              <a:rPr lang="en-US" sz="2200" dirty="0">
                <a:latin typeface="+mj-lt"/>
              </a:rPr>
              <a:t>India (64/100), Mexico (61), Brazil (60), European countries (52 to 60 each), the USA (58), China (58), the UK (54 each), Japan in seventeenth place (38)</a:t>
            </a:r>
          </a:p>
          <a:p>
            <a:r>
              <a:rPr lang="en-US" sz="2200" dirty="0">
                <a:latin typeface="+mj-lt"/>
              </a:rPr>
              <a:t>EU publication of the European Investment Bank: </a:t>
            </a:r>
          </a:p>
          <a:p>
            <a:pPr lvl="1"/>
            <a:r>
              <a:rPr lang="en-US" sz="2200" dirty="0">
                <a:latin typeface="+mj-lt"/>
              </a:rPr>
              <a:t>EU firms adopt some technologies fast (advanced, robotics, digital/online platforms, 3D printing and AR/ VR) and lag behind the USA in other technologies (Internet of Things, drones)</a:t>
            </a:r>
          </a:p>
          <a:p>
            <a:pPr lvl="1"/>
            <a:r>
              <a:rPr lang="en-US" sz="2200" dirty="0">
                <a:latin typeface="+mj-lt"/>
              </a:rPr>
              <a:t>Scandinavian countries are leading the index, with many Eastern European countries being at the end of the list</a:t>
            </a:r>
          </a:p>
        </p:txBody>
      </p:sp>
      <p:sp>
        <p:nvSpPr>
          <p:cNvPr id="3" name="Inhaltsplatzhalter 2">
            <a:extLst>
              <a:ext uri="{FF2B5EF4-FFF2-40B4-BE49-F238E27FC236}">
                <a16:creationId xmlns:a16="http://schemas.microsoft.com/office/drawing/2014/main" id="{6FFC255C-84DA-31F6-E5A8-5A082FC8CBE4}"/>
              </a:ext>
            </a:extLst>
          </p:cNvPr>
          <p:cNvSpPr>
            <a:spLocks noGrp="1"/>
          </p:cNvSpPr>
          <p:nvPr>
            <p:ph sz="quarter" idx="11"/>
          </p:nvPr>
        </p:nvSpPr>
        <p:spPr/>
        <p:txBody>
          <a:bodyPr/>
          <a:lstStyle/>
          <a:p>
            <a:pPr marL="0" indent="0">
              <a:buNone/>
            </a:pPr>
            <a:r>
              <a:rPr lang="en-GB" sz="3000" noProof="0" dirty="0">
                <a:latin typeface="+mj-lt"/>
              </a:rPr>
              <a:t>An international comparison of digital transformation maturity </a:t>
            </a:r>
          </a:p>
        </p:txBody>
      </p:sp>
    </p:spTree>
    <p:extLst>
      <p:ext uri="{BB962C8B-B14F-4D97-AF65-F5344CB8AC3E}">
        <p14:creationId xmlns:p14="http://schemas.microsoft.com/office/powerpoint/2010/main" val="2150498094"/>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5B8D-2298-56E0-74F8-F534C20984D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22C705D-AF93-FF1B-B9FA-93AFB94C281E}"/>
              </a:ext>
            </a:extLst>
          </p:cNvPr>
          <p:cNvSpPr>
            <a:spLocks noGrp="1"/>
          </p:cNvSpPr>
          <p:nvPr>
            <p:ph sz="quarter" idx="11"/>
          </p:nvPr>
        </p:nvSpPr>
        <p:spPr/>
        <p:txBody>
          <a:bodyPr/>
          <a:lstStyle/>
          <a:p>
            <a:pPr marL="0" indent="0">
              <a:buNone/>
            </a:pPr>
            <a:r>
              <a:rPr lang="en-GB" noProof="0" dirty="0">
                <a:latin typeface="+mj-lt"/>
              </a:rPr>
              <a:t>Manufacturing Process Typology</a:t>
            </a:r>
            <a:endParaRPr lang="en-GB" sz="3000" noProof="0" dirty="0">
              <a:latin typeface="+mj-lt"/>
            </a:endParaRPr>
          </a:p>
          <a:p>
            <a:endParaRPr lang="en-GB" noProof="0" dirty="0"/>
          </a:p>
        </p:txBody>
      </p:sp>
      <p:sp>
        <p:nvSpPr>
          <p:cNvPr id="4" name="Inhaltsplatzhalter 1">
            <a:extLst>
              <a:ext uri="{FF2B5EF4-FFF2-40B4-BE49-F238E27FC236}">
                <a16:creationId xmlns:a16="http://schemas.microsoft.com/office/drawing/2014/main" id="{42512F4F-D716-ED31-C013-EFFC5D94D9A2}"/>
              </a:ext>
            </a:extLst>
          </p:cNvPr>
          <p:cNvSpPr txBox="1">
            <a:spLocks/>
          </p:cNvSpPr>
          <p:nvPr/>
        </p:nvSpPr>
        <p:spPr>
          <a:xfrm>
            <a:off x="1238250" y="1346581"/>
            <a:ext cx="868836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sz="2200" noProof="0" dirty="0">
              <a:latin typeface="+mj-lt"/>
            </a:endParaRPr>
          </a:p>
        </p:txBody>
      </p:sp>
      <p:sp>
        <p:nvSpPr>
          <p:cNvPr id="6" name="Rechteck 5">
            <a:extLst>
              <a:ext uri="{FF2B5EF4-FFF2-40B4-BE49-F238E27FC236}">
                <a16:creationId xmlns:a16="http://schemas.microsoft.com/office/drawing/2014/main" id="{5FBB787F-72CC-F505-94FA-B9A1BE2B4F26}"/>
              </a:ext>
            </a:extLst>
          </p:cNvPr>
          <p:cNvSpPr/>
          <p:nvPr/>
        </p:nvSpPr>
        <p:spPr>
          <a:xfrm>
            <a:off x="844844" y="1346581"/>
            <a:ext cx="5280465" cy="2475612"/>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2000" b="1" dirty="0">
                <a:latin typeface="+mj-lt"/>
              </a:rPr>
              <a:t>Complex Production (Projects): </a:t>
            </a:r>
          </a:p>
          <a:p>
            <a:pPr algn="ctr"/>
            <a:endParaRPr lang="en-GB" b="1" dirty="0">
              <a:latin typeface="+mj-lt"/>
            </a:endParaRPr>
          </a:p>
          <a:p>
            <a:pPr marL="285750" indent="-285750" algn="ctr">
              <a:buFont typeface="Arial" panose="020B0604020202020204" pitchFamily="34" charset="0"/>
              <a:buChar char="•"/>
            </a:pPr>
            <a:r>
              <a:rPr lang="en-US" dirty="0">
                <a:latin typeface="+mj-lt"/>
              </a:rPr>
              <a:t>Focus on single unique product that requires large scale inputs</a:t>
            </a:r>
          </a:p>
          <a:p>
            <a:pPr marL="285750" indent="-285750" algn="ctr">
              <a:buFont typeface="Arial" panose="020B0604020202020204" pitchFamily="34" charset="0"/>
              <a:buChar char="•"/>
            </a:pPr>
            <a:r>
              <a:rPr lang="en-US" dirty="0">
                <a:latin typeface="+mj-lt"/>
              </a:rPr>
              <a:t>Relies on general purpose technologies and highly skilled professionals</a:t>
            </a:r>
          </a:p>
          <a:p>
            <a:pPr algn="ctr"/>
            <a:endParaRPr lang="de-CH" dirty="0">
              <a:latin typeface="+mj-lt"/>
            </a:endParaRPr>
          </a:p>
          <a:p>
            <a:pPr algn="ctr"/>
            <a:endParaRPr lang="de-CH" dirty="0">
              <a:latin typeface="+mj-lt"/>
            </a:endParaRPr>
          </a:p>
        </p:txBody>
      </p:sp>
      <p:sp>
        <p:nvSpPr>
          <p:cNvPr id="7" name="Rechteck 6">
            <a:extLst>
              <a:ext uri="{FF2B5EF4-FFF2-40B4-BE49-F238E27FC236}">
                <a16:creationId xmlns:a16="http://schemas.microsoft.com/office/drawing/2014/main" id="{C6689410-501E-DB85-003B-5AE3E7224DF7}"/>
              </a:ext>
            </a:extLst>
          </p:cNvPr>
          <p:cNvSpPr/>
          <p:nvPr/>
        </p:nvSpPr>
        <p:spPr>
          <a:xfrm>
            <a:off x="6309024" y="1346581"/>
            <a:ext cx="5280465" cy="2475612"/>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latin typeface="+mj-lt"/>
              </a:rPr>
              <a:t>Jobbing Production:</a:t>
            </a:r>
          </a:p>
          <a:p>
            <a:pPr algn="ctr"/>
            <a:endParaRPr lang="en-US" b="1" dirty="0">
              <a:latin typeface="+mj-lt"/>
            </a:endParaRPr>
          </a:p>
          <a:p>
            <a:pPr marL="285750" indent="-285750" algn="ctr">
              <a:buFont typeface="Arial" panose="020B0604020202020204" pitchFamily="34" charset="0"/>
              <a:buChar char="•"/>
            </a:pPr>
            <a:r>
              <a:rPr lang="en-US" dirty="0">
                <a:latin typeface="+mj-lt"/>
              </a:rPr>
              <a:t>Focused on producing a wide variety of products most efficiently. </a:t>
            </a:r>
          </a:p>
          <a:p>
            <a:pPr marL="285750" indent="-285750" algn="ctr">
              <a:buFont typeface="Arial" panose="020B0604020202020204" pitchFamily="34" charset="0"/>
              <a:buChar char="•"/>
            </a:pPr>
            <a:r>
              <a:rPr lang="en-US" dirty="0">
                <a:latin typeface="+mj-lt"/>
              </a:rPr>
              <a:t>Key aspects: Equipment with different degrees of </a:t>
            </a:r>
            <a:r>
              <a:rPr lang="en-US" dirty="0" err="1">
                <a:latin typeface="+mj-lt"/>
              </a:rPr>
              <a:t>specialisation</a:t>
            </a:r>
            <a:r>
              <a:rPr lang="en-US" dirty="0">
                <a:latin typeface="+mj-lt"/>
              </a:rPr>
              <a:t> and </a:t>
            </a:r>
            <a:r>
              <a:rPr lang="en-US" dirty="0" err="1">
                <a:latin typeface="+mj-lt"/>
              </a:rPr>
              <a:t>organisation</a:t>
            </a:r>
            <a:r>
              <a:rPr lang="en-US" dirty="0">
                <a:latin typeface="+mj-lt"/>
              </a:rPr>
              <a:t> of flow of materials.</a:t>
            </a:r>
          </a:p>
          <a:p>
            <a:pPr marL="285750" indent="-285750" algn="ctr">
              <a:buFont typeface="Arial" panose="020B0604020202020204" pitchFamily="34" charset="0"/>
              <a:buChar char="•"/>
            </a:pPr>
            <a:r>
              <a:rPr lang="en-US" dirty="0">
                <a:latin typeface="+mj-lt"/>
              </a:rPr>
              <a:t>Routing and scheduling of processing activities, reliant on information</a:t>
            </a:r>
            <a:endParaRPr lang="de-CH" dirty="0">
              <a:latin typeface="+mj-lt"/>
            </a:endParaRPr>
          </a:p>
        </p:txBody>
      </p:sp>
      <p:sp>
        <p:nvSpPr>
          <p:cNvPr id="8" name="Rechteck 7">
            <a:extLst>
              <a:ext uri="{FF2B5EF4-FFF2-40B4-BE49-F238E27FC236}">
                <a16:creationId xmlns:a16="http://schemas.microsoft.com/office/drawing/2014/main" id="{BFAFA9BD-FE3E-58F1-0037-AA2751975216}"/>
              </a:ext>
            </a:extLst>
          </p:cNvPr>
          <p:cNvSpPr/>
          <p:nvPr/>
        </p:nvSpPr>
        <p:spPr>
          <a:xfrm>
            <a:off x="844844" y="3948231"/>
            <a:ext cx="5280465" cy="2475612"/>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latin typeface="+mj-lt"/>
              </a:rPr>
              <a:t>Mass Production:</a:t>
            </a:r>
          </a:p>
          <a:p>
            <a:pPr algn="ctr"/>
            <a:endParaRPr lang="en-US" b="1" dirty="0">
              <a:latin typeface="+mj-lt"/>
            </a:endParaRPr>
          </a:p>
          <a:p>
            <a:pPr marL="285750" indent="-285750" algn="ctr">
              <a:buFont typeface="Arial" panose="020B0604020202020204" pitchFamily="34" charset="0"/>
              <a:buChar char="•"/>
            </a:pPr>
            <a:r>
              <a:rPr lang="en-US" dirty="0">
                <a:latin typeface="+mj-lt"/>
              </a:rPr>
              <a:t>Line flow processes, assembly line production, controlled </a:t>
            </a:r>
            <a:r>
              <a:rPr lang="en-US" dirty="0" err="1">
                <a:latin typeface="+mj-lt"/>
              </a:rPr>
              <a:t>customisation</a:t>
            </a:r>
            <a:r>
              <a:rPr lang="en-US" dirty="0">
                <a:latin typeface="+mj-lt"/>
              </a:rPr>
              <a:t>, large volume of production</a:t>
            </a:r>
          </a:p>
          <a:p>
            <a:pPr algn="ctr"/>
            <a:endParaRPr lang="de-CH" dirty="0">
              <a:latin typeface="+mj-lt"/>
            </a:endParaRPr>
          </a:p>
        </p:txBody>
      </p:sp>
      <p:sp>
        <p:nvSpPr>
          <p:cNvPr id="9" name="Rechteck 8">
            <a:extLst>
              <a:ext uri="{FF2B5EF4-FFF2-40B4-BE49-F238E27FC236}">
                <a16:creationId xmlns:a16="http://schemas.microsoft.com/office/drawing/2014/main" id="{AC724A24-E3A5-CCD6-F509-3BDA2A1A081A}"/>
              </a:ext>
            </a:extLst>
          </p:cNvPr>
          <p:cNvSpPr/>
          <p:nvPr/>
        </p:nvSpPr>
        <p:spPr>
          <a:xfrm>
            <a:off x="6309024" y="3948231"/>
            <a:ext cx="5280465" cy="2475612"/>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latin typeface="+mj-lt"/>
              </a:rPr>
              <a:t>Continuous Production:</a:t>
            </a:r>
          </a:p>
          <a:p>
            <a:pPr algn="ctr"/>
            <a:endParaRPr lang="en-US" b="1" dirty="0">
              <a:latin typeface="+mj-lt"/>
            </a:endParaRPr>
          </a:p>
          <a:p>
            <a:pPr marL="285750" indent="-285750" algn="ctr">
              <a:buFont typeface="Arial" panose="020B0604020202020204" pitchFamily="34" charset="0"/>
              <a:buChar char="•"/>
            </a:pPr>
            <a:r>
              <a:rPr lang="en-US" dirty="0">
                <a:latin typeface="+mj-lt"/>
              </a:rPr>
              <a:t>High volumes of </a:t>
            </a:r>
            <a:r>
              <a:rPr lang="en-US" dirty="0" err="1">
                <a:latin typeface="+mj-lt"/>
              </a:rPr>
              <a:t>standardised</a:t>
            </a:r>
            <a:r>
              <a:rPr lang="en-US" dirty="0">
                <a:latin typeface="+mj-lt"/>
              </a:rPr>
              <a:t> products and significant automation</a:t>
            </a:r>
          </a:p>
          <a:p>
            <a:pPr marL="285750" indent="-285750" algn="ctr">
              <a:buFont typeface="Arial" panose="020B0604020202020204" pitchFamily="34" charset="0"/>
              <a:buChar char="•"/>
            </a:pPr>
            <a:r>
              <a:rPr lang="en-US" dirty="0">
                <a:latin typeface="+mj-lt"/>
              </a:rPr>
              <a:t>featured by uninterrupted processing by capital intensive equipment. </a:t>
            </a:r>
          </a:p>
          <a:p>
            <a:pPr algn="ctr"/>
            <a:endParaRPr lang="de-CH" dirty="0">
              <a:latin typeface="+mj-lt"/>
            </a:endParaRPr>
          </a:p>
        </p:txBody>
      </p:sp>
    </p:spTree>
    <p:extLst>
      <p:ext uri="{BB962C8B-B14F-4D97-AF65-F5344CB8AC3E}">
        <p14:creationId xmlns:p14="http://schemas.microsoft.com/office/powerpoint/2010/main" val="772909813"/>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6CB9-C0C4-E624-28D4-3C0BEA59C3D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0E451FA-DF49-F4AB-22A1-DB42D1E51B2B}"/>
              </a:ext>
            </a:extLst>
          </p:cNvPr>
          <p:cNvSpPr>
            <a:spLocks noGrp="1"/>
          </p:cNvSpPr>
          <p:nvPr>
            <p:ph sz="quarter" idx="11"/>
          </p:nvPr>
        </p:nvSpPr>
        <p:spPr/>
        <p:txBody>
          <a:bodyPr/>
          <a:lstStyle/>
          <a:p>
            <a:pPr marL="0" indent="0">
              <a:buNone/>
            </a:pPr>
            <a:r>
              <a:rPr lang="en-GB" noProof="0" dirty="0">
                <a:latin typeface="+mj-lt"/>
              </a:rPr>
              <a:t>8.3.2 Industry 4.0 and Service Firms</a:t>
            </a:r>
            <a:endParaRPr lang="en-GB" sz="3000" noProof="0" dirty="0">
              <a:latin typeface="+mj-lt"/>
            </a:endParaRPr>
          </a:p>
          <a:p>
            <a:endParaRPr lang="en-GB" noProof="0" dirty="0"/>
          </a:p>
        </p:txBody>
      </p:sp>
      <p:sp>
        <p:nvSpPr>
          <p:cNvPr id="2" name="Inhaltsplatzhalter 1">
            <a:extLst>
              <a:ext uri="{FF2B5EF4-FFF2-40B4-BE49-F238E27FC236}">
                <a16:creationId xmlns:a16="http://schemas.microsoft.com/office/drawing/2014/main" id="{492D7784-E4E8-DD27-EC6C-23C68B148BD4}"/>
              </a:ext>
            </a:extLst>
          </p:cNvPr>
          <p:cNvSpPr txBox="1">
            <a:spLocks/>
          </p:cNvSpPr>
          <p:nvPr/>
        </p:nvSpPr>
        <p:spPr>
          <a:xfrm>
            <a:off x="1238250" y="1346581"/>
            <a:ext cx="6803091"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Nature of service delivery processes distinguished by degree of service customisation (variety) and volume of production (four-part typology).</a:t>
            </a:r>
          </a:p>
          <a:p>
            <a:r>
              <a:rPr lang="en-GB" sz="2200" noProof="0" dirty="0">
                <a:latin typeface="+mj-lt"/>
              </a:rPr>
              <a:t>Digital technologies help realize operational excellence in all types with shifting emphasis on the degree to which effectiveness and / or efficiency is the goal.</a:t>
            </a:r>
          </a:p>
          <a:p>
            <a:r>
              <a:rPr lang="en-GB" sz="2200" noProof="0" dirty="0">
                <a:latin typeface="+mj-lt"/>
              </a:rPr>
              <a:t>Industry 4.0 in service industries </a:t>
            </a:r>
          </a:p>
          <a:p>
            <a:pPr lvl="1"/>
            <a:r>
              <a:rPr lang="en-GB" sz="2200" dirty="0">
                <a:latin typeface="+mj-lt"/>
              </a:rPr>
              <a:t>h</a:t>
            </a:r>
            <a:r>
              <a:rPr lang="en-GB" sz="2200" noProof="0" dirty="0">
                <a:latin typeface="+mj-lt"/>
              </a:rPr>
              <a:t>as received rather  little systematic attention. </a:t>
            </a:r>
          </a:p>
          <a:p>
            <a:pPr lvl="1"/>
            <a:r>
              <a:rPr lang="en-GB" sz="2200" dirty="0">
                <a:latin typeface="+mj-lt"/>
              </a:rPr>
              <a:t>i</a:t>
            </a:r>
            <a:r>
              <a:rPr lang="en-GB" sz="2200" noProof="0" dirty="0">
                <a:latin typeface="+mj-lt"/>
              </a:rPr>
              <a:t>s multidimensional, including internal firm service and support functions, digital service delivery to customers, integration of digital services and product offerings for </a:t>
            </a:r>
            <a:r>
              <a:rPr lang="en-GB" sz="2200" noProof="0" dirty="0" err="1">
                <a:latin typeface="+mj-lt"/>
              </a:rPr>
              <a:t>servitisation</a:t>
            </a:r>
            <a:r>
              <a:rPr lang="en-GB" sz="2200" noProof="0" dirty="0">
                <a:latin typeface="+mj-lt"/>
              </a:rPr>
              <a:t>. </a:t>
            </a:r>
          </a:p>
          <a:p>
            <a:r>
              <a:rPr lang="en-GB" sz="2200" noProof="0" dirty="0">
                <a:latin typeface="+mj-lt"/>
              </a:rPr>
              <a:t>Three dominant forms of </a:t>
            </a:r>
            <a:r>
              <a:rPr lang="en-GB" sz="2200" noProof="0" dirty="0" err="1">
                <a:latin typeface="+mj-lt"/>
              </a:rPr>
              <a:t>servitisation</a:t>
            </a:r>
            <a:r>
              <a:rPr lang="en-GB" sz="2200" noProof="0" dirty="0">
                <a:latin typeface="+mj-lt"/>
              </a:rPr>
              <a:t> emerge in Industry 4.0 in service industry (differ in ownership and control of underlying products / equipment).</a:t>
            </a:r>
          </a:p>
          <a:p>
            <a:endParaRPr lang="en-GB" sz="2200" noProof="0" dirty="0">
              <a:latin typeface="+mj-lt"/>
            </a:endParaRPr>
          </a:p>
          <a:p>
            <a:endParaRPr lang="en-GB" sz="2200" noProof="0" dirty="0">
              <a:latin typeface="+mj-lt"/>
            </a:endParaRPr>
          </a:p>
          <a:p>
            <a:endParaRPr lang="en-GB" sz="2200" noProof="0" dirty="0">
              <a:latin typeface="+mj-lt"/>
            </a:endParaRPr>
          </a:p>
        </p:txBody>
      </p:sp>
      <p:pic>
        <p:nvPicPr>
          <p:cNvPr id="7" name="Grafik 6" descr="Ein Bild, das Text, Kreis, Diagramm, Schrift enthält.&#10;&#10;KI-generierte Inhalte können fehlerhaft sein.">
            <a:extLst>
              <a:ext uri="{FF2B5EF4-FFF2-40B4-BE49-F238E27FC236}">
                <a16:creationId xmlns:a16="http://schemas.microsoft.com/office/drawing/2014/main" id="{E0A0B2C9-F3FF-5B75-FBF9-E7C8B981FDE4}"/>
              </a:ext>
            </a:extLst>
          </p:cNvPr>
          <p:cNvPicPr>
            <a:picLocks noChangeAspect="1"/>
          </p:cNvPicPr>
          <p:nvPr/>
        </p:nvPicPr>
        <p:blipFill>
          <a:blip r:embed="rId2"/>
          <a:stretch>
            <a:fillRect/>
          </a:stretch>
        </p:blipFill>
        <p:spPr>
          <a:xfrm>
            <a:off x="7767992" y="2106705"/>
            <a:ext cx="4357220" cy="3666565"/>
          </a:xfrm>
          <a:prstGeom prst="rect">
            <a:avLst/>
          </a:prstGeom>
        </p:spPr>
      </p:pic>
    </p:spTree>
    <p:extLst>
      <p:ext uri="{BB962C8B-B14F-4D97-AF65-F5344CB8AC3E}">
        <p14:creationId xmlns:p14="http://schemas.microsoft.com/office/powerpoint/2010/main" val="694681847"/>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92A57-389D-0FA8-2FBF-1ECA38D5740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FA80822-3075-F173-2C39-79836E1FB7B1}"/>
              </a:ext>
            </a:extLst>
          </p:cNvPr>
          <p:cNvSpPr>
            <a:spLocks noGrp="1"/>
          </p:cNvSpPr>
          <p:nvPr>
            <p:ph sz="quarter" idx="11"/>
          </p:nvPr>
        </p:nvSpPr>
        <p:spPr/>
        <p:txBody>
          <a:bodyPr/>
          <a:lstStyle/>
          <a:p>
            <a:pPr marL="0" indent="0">
              <a:buNone/>
            </a:pPr>
            <a:r>
              <a:rPr lang="en-GB" noProof="0" dirty="0">
                <a:latin typeface="+mj-lt"/>
              </a:rPr>
              <a:t>Service Processes Typology </a:t>
            </a:r>
          </a:p>
        </p:txBody>
      </p:sp>
      <p:sp>
        <p:nvSpPr>
          <p:cNvPr id="4" name="Inhaltsplatzhalter 1">
            <a:extLst>
              <a:ext uri="{FF2B5EF4-FFF2-40B4-BE49-F238E27FC236}">
                <a16:creationId xmlns:a16="http://schemas.microsoft.com/office/drawing/2014/main" id="{E5FED763-B751-45F7-4659-E5A193926F51}"/>
              </a:ext>
            </a:extLst>
          </p:cNvPr>
          <p:cNvSpPr txBox="1">
            <a:spLocks/>
          </p:cNvSpPr>
          <p:nvPr/>
        </p:nvSpPr>
        <p:spPr>
          <a:xfrm>
            <a:off x="1238250" y="1355725"/>
            <a:ext cx="6557717"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Professional Services: </a:t>
            </a:r>
          </a:p>
          <a:p>
            <a:pPr lvl="1"/>
            <a:r>
              <a:rPr lang="en-GB" sz="2200" noProof="0" dirty="0">
                <a:latin typeface="+mj-lt"/>
              </a:rPr>
              <a:t>High levels of highly skilled labour, general-purpose equipment to deliver services with high levels of interaction. People play a central </a:t>
            </a:r>
            <a:r>
              <a:rPr lang="en-GB" sz="2200" noProof="0" dirty="0" err="1">
                <a:latin typeface="+mj-lt"/>
              </a:rPr>
              <a:t>ro</a:t>
            </a:r>
            <a:r>
              <a:rPr lang="en-GB" sz="2200" dirty="0">
                <a:latin typeface="+mj-lt"/>
              </a:rPr>
              <a:t>le.</a:t>
            </a:r>
            <a:endParaRPr lang="en-GB" sz="2200" noProof="0" dirty="0">
              <a:latin typeface="+mj-lt"/>
            </a:endParaRPr>
          </a:p>
          <a:p>
            <a:r>
              <a:rPr lang="en-GB" sz="2200" noProof="0" dirty="0">
                <a:latin typeface="+mj-lt"/>
              </a:rPr>
              <a:t>Service Shop:</a:t>
            </a:r>
          </a:p>
          <a:p>
            <a:pPr lvl="1"/>
            <a:r>
              <a:rPr lang="en-GB" sz="2200" noProof="0" dirty="0">
                <a:latin typeface="+mj-lt"/>
              </a:rPr>
              <a:t>Less intensive labour and interaction, services are specialised and specific to customer, specialisation in distinct process steps. People and equipment play a role.</a:t>
            </a:r>
          </a:p>
          <a:p>
            <a:r>
              <a:rPr lang="en-GB" sz="2200" noProof="0" dirty="0">
                <a:latin typeface="+mj-lt"/>
              </a:rPr>
              <a:t>Service Factory:</a:t>
            </a:r>
          </a:p>
          <a:p>
            <a:pPr lvl="1"/>
            <a:r>
              <a:rPr lang="en-GB" sz="2200" noProof="0" dirty="0">
                <a:latin typeface="+mj-lt"/>
              </a:rPr>
              <a:t>High volume standardised services, limited interaction. People and equipment play a role. </a:t>
            </a:r>
          </a:p>
          <a:p>
            <a:r>
              <a:rPr lang="en-GB" sz="2200" noProof="0" dirty="0">
                <a:latin typeface="+mj-lt"/>
              </a:rPr>
              <a:t>Mass Services:</a:t>
            </a:r>
          </a:p>
          <a:p>
            <a:pPr lvl="1"/>
            <a:r>
              <a:rPr lang="en-GB" sz="2200" noProof="0" dirty="0">
                <a:latin typeface="+mj-lt"/>
              </a:rPr>
              <a:t>High labour intensity, short interactions, limited to no discretion. Equipment may play a greater role.</a:t>
            </a:r>
          </a:p>
        </p:txBody>
      </p:sp>
      <p:pic>
        <p:nvPicPr>
          <p:cNvPr id="5" name="Grafik 4" descr="Ein Bild, das Text, Screenshot, Diagramm, parallel enthält.&#10;&#10;KI-generierte Inhalte können fehlerhaft sein.">
            <a:extLst>
              <a:ext uri="{FF2B5EF4-FFF2-40B4-BE49-F238E27FC236}">
                <a16:creationId xmlns:a16="http://schemas.microsoft.com/office/drawing/2014/main" id="{0C327D6A-4A8D-823F-F0F2-3E8E2BDF5792}"/>
              </a:ext>
            </a:extLst>
          </p:cNvPr>
          <p:cNvPicPr>
            <a:picLocks noChangeAspect="1"/>
          </p:cNvPicPr>
          <p:nvPr/>
        </p:nvPicPr>
        <p:blipFill>
          <a:blip r:embed="rId2"/>
          <a:stretch>
            <a:fillRect/>
          </a:stretch>
        </p:blipFill>
        <p:spPr>
          <a:xfrm>
            <a:off x="7705806" y="1809946"/>
            <a:ext cx="4009595" cy="3496803"/>
          </a:xfrm>
          <a:prstGeom prst="rect">
            <a:avLst/>
          </a:prstGeom>
        </p:spPr>
      </p:pic>
    </p:spTree>
    <p:extLst>
      <p:ext uri="{BB962C8B-B14F-4D97-AF65-F5344CB8AC3E}">
        <p14:creationId xmlns:p14="http://schemas.microsoft.com/office/powerpoint/2010/main" val="408885433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D110-6827-31B9-CE7F-4B8897809DF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23A442-81DB-833D-769C-9ED025896D41}"/>
              </a:ext>
            </a:extLst>
          </p:cNvPr>
          <p:cNvSpPr>
            <a:spLocks noGrp="1"/>
          </p:cNvSpPr>
          <p:nvPr>
            <p:ph sz="quarter" idx="11"/>
          </p:nvPr>
        </p:nvSpPr>
        <p:spPr/>
        <p:txBody>
          <a:bodyPr/>
          <a:lstStyle/>
          <a:p>
            <a:pPr marL="0" indent="0">
              <a:buNone/>
            </a:pPr>
            <a:r>
              <a:rPr lang="en-GB" noProof="0" dirty="0">
                <a:latin typeface="+mj-lt"/>
              </a:rPr>
              <a:t>8.4 Business Process Management</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1311CF6E-C4D9-82C6-745D-D5D4AB5933A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err="1">
                <a:latin typeface="+mj-lt"/>
              </a:rPr>
              <a:t>Armisted</a:t>
            </a:r>
            <a:r>
              <a:rPr lang="en-GB" sz="2200" noProof="0" dirty="0">
                <a:latin typeface="+mj-lt"/>
              </a:rPr>
              <a:t> and Machin (1997) identified six groups of activities associated with business process management:</a:t>
            </a:r>
          </a:p>
          <a:p>
            <a:pPr marL="457200" indent="-457200">
              <a:buFont typeface="+mj-lt"/>
              <a:buAutoNum type="arabicPeriod"/>
            </a:pPr>
            <a:r>
              <a:rPr lang="en-GB" sz="2200" noProof="0" dirty="0">
                <a:latin typeface="+mj-lt"/>
              </a:rPr>
              <a:t>creation and implementation of business processes (Chapter 8.4.1)</a:t>
            </a:r>
          </a:p>
          <a:p>
            <a:pPr lvl="1"/>
            <a:r>
              <a:rPr lang="en-GB" sz="2200" dirty="0">
                <a:latin typeface="+mj-lt"/>
              </a:rPr>
              <a:t>o</a:t>
            </a:r>
            <a:r>
              <a:rPr lang="en-GB" sz="2200" noProof="0" dirty="0" err="1">
                <a:latin typeface="+mj-lt"/>
              </a:rPr>
              <a:t>rganisational</a:t>
            </a:r>
            <a:r>
              <a:rPr lang="en-GB" sz="2200" noProof="0" dirty="0">
                <a:latin typeface="+mj-lt"/>
              </a:rPr>
              <a:t> co-ordination</a:t>
            </a:r>
          </a:p>
          <a:p>
            <a:pPr lvl="1"/>
            <a:r>
              <a:rPr lang="en-GB" sz="2200" noProof="0" dirty="0">
                <a:latin typeface="+mj-lt"/>
              </a:rPr>
              <a:t>process definition, </a:t>
            </a:r>
          </a:p>
          <a:p>
            <a:pPr lvl="1"/>
            <a:r>
              <a:rPr lang="en-GB" sz="2200" noProof="0" dirty="0">
                <a:latin typeface="+mj-lt"/>
              </a:rPr>
              <a:t>the organisation and structuring of business processes, </a:t>
            </a:r>
          </a:p>
          <a:p>
            <a:pPr lvl="1"/>
            <a:r>
              <a:rPr lang="en-GB" sz="2200" noProof="0" dirty="0">
                <a:latin typeface="+mj-lt"/>
              </a:rPr>
              <a:t>ensuring business processes fit an organisational culture</a:t>
            </a:r>
          </a:p>
          <a:p>
            <a:pPr marL="457200" indent="-457200">
              <a:buFont typeface="+mj-lt"/>
              <a:buAutoNum type="arabicPeriod"/>
            </a:pPr>
            <a:r>
              <a:rPr lang="en-GB" sz="2200" noProof="0" dirty="0">
                <a:latin typeface="+mj-lt"/>
              </a:rPr>
              <a:t>the monitoring and maintenance of business processes (Chapter 8.4.2)</a:t>
            </a:r>
          </a:p>
          <a:p>
            <a:pPr lvl="1"/>
            <a:r>
              <a:rPr lang="en-GB" sz="2200" noProof="0" dirty="0">
                <a:latin typeface="+mj-lt"/>
              </a:rPr>
              <a:t>the measurement of business processes</a:t>
            </a:r>
          </a:p>
          <a:p>
            <a:pPr marL="457200" indent="-457200">
              <a:buFont typeface="+mj-lt"/>
              <a:buAutoNum type="arabicPeriod"/>
            </a:pPr>
            <a:r>
              <a:rPr lang="en-GB" sz="2200" noProof="0" dirty="0">
                <a:latin typeface="+mj-lt"/>
              </a:rPr>
              <a:t>the improvement of business processes (Chapter 8.4.3)</a:t>
            </a:r>
          </a:p>
          <a:p>
            <a:pPr lvl="1"/>
            <a:r>
              <a:rPr lang="en-GB" sz="2200" noProof="0" dirty="0">
                <a:latin typeface="+mj-lt"/>
              </a:rPr>
              <a:t>business process improvement</a:t>
            </a:r>
          </a:p>
          <a:p>
            <a:pPr marL="914400" lvl="1" indent="-457200">
              <a:buFont typeface="+mj-lt"/>
              <a:buAutoNum type="arabicPeriod"/>
            </a:pPr>
            <a:endParaRPr lang="en-GB" sz="2200" noProof="0" dirty="0">
              <a:latin typeface="+mj-lt"/>
            </a:endParaRPr>
          </a:p>
        </p:txBody>
      </p:sp>
    </p:spTree>
    <p:extLst>
      <p:ext uri="{BB962C8B-B14F-4D97-AF65-F5344CB8AC3E}">
        <p14:creationId xmlns:p14="http://schemas.microsoft.com/office/powerpoint/2010/main" val="174388534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F8008-B30B-EFBA-1C4E-3C6BD1FAB4B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C43EDA5-0F68-99F2-8EE9-A360D766EF40}"/>
              </a:ext>
            </a:extLst>
          </p:cNvPr>
          <p:cNvSpPr>
            <a:spLocks noGrp="1"/>
          </p:cNvSpPr>
          <p:nvPr>
            <p:ph sz="quarter" idx="11"/>
          </p:nvPr>
        </p:nvSpPr>
        <p:spPr/>
        <p:txBody>
          <a:bodyPr/>
          <a:lstStyle/>
          <a:p>
            <a:pPr marL="0" indent="0">
              <a:buNone/>
            </a:pPr>
            <a:r>
              <a:rPr lang="en-GB" sz="3000" noProof="0" dirty="0">
                <a:latin typeface="+mj-lt"/>
              </a:rPr>
              <a:t>8.4.1 Business Process Creation and Implementation</a:t>
            </a:r>
          </a:p>
          <a:p>
            <a:endParaRPr lang="en-GB" noProof="0" dirty="0"/>
          </a:p>
        </p:txBody>
      </p:sp>
      <p:sp>
        <p:nvSpPr>
          <p:cNvPr id="5" name="Inhaltsplatzhalter 1">
            <a:extLst>
              <a:ext uri="{FF2B5EF4-FFF2-40B4-BE49-F238E27FC236}">
                <a16:creationId xmlns:a16="http://schemas.microsoft.com/office/drawing/2014/main" id="{4F290B41-3F46-5C84-0EDB-DC3169FE7BD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Business processes are argued to have an end-to-end nature: start with inputs that enter from externally, enable processing of inputs, pass the resulting products as outputs back out into external ecosystem. </a:t>
            </a:r>
          </a:p>
          <a:p>
            <a:r>
              <a:rPr lang="en-GB" sz="2200" noProof="0" dirty="0">
                <a:latin typeface="+mj-lt"/>
              </a:rPr>
              <a:t>Business operational processes that enable resource transformation to create value must be defined, organised and embedded in organisational structures as part of their implementation.</a:t>
            </a:r>
          </a:p>
          <a:p>
            <a:r>
              <a:rPr lang="en-GB" sz="2200" noProof="0" dirty="0">
                <a:latin typeface="+mj-lt"/>
              </a:rPr>
              <a:t>Once operational processes are implemented, new coordinating processes (managerial work) must be implemented, organised and embedded in organisational structures. </a:t>
            </a:r>
          </a:p>
          <a:p>
            <a:r>
              <a:rPr lang="en-GB" sz="2200" noProof="0" dirty="0">
                <a:latin typeface="+mj-lt"/>
              </a:rPr>
              <a:t>All need to be aligned with the overall organisational culture, the social dimension of the larger socio-technical system as the firm.  </a:t>
            </a:r>
            <a:endParaRPr lang="en-GB" sz="2200" noProof="0" dirty="0"/>
          </a:p>
        </p:txBody>
      </p:sp>
    </p:spTree>
    <p:extLst>
      <p:ext uri="{BB962C8B-B14F-4D97-AF65-F5344CB8AC3E}">
        <p14:creationId xmlns:p14="http://schemas.microsoft.com/office/powerpoint/2010/main" val="296043756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5B17-FC25-EB3C-FA1D-3E9816154DF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CC30C6A-B6BA-6CE9-478B-566F0494FE27}"/>
              </a:ext>
            </a:extLst>
          </p:cNvPr>
          <p:cNvSpPr>
            <a:spLocks noGrp="1"/>
          </p:cNvSpPr>
          <p:nvPr>
            <p:ph sz="quarter" idx="11"/>
          </p:nvPr>
        </p:nvSpPr>
        <p:spPr/>
        <p:txBody>
          <a:bodyPr/>
          <a:lstStyle/>
          <a:p>
            <a:pPr marL="0" indent="0">
              <a:buNone/>
            </a:pPr>
            <a:r>
              <a:rPr lang="en-GB" sz="3000" noProof="0" dirty="0">
                <a:latin typeface="+mj-lt"/>
              </a:rPr>
              <a:t>8.4.2 Business Process Monitoring (Measurement) and Maintenance</a:t>
            </a:r>
          </a:p>
          <a:p>
            <a:endParaRPr lang="en-GB" noProof="0" dirty="0"/>
          </a:p>
        </p:txBody>
      </p:sp>
      <p:sp>
        <p:nvSpPr>
          <p:cNvPr id="4" name="Inhaltsplatzhalter 1">
            <a:extLst>
              <a:ext uri="{FF2B5EF4-FFF2-40B4-BE49-F238E27FC236}">
                <a16:creationId xmlns:a16="http://schemas.microsoft.com/office/drawing/2014/main" id="{A1F6DC4C-CF54-5D02-1B76-5D809086B867}"/>
              </a:ext>
            </a:extLst>
          </p:cNvPr>
          <p:cNvSpPr txBox="1">
            <a:spLocks/>
          </p:cNvSpPr>
          <p:nvPr/>
        </p:nvSpPr>
        <p:spPr>
          <a:xfrm>
            <a:off x="1238250" y="1355725"/>
            <a:ext cx="967968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Managerial processes typically undertake monitoring and maintenance work in relation to customer expectations and satisfaction. </a:t>
            </a:r>
          </a:p>
          <a:p>
            <a:r>
              <a:rPr lang="en-GB" sz="2200" noProof="0" dirty="0">
                <a:latin typeface="+mj-lt"/>
              </a:rPr>
              <a:t>Simultaneously, critical need to ensure necessary efficiency in the processes as economic understanding of value creation, where</a:t>
            </a:r>
          </a:p>
          <a:p>
            <a:pPr marL="0" indent="0">
              <a:buNone/>
            </a:pPr>
            <a:r>
              <a:rPr lang="en-GB" sz="2200" noProof="0" dirty="0">
                <a:latin typeface="+mj-lt"/>
              </a:rPr>
              <a:t>	willingness-to-pay of a customer per unit – cost per unit = margin per unit</a:t>
            </a:r>
          </a:p>
          <a:p>
            <a:pPr marL="0" indent="0">
              <a:buNone/>
            </a:pPr>
            <a:r>
              <a:rPr lang="en-GB" sz="2200" noProof="0" dirty="0">
                <a:latin typeface="+mj-lt"/>
              </a:rPr>
              <a:t>	margin per unit * number of units produced (volume) = economic value. </a:t>
            </a:r>
          </a:p>
          <a:p>
            <a:r>
              <a:rPr lang="en-GB" sz="2200" noProof="0" dirty="0">
                <a:latin typeface="+mj-lt"/>
              </a:rPr>
              <a:t>Monitoring and ensuring the maintenance of process efficiency and effectiveness are key managerial activities. </a:t>
            </a:r>
          </a:p>
          <a:p>
            <a:r>
              <a:rPr lang="en-GB" sz="2200" noProof="0" dirty="0">
                <a:latin typeface="+mj-lt"/>
              </a:rPr>
              <a:t>Important international standard for the documentation, monitoring, management and maintenance of process frameworks are the ISO (International Organization for Standardization) standards (ISO, 2025) for process quality management (ISO 9001), environmental management (ISO 14001), and information security management (ISO 27001). </a:t>
            </a:r>
          </a:p>
        </p:txBody>
      </p:sp>
    </p:spTree>
    <p:extLst>
      <p:ext uri="{BB962C8B-B14F-4D97-AF65-F5344CB8AC3E}">
        <p14:creationId xmlns:p14="http://schemas.microsoft.com/office/powerpoint/2010/main" val="402897795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1C779-2FDA-6F8E-9372-304B40E41DB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4F65A6A-A8FC-2F6B-FCBA-E4E3CFAE1F4A}"/>
              </a:ext>
            </a:extLst>
          </p:cNvPr>
          <p:cNvSpPr>
            <a:spLocks noGrp="1"/>
          </p:cNvSpPr>
          <p:nvPr>
            <p:ph sz="quarter" idx="11"/>
          </p:nvPr>
        </p:nvSpPr>
        <p:spPr/>
        <p:txBody>
          <a:bodyPr/>
          <a:lstStyle/>
          <a:p>
            <a:pPr marL="0" indent="0">
              <a:buNone/>
            </a:pPr>
            <a:r>
              <a:rPr lang="en-GB" sz="3000" noProof="0" dirty="0">
                <a:latin typeface="+mj-lt"/>
              </a:rPr>
              <a:t>Process/ Management Standards of the International Organization for Standardization (ISO)</a:t>
            </a:r>
          </a:p>
          <a:p>
            <a:endParaRPr lang="en-GB" noProof="0" dirty="0"/>
          </a:p>
        </p:txBody>
      </p:sp>
      <p:sp>
        <p:nvSpPr>
          <p:cNvPr id="4" name="Inhaltsplatzhalter 1">
            <a:extLst>
              <a:ext uri="{FF2B5EF4-FFF2-40B4-BE49-F238E27FC236}">
                <a16:creationId xmlns:a16="http://schemas.microsoft.com/office/drawing/2014/main" id="{87E33983-A27D-10A1-06B6-22C01FBF3A95}"/>
              </a:ext>
            </a:extLst>
          </p:cNvPr>
          <p:cNvSpPr txBox="1">
            <a:spLocks/>
          </p:cNvSpPr>
          <p:nvPr/>
        </p:nvSpPr>
        <p:spPr>
          <a:xfrm>
            <a:off x="1238250" y="1355725"/>
            <a:ext cx="967968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hi</a:t>
            </a:r>
          </a:p>
        </p:txBody>
      </p:sp>
      <p:graphicFrame>
        <p:nvGraphicFramePr>
          <p:cNvPr id="2" name="Tabelle 1">
            <a:extLst>
              <a:ext uri="{FF2B5EF4-FFF2-40B4-BE49-F238E27FC236}">
                <a16:creationId xmlns:a16="http://schemas.microsoft.com/office/drawing/2014/main" id="{5133910D-4777-113C-8722-CAC7DAF31A81}"/>
              </a:ext>
            </a:extLst>
          </p:cNvPr>
          <p:cNvGraphicFramePr>
            <a:graphicFrameLocks noGrp="1"/>
          </p:cNvGraphicFramePr>
          <p:nvPr/>
        </p:nvGraphicFramePr>
        <p:xfrm>
          <a:off x="1309878" y="1355725"/>
          <a:ext cx="9608057" cy="5125720"/>
        </p:xfrm>
        <a:graphic>
          <a:graphicData uri="http://schemas.openxmlformats.org/drawingml/2006/table">
            <a:tbl>
              <a:tblPr firstRow="1" bandRow="1">
                <a:tableStyleId>{5C22544A-7EE6-4342-B048-85BDC9FD1C3A}</a:tableStyleId>
              </a:tblPr>
              <a:tblGrid>
                <a:gridCol w="1634621">
                  <a:extLst>
                    <a:ext uri="{9D8B030D-6E8A-4147-A177-3AD203B41FA5}">
                      <a16:colId xmlns:a16="http://schemas.microsoft.com/office/drawing/2014/main" val="878267850"/>
                    </a:ext>
                  </a:extLst>
                </a:gridCol>
                <a:gridCol w="2657812">
                  <a:extLst>
                    <a:ext uri="{9D8B030D-6E8A-4147-A177-3AD203B41FA5}">
                      <a16:colId xmlns:a16="http://schemas.microsoft.com/office/drawing/2014/main" val="468130091"/>
                    </a:ext>
                  </a:extLst>
                </a:gridCol>
                <a:gridCol w="2657812">
                  <a:extLst>
                    <a:ext uri="{9D8B030D-6E8A-4147-A177-3AD203B41FA5}">
                      <a16:colId xmlns:a16="http://schemas.microsoft.com/office/drawing/2014/main" val="1956824161"/>
                    </a:ext>
                  </a:extLst>
                </a:gridCol>
                <a:gridCol w="2657812">
                  <a:extLst>
                    <a:ext uri="{9D8B030D-6E8A-4147-A177-3AD203B41FA5}">
                      <a16:colId xmlns:a16="http://schemas.microsoft.com/office/drawing/2014/main" val="1386146116"/>
                    </a:ext>
                  </a:extLst>
                </a:gridCol>
              </a:tblGrid>
              <a:tr h="370840">
                <a:tc>
                  <a:txBody>
                    <a:bodyPr/>
                    <a:lstStyle/>
                    <a:p>
                      <a:endParaRPr lang="en-GB" noProof="0" dirty="0">
                        <a:latin typeface="+mj-lt"/>
                      </a:endParaRPr>
                    </a:p>
                  </a:txBody>
                  <a:tcPr>
                    <a:solidFill>
                      <a:srgbClr val="004474"/>
                    </a:solidFill>
                  </a:tcPr>
                </a:tc>
                <a:tc>
                  <a:txBody>
                    <a:bodyPr/>
                    <a:lstStyle/>
                    <a:p>
                      <a:r>
                        <a:rPr lang="en-GB" noProof="0" dirty="0">
                          <a:latin typeface="+mj-lt"/>
                        </a:rPr>
                        <a:t>ISO 9001</a:t>
                      </a:r>
                    </a:p>
                  </a:txBody>
                  <a:tcPr>
                    <a:solidFill>
                      <a:srgbClr val="004474"/>
                    </a:solidFill>
                  </a:tcPr>
                </a:tc>
                <a:tc>
                  <a:txBody>
                    <a:bodyPr/>
                    <a:lstStyle/>
                    <a:p>
                      <a:r>
                        <a:rPr lang="en-GB" noProof="0" dirty="0">
                          <a:latin typeface="+mj-lt"/>
                        </a:rPr>
                        <a:t>ISO 14001</a:t>
                      </a:r>
                    </a:p>
                  </a:txBody>
                  <a:tcPr>
                    <a:solidFill>
                      <a:srgbClr val="004474"/>
                    </a:solidFill>
                  </a:tcPr>
                </a:tc>
                <a:tc>
                  <a:txBody>
                    <a:bodyPr/>
                    <a:lstStyle/>
                    <a:p>
                      <a:r>
                        <a:rPr lang="en-GB" noProof="0" dirty="0">
                          <a:latin typeface="+mj-lt"/>
                        </a:rPr>
                        <a:t>ISO 27001</a:t>
                      </a:r>
                    </a:p>
                  </a:txBody>
                  <a:tcPr>
                    <a:solidFill>
                      <a:srgbClr val="004474"/>
                    </a:solidFill>
                  </a:tcPr>
                </a:tc>
                <a:extLst>
                  <a:ext uri="{0D108BD9-81ED-4DB2-BD59-A6C34878D82A}">
                    <a16:rowId xmlns:a16="http://schemas.microsoft.com/office/drawing/2014/main" val="1388635121"/>
                  </a:ext>
                </a:extLst>
              </a:tr>
              <a:tr h="370840">
                <a:tc>
                  <a:txBody>
                    <a:bodyPr/>
                    <a:lstStyle/>
                    <a:p>
                      <a:endParaRPr lang="en-GB" sz="1600" noProof="0" dirty="0">
                        <a:latin typeface="+mj-lt"/>
                      </a:endParaRPr>
                    </a:p>
                  </a:txBody>
                  <a:tcPr/>
                </a:tc>
                <a:tc>
                  <a:txBody>
                    <a:bodyPr/>
                    <a:lstStyle/>
                    <a:p>
                      <a:r>
                        <a:rPr lang="en-GB" sz="1600" noProof="0" dirty="0">
                          <a:latin typeface="+mj-lt"/>
                        </a:rPr>
                        <a:t>Quality Management Systems (QMS)</a:t>
                      </a:r>
                    </a:p>
                  </a:txBody>
                  <a:tcPr/>
                </a:tc>
                <a:tc>
                  <a:txBody>
                    <a:bodyPr/>
                    <a:lstStyle/>
                    <a:p>
                      <a:r>
                        <a:rPr lang="en-GB" sz="1600" noProof="0" dirty="0">
                          <a:latin typeface="+mj-lt"/>
                        </a:rPr>
                        <a:t>Environmental Management Systems (EMS)</a:t>
                      </a:r>
                    </a:p>
                  </a:txBody>
                  <a:tcPr/>
                </a:tc>
                <a:tc>
                  <a:txBody>
                    <a:bodyPr/>
                    <a:lstStyle/>
                    <a:p>
                      <a:r>
                        <a:rPr lang="en-GB" sz="1600" noProof="0" dirty="0">
                          <a:latin typeface="+mj-lt"/>
                        </a:rPr>
                        <a:t>Information Security Management Systems (ISMS)</a:t>
                      </a:r>
                    </a:p>
                  </a:txBody>
                  <a:tcPr/>
                </a:tc>
                <a:extLst>
                  <a:ext uri="{0D108BD9-81ED-4DB2-BD59-A6C34878D82A}">
                    <a16:rowId xmlns:a16="http://schemas.microsoft.com/office/drawing/2014/main" val="1286209226"/>
                  </a:ext>
                </a:extLst>
              </a:tr>
              <a:tr h="370840">
                <a:tc>
                  <a:txBody>
                    <a:bodyPr/>
                    <a:lstStyle/>
                    <a:p>
                      <a:r>
                        <a:rPr lang="en-GB" sz="1600" noProof="0" dirty="0">
                          <a:latin typeface="+mj-lt"/>
                        </a:rPr>
                        <a:t>Focus of framework</a:t>
                      </a:r>
                    </a:p>
                  </a:txBody>
                  <a:tcPr/>
                </a:tc>
                <a:tc>
                  <a:txBody>
                    <a:bodyPr/>
                    <a:lstStyle/>
                    <a:p>
                      <a:r>
                        <a:rPr lang="en-GB" sz="1600" noProof="0" dirty="0">
                          <a:latin typeface="+mj-lt"/>
                        </a:rPr>
                        <a:t>Ensuring meeting customer and regulatory requirements through operational excellence and process management</a:t>
                      </a:r>
                    </a:p>
                  </a:txBody>
                  <a:tcPr/>
                </a:tc>
                <a:tc>
                  <a:txBody>
                    <a:bodyPr/>
                    <a:lstStyle/>
                    <a:p>
                      <a:r>
                        <a:rPr lang="en-GB" sz="1600" noProof="0" dirty="0">
                          <a:latin typeface="+mj-lt"/>
                        </a:rPr>
                        <a:t>Managing environmental responsibilities systematically</a:t>
                      </a:r>
                    </a:p>
                  </a:txBody>
                  <a:tcPr/>
                </a:tc>
                <a:tc>
                  <a:txBody>
                    <a:bodyPr/>
                    <a:lstStyle/>
                    <a:p>
                      <a:r>
                        <a:rPr lang="en-GB" sz="1600" kern="1200" noProof="0" dirty="0">
                          <a:solidFill>
                            <a:schemeClr val="dk1"/>
                          </a:solidFill>
                          <a:effectLst/>
                          <a:latin typeface="+mj-lt"/>
                          <a:ea typeface="+mn-ea"/>
                          <a:cs typeface="+mn-cs"/>
                        </a:rPr>
                        <a:t>Managing sensitive company data / information, ensuring confidentiality, integrity and availability;  establishing, implementing, maintaining, and continually improving an ISMS. </a:t>
                      </a:r>
                      <a:endParaRPr lang="en-GB" sz="1600" noProof="0" dirty="0">
                        <a:latin typeface="+mj-lt"/>
                      </a:endParaRPr>
                    </a:p>
                  </a:txBody>
                  <a:tcPr/>
                </a:tc>
                <a:extLst>
                  <a:ext uri="{0D108BD9-81ED-4DB2-BD59-A6C34878D82A}">
                    <a16:rowId xmlns:a16="http://schemas.microsoft.com/office/drawing/2014/main" val="1617738253"/>
                  </a:ext>
                </a:extLst>
              </a:tr>
              <a:tr h="370840">
                <a:tc>
                  <a:txBody>
                    <a:bodyPr/>
                    <a:lstStyle/>
                    <a:p>
                      <a:r>
                        <a:rPr lang="en-GB" sz="1600" noProof="0" dirty="0">
                          <a:latin typeface="+mj-lt"/>
                        </a:rPr>
                        <a:t>Key Principles</a:t>
                      </a:r>
                    </a:p>
                  </a:txBody>
                  <a:tcPr/>
                </a:tc>
                <a:tc>
                  <a:txBody>
                    <a:bodyPr/>
                    <a:lstStyle/>
                    <a:p>
                      <a:r>
                        <a:rPr lang="en-GB" sz="1600" noProof="0" dirty="0">
                          <a:latin typeface="+mj-lt"/>
                        </a:rPr>
                        <a:t>Strong customer focus, involvement of top management, process approach, continual improvement</a:t>
                      </a:r>
                    </a:p>
                  </a:txBody>
                  <a:tcPr/>
                </a:tc>
                <a:tc>
                  <a:txBody>
                    <a:bodyPr/>
                    <a:lstStyle/>
                    <a:p>
                      <a:r>
                        <a:rPr lang="en-GB" sz="1600" noProof="0" dirty="0">
                          <a:latin typeface="+mj-lt"/>
                        </a:rPr>
                        <a:t>Environmental footprint, applicable laws, improve environmental performance</a:t>
                      </a:r>
                    </a:p>
                  </a:txBody>
                  <a:tcPr/>
                </a:tc>
                <a:tc>
                  <a:txBody>
                    <a:bodyPr/>
                    <a:lstStyle/>
                    <a:p>
                      <a:r>
                        <a:rPr lang="en-GB" sz="1600" noProof="0" dirty="0">
                          <a:latin typeface="+mj-lt"/>
                        </a:rPr>
                        <a:t>Reduce risk of cyber-attacks, protect data, comply with legal requirements, build trust with stakeholders</a:t>
                      </a:r>
                    </a:p>
                  </a:txBody>
                  <a:tcPr/>
                </a:tc>
                <a:extLst>
                  <a:ext uri="{0D108BD9-81ED-4DB2-BD59-A6C34878D82A}">
                    <a16:rowId xmlns:a16="http://schemas.microsoft.com/office/drawing/2014/main" val="756488532"/>
                  </a:ext>
                </a:extLst>
              </a:tr>
              <a:tr h="370840">
                <a:tc>
                  <a:txBody>
                    <a:bodyPr/>
                    <a:lstStyle/>
                    <a:p>
                      <a:r>
                        <a:rPr lang="en-GB" sz="1600" noProof="0" dirty="0">
                          <a:latin typeface="+mj-lt"/>
                        </a:rPr>
                        <a:t>Current version: 2015</a:t>
                      </a:r>
                    </a:p>
                  </a:txBody>
                  <a:tcPr/>
                </a:tc>
                <a:tc>
                  <a:txBody>
                    <a:bodyPr/>
                    <a:lstStyle/>
                    <a:p>
                      <a:r>
                        <a:rPr lang="en-GB" sz="1600" noProof="0" dirty="0">
                          <a:latin typeface="+mj-lt"/>
                        </a:rPr>
                        <a:t>Risk-based thinking to identify and address potential issues</a:t>
                      </a:r>
                    </a:p>
                  </a:txBody>
                  <a:tcPr/>
                </a:tc>
                <a:tc>
                  <a:txBody>
                    <a:bodyPr/>
                    <a:lstStyle/>
                    <a:p>
                      <a:r>
                        <a:rPr lang="en-GB" sz="1600" noProof="0" dirty="0">
                          <a:latin typeface="+mj-lt"/>
                        </a:rPr>
                        <a:t>Proactive approach to environmental management, integrated in business strategy</a:t>
                      </a:r>
                    </a:p>
                  </a:txBody>
                  <a:tcPr/>
                </a:tc>
                <a:tc>
                  <a:txBody>
                    <a:bodyPr/>
                    <a:lstStyle/>
                    <a:p>
                      <a:r>
                        <a:rPr lang="en-GB" sz="1600" noProof="0" dirty="0">
                          <a:latin typeface="+mj-lt"/>
                        </a:rPr>
                        <a:t>Addresses information security, cybersecurity and privacy protection</a:t>
                      </a:r>
                    </a:p>
                  </a:txBody>
                  <a:tcPr/>
                </a:tc>
                <a:extLst>
                  <a:ext uri="{0D108BD9-81ED-4DB2-BD59-A6C34878D82A}">
                    <a16:rowId xmlns:a16="http://schemas.microsoft.com/office/drawing/2014/main" val="1667052936"/>
                  </a:ext>
                </a:extLst>
              </a:tr>
            </a:tbl>
          </a:graphicData>
        </a:graphic>
      </p:graphicFrame>
    </p:spTree>
    <p:extLst>
      <p:ext uri="{BB962C8B-B14F-4D97-AF65-F5344CB8AC3E}">
        <p14:creationId xmlns:p14="http://schemas.microsoft.com/office/powerpoint/2010/main" val="618050707"/>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3637-3462-FE84-40AB-F07EBC7AA7AF}"/>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7CF4925-8413-74C0-FD46-B0F5B3CE00AB}"/>
              </a:ext>
            </a:extLst>
          </p:cNvPr>
          <p:cNvSpPr>
            <a:spLocks noGrp="1"/>
          </p:cNvSpPr>
          <p:nvPr>
            <p:ph sz="quarter" idx="11"/>
          </p:nvPr>
        </p:nvSpPr>
        <p:spPr/>
        <p:txBody>
          <a:bodyPr/>
          <a:lstStyle/>
          <a:p>
            <a:pPr marL="0" indent="0">
              <a:buNone/>
            </a:pPr>
            <a:r>
              <a:rPr lang="en-GB" noProof="0" dirty="0">
                <a:latin typeface="+mj-lt"/>
              </a:rPr>
              <a:t>8.4.3 Business Process Improvement</a:t>
            </a:r>
            <a:endParaRPr lang="en-GB" noProof="0" dirty="0"/>
          </a:p>
        </p:txBody>
      </p:sp>
      <p:sp>
        <p:nvSpPr>
          <p:cNvPr id="4" name="Inhaltsplatzhalter 1">
            <a:extLst>
              <a:ext uri="{FF2B5EF4-FFF2-40B4-BE49-F238E27FC236}">
                <a16:creationId xmlns:a16="http://schemas.microsoft.com/office/drawing/2014/main" id="{E87C14C8-79A0-BE58-9C0D-5035045D91AE}"/>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is sometimes referred to as business process re-engineering (BPR), ensuring the adaptability of the business organisation. </a:t>
            </a:r>
          </a:p>
          <a:p>
            <a:r>
              <a:rPr lang="en-GB" sz="2200" dirty="0">
                <a:latin typeface="+mj-lt"/>
              </a:rPr>
              <a:t>c</a:t>
            </a:r>
            <a:r>
              <a:rPr lang="en-GB" sz="2200" noProof="0" dirty="0">
                <a:latin typeface="+mj-lt"/>
              </a:rPr>
              <a:t>an be undertaken in operational processes, in the supporting processes and in direction setting managerial activities. </a:t>
            </a:r>
          </a:p>
          <a:p>
            <a:r>
              <a:rPr lang="en-GB" sz="2200" dirty="0">
                <a:latin typeface="+mj-lt"/>
              </a:rPr>
              <a:t>t</a:t>
            </a:r>
            <a:r>
              <a:rPr lang="en-GB" sz="2200" noProof="0" dirty="0">
                <a:latin typeface="+mj-lt"/>
              </a:rPr>
              <a:t>ends to focus on operational and support processes in digital transformation initiatives. </a:t>
            </a:r>
          </a:p>
          <a:p>
            <a:r>
              <a:rPr lang="en-GB" sz="2200" dirty="0">
                <a:latin typeface="+mj-lt"/>
              </a:rPr>
              <a:t>i</a:t>
            </a:r>
            <a:r>
              <a:rPr lang="en-GB" sz="2200" noProof="0" dirty="0">
                <a:latin typeface="+mj-lt"/>
              </a:rPr>
              <a:t>s most visible</a:t>
            </a:r>
            <a:r>
              <a:rPr lang="en-GB" sz="2200" dirty="0">
                <a:latin typeface="+mj-lt"/>
              </a:rPr>
              <a:t> in the philosophies of Total Quality Management (TQM) and (Lean) Six Sigma. </a:t>
            </a:r>
          </a:p>
          <a:p>
            <a:endParaRPr lang="en-GB" sz="2200" noProof="0" dirty="0"/>
          </a:p>
        </p:txBody>
      </p:sp>
    </p:spTree>
    <p:extLst>
      <p:ext uri="{BB962C8B-B14F-4D97-AF65-F5344CB8AC3E}">
        <p14:creationId xmlns:p14="http://schemas.microsoft.com/office/powerpoint/2010/main" val="428150564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9BA1B-ED46-B701-FECE-2C6034B18D7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8D14F6F-4AD5-E601-74D8-368FF636CAE8}"/>
              </a:ext>
            </a:extLst>
          </p:cNvPr>
          <p:cNvSpPr>
            <a:spLocks noGrp="1"/>
          </p:cNvSpPr>
          <p:nvPr>
            <p:ph sz="quarter" idx="11"/>
          </p:nvPr>
        </p:nvSpPr>
        <p:spPr/>
        <p:txBody>
          <a:bodyPr/>
          <a:lstStyle/>
          <a:p>
            <a:pPr marL="0" indent="0">
              <a:buNone/>
            </a:pPr>
            <a:r>
              <a:rPr lang="en-GB" noProof="0" dirty="0">
                <a:latin typeface="+mj-lt"/>
              </a:rPr>
              <a:t>Top Quality Management and (Lean) Six Sigma</a:t>
            </a:r>
            <a:endParaRPr lang="en-GB" noProof="0" dirty="0"/>
          </a:p>
        </p:txBody>
      </p:sp>
      <p:sp>
        <p:nvSpPr>
          <p:cNvPr id="4" name="Inhaltsplatzhalter 1">
            <a:extLst>
              <a:ext uri="{FF2B5EF4-FFF2-40B4-BE49-F238E27FC236}">
                <a16:creationId xmlns:a16="http://schemas.microsoft.com/office/drawing/2014/main" id="{D503F973-E0FE-E492-6208-6D416EDBF4E6}"/>
              </a:ext>
            </a:extLst>
          </p:cNvPr>
          <p:cNvSpPr txBox="1">
            <a:spLocks/>
          </p:cNvSpPr>
          <p:nvPr/>
        </p:nvSpPr>
        <p:spPr>
          <a:xfrm>
            <a:off x="1238250" y="1355725"/>
            <a:ext cx="1014922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latin typeface="+mj-lt"/>
              </a:rPr>
              <a:t>Top Quality Management (TQM)</a:t>
            </a:r>
          </a:p>
          <a:p>
            <a:pPr lvl="1"/>
            <a:r>
              <a:rPr lang="en-GB" sz="2200" noProof="0" dirty="0">
                <a:latin typeface="+mj-lt"/>
              </a:rPr>
              <a:t>Broad set of management and control processes designed to ensure quality standards are attained and </a:t>
            </a:r>
            <a:r>
              <a:rPr lang="en-GB" sz="2200" dirty="0">
                <a:latin typeface="+mj-lt"/>
              </a:rPr>
              <a:t>continually improved, not limited to large firms.</a:t>
            </a:r>
          </a:p>
          <a:p>
            <a:pPr lvl="1"/>
            <a:r>
              <a:rPr lang="en-GB" sz="2200" noProof="0" dirty="0">
                <a:latin typeface="+mj-lt"/>
              </a:rPr>
              <a:t>Six steps are </a:t>
            </a:r>
            <a:r>
              <a:rPr lang="en-GB" sz="2200" noProof="0" dirty="0" err="1">
                <a:latin typeface="+mj-lt"/>
              </a:rPr>
              <a:t>argua</a:t>
            </a:r>
            <a:r>
              <a:rPr lang="en-GB" sz="2200" dirty="0" err="1">
                <a:latin typeface="+mj-lt"/>
              </a:rPr>
              <a:t>bly</a:t>
            </a:r>
            <a:r>
              <a:rPr lang="en-GB" sz="2200" dirty="0">
                <a:latin typeface="+mj-lt"/>
              </a:rPr>
              <a:t> essential to realizing TQM: </a:t>
            </a:r>
          </a:p>
          <a:p>
            <a:pPr marL="914400" lvl="1" indent="-457200">
              <a:buFont typeface="+mj-lt"/>
              <a:buAutoNum type="arabicPeriod"/>
            </a:pPr>
            <a:r>
              <a:rPr lang="en-US" sz="2200" noProof="0" dirty="0">
                <a:latin typeface="+mj-lt"/>
              </a:rPr>
              <a:t>The commitment of all employees to quality and customer satisfaction.</a:t>
            </a:r>
          </a:p>
          <a:p>
            <a:pPr marL="914400" lvl="1" indent="-457200">
              <a:buFont typeface="+mj-lt"/>
              <a:buAutoNum type="arabicPeriod"/>
            </a:pPr>
            <a:r>
              <a:rPr lang="en-US" sz="2200" noProof="0" dirty="0">
                <a:latin typeface="+mj-lt"/>
              </a:rPr>
              <a:t>The commitment of all employees to improving quality and customer satisfaction.</a:t>
            </a:r>
          </a:p>
          <a:p>
            <a:pPr marL="914400" lvl="1" indent="-457200">
              <a:buFont typeface="+mj-lt"/>
              <a:buAutoNum type="arabicPeriod"/>
            </a:pPr>
            <a:r>
              <a:rPr lang="en-US" sz="2200" noProof="0" dirty="0">
                <a:latin typeface="+mj-lt"/>
              </a:rPr>
              <a:t>The TQM philosophy must be incorporated into all activities of the firm.</a:t>
            </a:r>
          </a:p>
          <a:p>
            <a:pPr marL="914400" lvl="1" indent="-457200">
              <a:buFont typeface="+mj-lt"/>
              <a:buAutoNum type="arabicPeriod"/>
            </a:pPr>
            <a:r>
              <a:rPr lang="en-US" sz="2200" noProof="0" dirty="0" err="1">
                <a:latin typeface="+mj-lt"/>
              </a:rPr>
              <a:t>Prioritise</a:t>
            </a:r>
            <a:r>
              <a:rPr lang="en-US" sz="2200" noProof="0" dirty="0">
                <a:latin typeface="+mj-lt"/>
              </a:rPr>
              <a:t> quality and customer satisfaction in such a manner that it is done effectively and efficiently, it does not need to cost more to do.</a:t>
            </a:r>
          </a:p>
          <a:p>
            <a:pPr marL="914400" lvl="1" indent="-457200">
              <a:buFont typeface="+mj-lt"/>
              <a:buAutoNum type="arabicPeriod"/>
            </a:pPr>
            <a:r>
              <a:rPr lang="en-US" sz="2200" noProof="0" dirty="0">
                <a:latin typeface="+mj-lt"/>
              </a:rPr>
              <a:t>Be open to making significant changes, redesigning processes, to improve quality and customer satisfaction.</a:t>
            </a:r>
          </a:p>
          <a:p>
            <a:pPr marL="914400" lvl="1" indent="-457200">
              <a:buFont typeface="+mj-lt"/>
              <a:buAutoNum type="arabicPeriod"/>
            </a:pPr>
            <a:r>
              <a:rPr lang="en-US" sz="2200" noProof="0" dirty="0">
                <a:latin typeface="+mj-lt"/>
              </a:rPr>
              <a:t>Do not overlook the significant impact that small advantages across company functions can have on its overall competitive advantage in the marketplace.</a:t>
            </a:r>
          </a:p>
          <a:p>
            <a:pPr lvl="1"/>
            <a:endParaRPr lang="en-GB" sz="2200" noProof="0" dirty="0">
              <a:latin typeface="+mj-lt"/>
            </a:endParaRPr>
          </a:p>
        </p:txBody>
      </p:sp>
    </p:spTree>
    <p:extLst>
      <p:ext uri="{BB962C8B-B14F-4D97-AF65-F5344CB8AC3E}">
        <p14:creationId xmlns:p14="http://schemas.microsoft.com/office/powerpoint/2010/main" val="16715084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92B9A-594F-54EA-488A-4AFD9FCCCD4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BDFE0D8-A77B-97CD-73F0-CA03DB584A7C}"/>
              </a:ext>
            </a:extLst>
          </p:cNvPr>
          <p:cNvSpPr>
            <a:spLocks noGrp="1"/>
          </p:cNvSpPr>
          <p:nvPr>
            <p:ph sz="quarter" idx="11"/>
          </p:nvPr>
        </p:nvSpPr>
        <p:spPr/>
        <p:txBody>
          <a:bodyPr/>
          <a:lstStyle/>
          <a:p>
            <a:pPr marL="0" indent="0">
              <a:buNone/>
            </a:pPr>
            <a:r>
              <a:rPr lang="en-GB" noProof="0" dirty="0">
                <a:latin typeface="+mj-lt"/>
              </a:rPr>
              <a:t>Top Quality Management and (Lean) Six Sigma</a:t>
            </a:r>
            <a:endParaRPr lang="en-GB" noProof="0" dirty="0"/>
          </a:p>
        </p:txBody>
      </p:sp>
      <p:sp>
        <p:nvSpPr>
          <p:cNvPr id="4" name="Inhaltsplatzhalter 1">
            <a:extLst>
              <a:ext uri="{FF2B5EF4-FFF2-40B4-BE49-F238E27FC236}">
                <a16:creationId xmlns:a16="http://schemas.microsoft.com/office/drawing/2014/main" id="{670F47DF-D7F7-3A38-6175-CB5EAF5517C4}"/>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latin typeface="+mj-lt"/>
              </a:rPr>
              <a:t>Six Sigma </a:t>
            </a:r>
          </a:p>
          <a:p>
            <a:pPr lvl="1"/>
            <a:r>
              <a:rPr lang="en-GB" sz="2200" dirty="0">
                <a:latin typeface="+mj-lt"/>
              </a:rPr>
              <a:t>refers</a:t>
            </a:r>
            <a:r>
              <a:rPr lang="en-GB" sz="2200" noProof="0" dirty="0">
                <a:latin typeface="+mj-lt"/>
              </a:rPr>
              <a:t> to a data</a:t>
            </a:r>
            <a:r>
              <a:rPr lang="en-GB" sz="2200" dirty="0">
                <a:latin typeface="+mj-lt"/>
              </a:rPr>
              <a:t>-driven methodology (statistical tools and techniques) to improve process quality based on DMAIC (Define, Measure, Analyse, Improve, Control) framework. </a:t>
            </a:r>
          </a:p>
          <a:p>
            <a:pPr lvl="1"/>
            <a:r>
              <a:rPr lang="en-GB" sz="2200" dirty="0">
                <a:latin typeface="+mj-lt"/>
              </a:rPr>
              <a:t>seeks to improve quality of processes by identifying and removing the causes of defects and minimising variability with primary goal to achieve near-perfect quality. </a:t>
            </a:r>
          </a:p>
          <a:p>
            <a:pPr marL="0" indent="0">
              <a:buNone/>
            </a:pPr>
            <a:r>
              <a:rPr lang="en-GB" sz="2200" dirty="0">
                <a:latin typeface="+mj-lt"/>
              </a:rPr>
              <a:t>Lean Six Sigma</a:t>
            </a:r>
          </a:p>
          <a:p>
            <a:pPr lvl="1"/>
            <a:r>
              <a:rPr lang="en-GB" sz="2200" dirty="0">
                <a:latin typeface="+mj-lt"/>
              </a:rPr>
              <a:t>combines lean principles with Six Sigma to enhance efficiency and quality.</a:t>
            </a:r>
          </a:p>
          <a:p>
            <a:pPr lvl="1"/>
            <a:r>
              <a:rPr lang="en-GB" sz="2200" dirty="0">
                <a:latin typeface="+mj-lt"/>
              </a:rPr>
              <a:t>focuses on eliminating waste and improving flow in processes.</a:t>
            </a:r>
          </a:p>
          <a:p>
            <a:pPr lvl="1"/>
            <a:r>
              <a:rPr lang="en-GB" sz="2200" dirty="0">
                <a:latin typeface="+mj-lt"/>
              </a:rPr>
              <a:t>aims to deliver maximum value to customer with minimal resources </a:t>
            </a:r>
            <a:r>
              <a:rPr lang="en-US" sz="2200" dirty="0">
                <a:latin typeface="+mj-lt"/>
              </a:rPr>
              <a:t>by streamlining processes and reducing non-value-added activities.</a:t>
            </a:r>
            <a:endParaRPr lang="en-GB" sz="2200" dirty="0">
              <a:latin typeface="+mj-lt"/>
            </a:endParaRPr>
          </a:p>
          <a:p>
            <a:pPr lvl="1"/>
            <a:endParaRPr lang="en-GB" sz="2200" noProof="0" dirty="0">
              <a:latin typeface="+mj-lt"/>
            </a:endParaRPr>
          </a:p>
        </p:txBody>
      </p:sp>
    </p:spTree>
    <p:extLst>
      <p:ext uri="{BB962C8B-B14F-4D97-AF65-F5344CB8AC3E}">
        <p14:creationId xmlns:p14="http://schemas.microsoft.com/office/powerpoint/2010/main" val="1269487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6A8CE6C-B47A-F29F-2E67-64E90BEF1A51}"/>
              </a:ext>
            </a:extLst>
          </p:cNvPr>
          <p:cNvSpPr>
            <a:spLocks noGrp="1"/>
          </p:cNvSpPr>
          <p:nvPr>
            <p:ph sz="quarter" idx="10"/>
          </p:nvPr>
        </p:nvSpPr>
        <p:spPr/>
        <p:txBody>
          <a:bodyPr/>
          <a:lstStyle/>
          <a:p>
            <a:pPr>
              <a:buFont typeface="Wingdings" panose="05000000000000000000" pitchFamily="2" charset="2"/>
              <a:buChar char="à"/>
            </a:pPr>
            <a:r>
              <a:rPr lang="en-US" sz="2200" dirty="0">
                <a:latin typeface="+mj-lt"/>
              </a:rPr>
              <a:t> Show differences in the digital maturity of nations (IMD and EU reports) versus the executives’ views of </a:t>
            </a:r>
            <a:r>
              <a:rPr lang="en-US" sz="2200" dirty="0" err="1">
                <a:latin typeface="+mj-lt"/>
              </a:rPr>
              <a:t>organisations</a:t>
            </a:r>
            <a:r>
              <a:rPr lang="en-US" sz="2200" dirty="0">
                <a:latin typeface="+mj-lt"/>
              </a:rPr>
              <a:t> (Dell report) </a:t>
            </a:r>
          </a:p>
          <a:p>
            <a:pPr>
              <a:buFont typeface="Wingdings" panose="05000000000000000000" pitchFamily="2" charset="2"/>
              <a:buChar char="à"/>
            </a:pPr>
            <a:r>
              <a:rPr lang="en-US" sz="2200" dirty="0">
                <a:latin typeface="+mj-lt"/>
              </a:rPr>
              <a:t> Important  factors to determine digital maturity: technology, data, legislation, cybersecurity, the customer experience, as well as digital skills and culture</a:t>
            </a:r>
          </a:p>
          <a:p>
            <a:pPr>
              <a:buFont typeface="Wingdings" panose="05000000000000000000" pitchFamily="2" charset="2"/>
              <a:buChar char="à"/>
            </a:pPr>
            <a:r>
              <a:rPr lang="en-US" sz="2200" dirty="0">
                <a:latin typeface="+mj-lt"/>
              </a:rPr>
              <a:t> Developed countries (and </a:t>
            </a:r>
            <a:r>
              <a:rPr lang="en-US" sz="2200" dirty="0" err="1">
                <a:latin typeface="+mj-lt"/>
              </a:rPr>
              <a:t>organisations</a:t>
            </a:r>
            <a:r>
              <a:rPr lang="en-US" sz="2200" dirty="0">
                <a:latin typeface="+mj-lt"/>
              </a:rPr>
              <a:t> in these countries) seem to have a higher digital maturity than developing countries (and </a:t>
            </a:r>
            <a:r>
              <a:rPr lang="en-US" sz="2200" dirty="0" err="1">
                <a:latin typeface="+mj-lt"/>
              </a:rPr>
              <a:t>organisations</a:t>
            </a:r>
            <a:r>
              <a:rPr lang="en-US" sz="2200" dirty="0">
                <a:latin typeface="+mj-lt"/>
              </a:rPr>
              <a:t> in these countries)</a:t>
            </a:r>
          </a:p>
          <a:p>
            <a:endParaRPr lang="de-CH" dirty="0"/>
          </a:p>
        </p:txBody>
      </p:sp>
      <p:sp>
        <p:nvSpPr>
          <p:cNvPr id="5" name="Inhaltsplatzhalter 2">
            <a:extLst>
              <a:ext uri="{FF2B5EF4-FFF2-40B4-BE49-F238E27FC236}">
                <a16:creationId xmlns:a16="http://schemas.microsoft.com/office/drawing/2014/main" id="{04198946-12EA-CFB3-534A-268C26F2612C}"/>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Results of international comparison of digital transformation maturity </a:t>
            </a:r>
          </a:p>
        </p:txBody>
      </p:sp>
    </p:spTree>
    <p:extLst>
      <p:ext uri="{BB962C8B-B14F-4D97-AF65-F5344CB8AC3E}">
        <p14:creationId xmlns:p14="http://schemas.microsoft.com/office/powerpoint/2010/main" val="225958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EB0F9-361F-A52A-D7F9-B5319BE2DBD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71BD92B-E507-ADAE-A09B-3FD8A118906D}"/>
              </a:ext>
            </a:extLst>
          </p:cNvPr>
          <p:cNvSpPr>
            <a:spLocks noGrp="1"/>
          </p:cNvSpPr>
          <p:nvPr>
            <p:ph sz="quarter" idx="11"/>
          </p:nvPr>
        </p:nvSpPr>
        <p:spPr/>
        <p:txBody>
          <a:bodyPr/>
          <a:lstStyle/>
          <a:p>
            <a:pPr marL="0" indent="0">
              <a:buNone/>
            </a:pPr>
            <a:r>
              <a:rPr lang="en-GB" sz="3000" noProof="0" dirty="0">
                <a:latin typeface="+mj-lt"/>
              </a:rPr>
              <a:t>8.5 Operational Excellenc</a:t>
            </a:r>
            <a:r>
              <a:rPr lang="en-GB" noProof="0" dirty="0">
                <a:latin typeface="+mj-lt"/>
              </a:rPr>
              <a:t>e and Competitive Advantage</a:t>
            </a:r>
            <a:endParaRPr lang="en-GB" sz="3000" noProof="0" dirty="0">
              <a:latin typeface="+mj-lt"/>
            </a:endParaRPr>
          </a:p>
          <a:p>
            <a:endParaRPr lang="en-GB" noProof="0" dirty="0"/>
          </a:p>
        </p:txBody>
      </p:sp>
      <p:sp>
        <p:nvSpPr>
          <p:cNvPr id="4" name="Inhaltsplatzhalter 1">
            <a:extLst>
              <a:ext uri="{FF2B5EF4-FFF2-40B4-BE49-F238E27FC236}">
                <a16:creationId xmlns:a16="http://schemas.microsoft.com/office/drawing/2014/main" id="{57E82479-04EF-A087-2CD7-3D2EB73A04FA}"/>
              </a:ext>
            </a:extLst>
          </p:cNvPr>
          <p:cNvSpPr txBox="1">
            <a:spLocks/>
          </p:cNvSpPr>
          <p:nvPr/>
        </p:nvSpPr>
        <p:spPr>
          <a:xfrm>
            <a:off x="1238249" y="1355725"/>
            <a:ext cx="1032997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Treacy and Wiersema (1995) </a:t>
            </a:r>
          </a:p>
          <a:p>
            <a:pPr lvl="1"/>
            <a:r>
              <a:rPr lang="en-GB" sz="2200" noProof="0" dirty="0">
                <a:latin typeface="+mj-lt"/>
              </a:rPr>
              <a:t>see operational excellence as the pursuit of value creation strategy emphasizing low or lowest prices compared to competitors with holistic understanding of costs across entire customer</a:t>
            </a:r>
            <a:r>
              <a:rPr lang="en-GB" sz="2200" dirty="0">
                <a:latin typeface="+mj-lt"/>
              </a:rPr>
              <a:t> journey (price, convenience, cost of product ownership, hassle-free customer service). </a:t>
            </a:r>
          </a:p>
          <a:p>
            <a:pPr lvl="1"/>
            <a:r>
              <a:rPr lang="en-GB" sz="2200" dirty="0">
                <a:latin typeface="+mj-lt"/>
              </a:rPr>
              <a:t>align with Porter’s pure cost leadership and cost focus generic strategies. </a:t>
            </a:r>
          </a:p>
          <a:p>
            <a:pPr lvl="1"/>
            <a:r>
              <a:rPr lang="en-GB" sz="2200" dirty="0">
                <a:latin typeface="+mj-lt"/>
              </a:rPr>
              <a:t>emphasize importance of cooperation with partner and third parties along the value chain.</a:t>
            </a:r>
          </a:p>
          <a:p>
            <a:pPr lvl="1"/>
            <a:r>
              <a:rPr lang="en-GB" sz="2200" dirty="0">
                <a:latin typeface="+mj-lt"/>
              </a:rPr>
              <a:t>understand the importance of discipline related to product portfolio and the associated processes management to avoid complexity and inefficiencies, aligning with process-based view of operations management. </a:t>
            </a:r>
          </a:p>
          <a:p>
            <a:pPr lvl="1"/>
            <a:r>
              <a:rPr lang="en-GB" sz="2200" dirty="0">
                <a:latin typeface="+mj-lt"/>
              </a:rPr>
              <a:t>arguably focused too exclusively on efficiency in terms of cost.</a:t>
            </a:r>
          </a:p>
          <a:p>
            <a:r>
              <a:rPr lang="en-GB" sz="2200" dirty="0">
                <a:latin typeface="+mj-lt"/>
              </a:rPr>
              <a:t>Operationally excellent firms do not seek performance improvements from raising prices, they rather work to assure a constant, steady volume of business, find new ways to use their assets and replicate their formula in other markets. </a:t>
            </a:r>
          </a:p>
          <a:p>
            <a:pPr lvl="1"/>
            <a:endParaRPr lang="en-GB" sz="2200" dirty="0">
              <a:latin typeface="+mj-lt"/>
            </a:endParaRPr>
          </a:p>
          <a:p>
            <a:endParaRPr lang="en-GB" sz="2200" dirty="0">
              <a:latin typeface="+mj-lt"/>
            </a:endParaRPr>
          </a:p>
        </p:txBody>
      </p:sp>
    </p:spTree>
    <p:extLst>
      <p:ext uri="{BB962C8B-B14F-4D97-AF65-F5344CB8AC3E}">
        <p14:creationId xmlns:p14="http://schemas.microsoft.com/office/powerpoint/2010/main" val="51671480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61F47-DB9E-0199-132E-49612361F400}"/>
            </a:ext>
          </a:extLst>
        </p:cNvPr>
        <p:cNvGrpSpPr/>
        <p:nvPr/>
      </p:nvGrpSpPr>
      <p:grpSpPr>
        <a:xfrm>
          <a:off x="0" y="0"/>
          <a:ext cx="0" cy="0"/>
          <a:chOff x="0" y="0"/>
          <a:chExt cx="0" cy="0"/>
        </a:xfrm>
      </p:grpSpPr>
      <p:pic>
        <p:nvPicPr>
          <p:cNvPr id="5" name="Grafik 4" descr="Ein Bild, das Entwurf, Schrift, weiß, Diagramm enthält.&#10;&#10;KI-generierte Inhalte können fehlerhaft sein.">
            <a:extLst>
              <a:ext uri="{FF2B5EF4-FFF2-40B4-BE49-F238E27FC236}">
                <a16:creationId xmlns:a16="http://schemas.microsoft.com/office/drawing/2014/main" id="{19F03DEF-970D-E19E-976B-1CCC22741F36}"/>
              </a:ext>
            </a:extLst>
          </p:cNvPr>
          <p:cNvPicPr>
            <a:picLocks noChangeAspect="1"/>
          </p:cNvPicPr>
          <p:nvPr/>
        </p:nvPicPr>
        <p:blipFill>
          <a:blip r:embed="rId2"/>
          <a:stretch>
            <a:fillRect/>
          </a:stretch>
        </p:blipFill>
        <p:spPr>
          <a:xfrm>
            <a:off x="3583100" y="4851425"/>
            <a:ext cx="6018099" cy="1658098"/>
          </a:xfrm>
          <a:prstGeom prst="rect">
            <a:avLst/>
          </a:prstGeom>
        </p:spPr>
      </p:pic>
      <p:sp>
        <p:nvSpPr>
          <p:cNvPr id="3" name="Inhaltsplatzhalter 2">
            <a:extLst>
              <a:ext uri="{FF2B5EF4-FFF2-40B4-BE49-F238E27FC236}">
                <a16:creationId xmlns:a16="http://schemas.microsoft.com/office/drawing/2014/main" id="{51617F22-08CE-DE34-EDE5-87BA287613F4}"/>
              </a:ext>
            </a:extLst>
          </p:cNvPr>
          <p:cNvSpPr>
            <a:spLocks noGrp="1"/>
          </p:cNvSpPr>
          <p:nvPr>
            <p:ph sz="quarter" idx="11"/>
          </p:nvPr>
        </p:nvSpPr>
        <p:spPr/>
        <p:txBody>
          <a:bodyPr/>
          <a:lstStyle/>
          <a:p>
            <a:pPr marL="0" indent="0">
              <a:buNone/>
            </a:pPr>
            <a:r>
              <a:rPr lang="en-GB" noProof="0" dirty="0">
                <a:latin typeface="+mj-lt"/>
              </a:rPr>
              <a:t>Identification of AI Opportunities for Operational Excellence</a:t>
            </a:r>
            <a:endParaRPr lang="en-GB" noProof="0" dirty="0"/>
          </a:p>
        </p:txBody>
      </p:sp>
      <p:sp>
        <p:nvSpPr>
          <p:cNvPr id="4" name="Inhaltsplatzhalter 1">
            <a:extLst>
              <a:ext uri="{FF2B5EF4-FFF2-40B4-BE49-F238E27FC236}">
                <a16:creationId xmlns:a16="http://schemas.microsoft.com/office/drawing/2014/main" id="{E7FE07E2-CBD7-D32F-2122-A79501086BE9}"/>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Documenting processes, organisations can identify areas where AI can be applied to automate tasks, reduce errors and improve decision-making. </a:t>
            </a:r>
          </a:p>
          <a:p>
            <a:r>
              <a:rPr lang="en-GB" sz="2200" dirty="0">
                <a:latin typeface="+mj-lt"/>
              </a:rPr>
              <a:t>New technology like advances in </a:t>
            </a:r>
            <a:r>
              <a:rPr lang="en-US" sz="2200" dirty="0">
                <a:latin typeface="+mj-lt"/>
              </a:rPr>
              <a:t>computing power, cloud infrastructure, and machine learning algorithms AI solutions possible. </a:t>
            </a:r>
          </a:p>
          <a:p>
            <a:r>
              <a:rPr lang="en-US" sz="2200" dirty="0">
                <a:latin typeface="+mj-lt"/>
              </a:rPr>
              <a:t>Internet of Things (IoT), big data analytics and edge computing generate vast amount of data and provide the computational resources. </a:t>
            </a:r>
          </a:p>
          <a:p>
            <a:r>
              <a:rPr lang="en-US" sz="2200" dirty="0">
                <a:latin typeface="+mj-lt"/>
              </a:rPr>
              <a:t>High-quality, relevant data used for training AI models and making predictions. </a:t>
            </a:r>
          </a:p>
          <a:p>
            <a:r>
              <a:rPr lang="en-US" sz="2200" dirty="0">
                <a:latin typeface="+mj-lt"/>
              </a:rPr>
              <a:t>Data-driven approach uncovers patterns, trends, insights, so AI can add value.</a:t>
            </a:r>
          </a:p>
          <a:p>
            <a:r>
              <a:rPr lang="en-US" sz="2200" dirty="0">
                <a:latin typeface="+mj-lt"/>
              </a:rPr>
              <a:t>Important to review current/available IT infrastructure and highlight any gaps for successful implementation of AI opportunities. </a:t>
            </a:r>
          </a:p>
          <a:p>
            <a:endParaRPr lang="en-US" sz="2200" dirty="0">
              <a:latin typeface="+mj-lt"/>
            </a:endParaRPr>
          </a:p>
          <a:p>
            <a:endParaRPr lang="en-GB" sz="2200" noProof="0" dirty="0">
              <a:latin typeface="+mj-lt"/>
            </a:endParaRPr>
          </a:p>
        </p:txBody>
      </p:sp>
    </p:spTree>
    <p:extLst>
      <p:ext uri="{BB962C8B-B14F-4D97-AF65-F5344CB8AC3E}">
        <p14:creationId xmlns:p14="http://schemas.microsoft.com/office/powerpoint/2010/main" val="281817082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DD219-5B4B-2C26-9F85-1C7BB3AFB3F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818A68-84F7-BE6C-8F1C-964956BD6883}"/>
              </a:ext>
            </a:extLst>
          </p:cNvPr>
          <p:cNvSpPr>
            <a:spLocks noGrp="1"/>
          </p:cNvSpPr>
          <p:nvPr>
            <p:ph sz="quarter" idx="11"/>
          </p:nvPr>
        </p:nvSpPr>
        <p:spPr/>
        <p:txBody>
          <a:bodyPr/>
          <a:lstStyle/>
          <a:p>
            <a:pPr marL="0" indent="0">
              <a:buNone/>
            </a:pPr>
            <a:r>
              <a:rPr lang="en-GB" sz="3000" noProof="0" dirty="0">
                <a:latin typeface="+mj-lt"/>
              </a:rPr>
              <a:t>8.6 Operational Excellence and Sustainability: Industry 5.0</a:t>
            </a:r>
          </a:p>
          <a:p>
            <a:endParaRPr lang="en-GB" noProof="0" dirty="0"/>
          </a:p>
        </p:txBody>
      </p:sp>
      <p:sp>
        <p:nvSpPr>
          <p:cNvPr id="5" name="Inhaltsplatzhalter 1">
            <a:extLst>
              <a:ext uri="{FF2B5EF4-FFF2-40B4-BE49-F238E27FC236}">
                <a16:creationId xmlns:a16="http://schemas.microsoft.com/office/drawing/2014/main" id="{198D335C-281A-3D31-2143-CC9CCD5DF7CA}"/>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Industry 5.0 as extension of Industry 4.0 by the European Commission (2021). </a:t>
            </a:r>
          </a:p>
          <a:p>
            <a:r>
              <a:rPr lang="en-GB" sz="2200" dirty="0">
                <a:latin typeface="+mj-lt"/>
              </a:rPr>
              <a:t>Industry 5.0</a:t>
            </a:r>
          </a:p>
          <a:p>
            <a:pPr lvl="1"/>
            <a:r>
              <a:rPr lang="en-GB" sz="2200" dirty="0">
                <a:latin typeface="+mj-lt"/>
              </a:rPr>
              <a:t>emphasizes on sustainability goals through development of a human-centric, sustainable, and resilient manufacturing system with responsibility of firms for entire value chain.</a:t>
            </a:r>
          </a:p>
          <a:p>
            <a:pPr lvl="1"/>
            <a:r>
              <a:rPr lang="en-GB" sz="2200" dirty="0">
                <a:latin typeface="+mj-lt"/>
              </a:rPr>
              <a:t>emphasizes need to develop indicators for industrial ecosystems to monitor progress towards Industry 5.0. </a:t>
            </a:r>
          </a:p>
          <a:p>
            <a:pPr lvl="1"/>
            <a:r>
              <a:rPr lang="en-GB" sz="2200" dirty="0">
                <a:latin typeface="+mj-lt"/>
              </a:rPr>
              <a:t>c</a:t>
            </a:r>
            <a:r>
              <a:rPr lang="en-GB" sz="2200" noProof="0" dirty="0" err="1">
                <a:latin typeface="+mj-lt"/>
              </a:rPr>
              <a:t>learly</a:t>
            </a:r>
            <a:r>
              <a:rPr lang="en-GB" sz="2200" noProof="0" dirty="0">
                <a:latin typeface="+mj-lt"/>
              </a:rPr>
              <a:t> intended to address some challenges exposed by </a:t>
            </a:r>
            <a:r>
              <a:rPr lang="en-GB" sz="2200" noProof="0" dirty="0" err="1">
                <a:latin typeface="+mj-lt"/>
              </a:rPr>
              <a:t>Industr</a:t>
            </a:r>
            <a:r>
              <a:rPr lang="en-GB" sz="2200" dirty="0">
                <a:latin typeface="+mj-lt"/>
              </a:rPr>
              <a:t>y 4.0 and the emergence of human-caber-physical systems. </a:t>
            </a:r>
          </a:p>
          <a:p>
            <a:pPr lvl="1"/>
            <a:r>
              <a:rPr lang="en-GB" sz="2200" dirty="0">
                <a:latin typeface="+mj-lt"/>
              </a:rPr>
              <a:t>focuses on human-centric integration of machines and humans into collaborative human-cyber-physical systems of production. </a:t>
            </a:r>
          </a:p>
          <a:p>
            <a:pPr lvl="1"/>
            <a:r>
              <a:rPr lang="en-GB" sz="2200" dirty="0">
                <a:latin typeface="+mj-lt"/>
              </a:rPr>
              <a:t>is challenged to address the challenges of cybersecurity, privacy and societal impact. </a:t>
            </a:r>
          </a:p>
        </p:txBody>
      </p:sp>
    </p:spTree>
    <p:extLst>
      <p:ext uri="{BB962C8B-B14F-4D97-AF65-F5344CB8AC3E}">
        <p14:creationId xmlns:p14="http://schemas.microsoft.com/office/powerpoint/2010/main" val="1329210386"/>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AED43-E5B9-A5FD-B56E-2104B6E86E9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EA271C4-B5EC-1E94-4C4C-073B51765084}"/>
              </a:ext>
            </a:extLst>
          </p:cNvPr>
          <p:cNvSpPr>
            <a:spLocks noGrp="1"/>
          </p:cNvSpPr>
          <p:nvPr>
            <p:ph sz="quarter" idx="11"/>
          </p:nvPr>
        </p:nvSpPr>
        <p:spPr/>
        <p:txBody>
          <a:bodyPr/>
          <a:lstStyle/>
          <a:p>
            <a:pPr marL="0" indent="0">
              <a:buNone/>
            </a:pPr>
            <a:r>
              <a:rPr lang="en-GB" sz="3000" noProof="0" dirty="0">
                <a:latin typeface="+mj-lt"/>
              </a:rPr>
              <a:t>8.6 Operational Excellence and Sustainability: Industry 5.0</a:t>
            </a:r>
          </a:p>
          <a:p>
            <a:endParaRPr lang="en-GB" noProof="0" dirty="0"/>
          </a:p>
        </p:txBody>
      </p:sp>
      <p:sp>
        <p:nvSpPr>
          <p:cNvPr id="5" name="Inhaltsplatzhalter 1">
            <a:extLst>
              <a:ext uri="{FF2B5EF4-FFF2-40B4-BE49-F238E27FC236}">
                <a16:creationId xmlns:a16="http://schemas.microsoft.com/office/drawing/2014/main" id="{D307B237-9C9C-EF49-9946-B4F4C44B706B}"/>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Technological enablers are congruous with Industry 4.0: IoE, big data analytics, blockchain, edge computing, AI, digital twins, collaborative robots (hard and software-based co-bots), 6G and wireless communication standards. </a:t>
            </a:r>
            <a:endParaRPr lang="en-US" sz="2200" dirty="0">
              <a:latin typeface="+mj-lt"/>
            </a:endParaRPr>
          </a:p>
          <a:p>
            <a:r>
              <a:rPr lang="en-US" sz="2200" dirty="0">
                <a:latin typeface="+mj-lt"/>
              </a:rPr>
              <a:t>Co-evolution with Society 5.0: a vision of a future human-centric society guided by scientific and technological innovation, so all citizens can access high quality lives. </a:t>
            </a:r>
          </a:p>
          <a:p>
            <a:r>
              <a:rPr lang="en-US" sz="2200" noProof="0" dirty="0">
                <a:latin typeface="+mj-lt"/>
              </a:rPr>
              <a:t>Industry 5.0 moves to a focus on resilience at the level of the workforce (self-resilience) and at the human-cyber-physical system level (system resilience).</a:t>
            </a:r>
          </a:p>
          <a:p>
            <a:r>
              <a:rPr lang="en-US" sz="2200" noProof="0" dirty="0">
                <a:latin typeface="+mj-lt"/>
              </a:rPr>
              <a:t>This reflects societal (human) and economic sustainability goals within the context of a human-centric society that is knowledge-intensive and data-driven.</a:t>
            </a:r>
          </a:p>
          <a:p>
            <a:r>
              <a:rPr lang="en-US" sz="2200" noProof="0" dirty="0">
                <a:latin typeface="+mj-lt"/>
              </a:rPr>
              <a:t>Industry 5.0 and Society 5.0 transformations offer significant opportunity for minimizing the impact of industry and society on the natural environment by enabling circular principles in production and consumption and thereby reducing the impact on environmental stocks. </a:t>
            </a:r>
          </a:p>
        </p:txBody>
      </p:sp>
    </p:spTree>
    <p:extLst>
      <p:ext uri="{BB962C8B-B14F-4D97-AF65-F5344CB8AC3E}">
        <p14:creationId xmlns:p14="http://schemas.microsoft.com/office/powerpoint/2010/main" val="2802759645"/>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5589-C6F5-6F6A-105E-46965651CBD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96D705-66AA-8F2B-5CEA-69C07A878873}"/>
              </a:ext>
            </a:extLst>
          </p:cNvPr>
          <p:cNvSpPr>
            <a:spLocks noGrp="1"/>
          </p:cNvSpPr>
          <p:nvPr>
            <p:ph sz="quarter" idx="11"/>
          </p:nvPr>
        </p:nvSpPr>
        <p:spPr/>
        <p:txBody>
          <a:bodyPr/>
          <a:lstStyle/>
          <a:p>
            <a:pPr marL="0" indent="0">
              <a:buNone/>
            </a:pPr>
            <a:r>
              <a:rPr lang="en-GB" noProof="0" dirty="0">
                <a:latin typeface="+mj-lt"/>
              </a:rPr>
              <a:t>8.7 Conclusion</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E55D14A0-37B0-A8DE-8545-7AE1FBC40E9A}"/>
              </a:ext>
            </a:extLst>
          </p:cNvPr>
          <p:cNvSpPr txBox="1">
            <a:spLocks/>
          </p:cNvSpPr>
          <p:nvPr/>
        </p:nvSpPr>
        <p:spPr>
          <a:xfrm>
            <a:off x="1210818" y="1346581"/>
            <a:ext cx="10782708"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transformation has significant opportunities for realising operational excellence in firms of all sizes.</a:t>
            </a:r>
          </a:p>
          <a:p>
            <a:r>
              <a:rPr lang="en-GB" sz="2200" dirty="0">
                <a:latin typeface="+mj-lt"/>
              </a:rPr>
              <a:t>Digital technologies can be implemented to create or re-engineer very different operational, support and managerial business processes. </a:t>
            </a:r>
          </a:p>
          <a:p>
            <a:r>
              <a:rPr lang="en-GB" sz="2200" noProof="0" dirty="0">
                <a:latin typeface="+mj-lt"/>
              </a:rPr>
              <a:t>Understanding the </a:t>
            </a:r>
            <a:r>
              <a:rPr lang="en-GB" sz="2200" dirty="0">
                <a:latin typeface="+mj-lt"/>
              </a:rPr>
              <a:t>overall value creation strategy of a firm by considering how the different business processes contribute to operational excellence is the first step to implementing digital technologies accordingly.</a:t>
            </a:r>
          </a:p>
          <a:p>
            <a:r>
              <a:rPr lang="en-GB" sz="2200" dirty="0">
                <a:latin typeface="+mj-lt"/>
              </a:rPr>
              <a:t>Process-based view of firm operations emphasizes the importance of designing, measuring and improving processes. </a:t>
            </a:r>
          </a:p>
          <a:p>
            <a:r>
              <a:rPr lang="en-GB" sz="2200" noProof="0" dirty="0">
                <a:latin typeface="+mj-lt"/>
              </a:rPr>
              <a:t>Industry 4.0 and 5.0 integra</a:t>
            </a:r>
            <a:r>
              <a:rPr lang="en-GB" sz="2200" dirty="0" err="1">
                <a:latin typeface="+mj-lt"/>
              </a:rPr>
              <a:t>te</a:t>
            </a:r>
            <a:r>
              <a:rPr lang="en-GB" sz="2200" dirty="0">
                <a:latin typeface="+mj-lt"/>
              </a:rPr>
              <a:t> ICT into manufacturing and service delivery to create cyber-physical systems that enhance operational efficiency and customization across all processes. </a:t>
            </a:r>
          </a:p>
          <a:p>
            <a:r>
              <a:rPr lang="en-GB" sz="2200" noProof="0" dirty="0">
                <a:latin typeface="+mj-lt"/>
              </a:rPr>
              <a:t>Total Quality Management and (Lean) Six Sigma are well known tools to improve processes, ISO provide framework for ensuring process quality, environmental management and information security. </a:t>
            </a:r>
          </a:p>
          <a:p>
            <a:endParaRPr lang="en-GB" sz="2200" noProof="0" dirty="0">
              <a:latin typeface="+mj-lt"/>
            </a:endParaRPr>
          </a:p>
        </p:txBody>
      </p:sp>
    </p:spTree>
    <p:extLst>
      <p:ext uri="{BB962C8B-B14F-4D97-AF65-F5344CB8AC3E}">
        <p14:creationId xmlns:p14="http://schemas.microsoft.com/office/powerpoint/2010/main" val="1667558682"/>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48704" y="1034745"/>
            <a:ext cx="9404350" cy="550227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noProof="0" dirty="0">
                <a:latin typeface="+mj-lt"/>
                <a:ea typeface="Calibri Light" panose="020F0302020204030204" pitchFamily="34" charset="0"/>
                <a:cs typeface="Calibri Light" panose="020F0302020204030204" pitchFamily="34" charset="0"/>
              </a:rPr>
              <a:t>Step 1: Selection of a case organization</a:t>
            </a:r>
          </a:p>
          <a:p>
            <a:pPr marL="0" indent="0">
              <a:buNone/>
            </a:pPr>
            <a:r>
              <a:rPr lang="en-GB" sz="2000" noProof="0" dirty="0">
                <a:latin typeface="+mj-lt"/>
              </a:rPr>
              <a:t>Students can complete the following tasks either based on the focal case study, or work on the recommended case study for this chapter (</a:t>
            </a:r>
            <a:r>
              <a:rPr lang="en-GB" sz="2000" noProof="0" dirty="0" err="1">
                <a:latin typeface="+mj-lt"/>
              </a:rPr>
              <a:t>Valuu</a:t>
            </a:r>
            <a:r>
              <a:rPr lang="en-GB" sz="2000" noProof="0" dirty="0">
                <a:latin typeface="+mj-lt"/>
              </a:rPr>
              <a:t>: a corporate start-up for digital business model innovation) and answer below questions.</a:t>
            </a:r>
          </a:p>
          <a:p>
            <a:pPr marL="0" indent="0">
              <a:buNone/>
            </a:pPr>
            <a:br>
              <a:rPr lang="en-GB" sz="2000" noProof="0" dirty="0">
                <a:latin typeface="+mj-lt"/>
              </a:rPr>
            </a:br>
            <a:r>
              <a:rPr kumimoji="0" lang="en-GB" sz="2000" b="1" i="0" u="none" strike="noStrike" kern="1200" cap="none" spc="0" normalizeH="0" baseline="0" noProof="0" dirty="0">
                <a:ln>
                  <a:noFill/>
                </a:ln>
                <a:solidFill>
                  <a:prstClr val="black"/>
                </a:solidFill>
                <a:effectLst/>
                <a:uLnTx/>
                <a:uFillTx/>
                <a:latin typeface="+mj-lt"/>
                <a:ea typeface="+mn-ea"/>
                <a:cs typeface="+mn-cs"/>
              </a:rPr>
              <a:t>Step 2: Case questions linked to this chapter</a:t>
            </a:r>
            <a:endParaRPr lang="en-GB" sz="2000" noProof="0" dirty="0">
              <a:latin typeface="+mj-lt"/>
            </a:endParaRPr>
          </a:p>
          <a:p>
            <a:pPr marL="457200" indent="-457200">
              <a:buFont typeface="+mj-lt"/>
              <a:buAutoNum type="arabicPeriod"/>
            </a:pPr>
            <a:r>
              <a:rPr lang="en-GB" sz="2000" noProof="0" dirty="0">
                <a:latin typeface="+mj-lt"/>
              </a:rPr>
              <a:t>Which management, core and support processes would </a:t>
            </a:r>
            <a:r>
              <a:rPr lang="en-GB" sz="2000" noProof="0" dirty="0" err="1">
                <a:latin typeface="+mj-lt"/>
              </a:rPr>
              <a:t>Valuu</a:t>
            </a:r>
            <a:r>
              <a:rPr lang="en-GB" sz="2000" noProof="0" dirty="0">
                <a:latin typeface="+mj-lt"/>
              </a:rPr>
              <a:t> need to run its business (see Box 8.1)? Please provide an overview (process map) with at least ten processes.</a:t>
            </a:r>
          </a:p>
          <a:p>
            <a:pPr marL="457200" indent="-457200">
              <a:buFont typeface="+mj-lt"/>
              <a:buAutoNum type="arabicPeriod"/>
            </a:pPr>
            <a:r>
              <a:rPr lang="en-GB" sz="2000" noProof="0" dirty="0">
                <a:latin typeface="+mj-lt"/>
              </a:rPr>
              <a:t>What technologies could </a:t>
            </a:r>
            <a:r>
              <a:rPr lang="en-GB" sz="2000" noProof="0" dirty="0" err="1">
                <a:latin typeface="+mj-lt"/>
              </a:rPr>
              <a:t>Valuu</a:t>
            </a:r>
            <a:r>
              <a:rPr lang="en-GB" sz="2000" noProof="0" dirty="0">
                <a:latin typeface="+mj-lt"/>
              </a:rPr>
              <a:t> use/implement to optimise/streamline its processes towards digitisation (see Box 8.4)? Please link your answer to your process map from question 1.</a:t>
            </a:r>
          </a:p>
          <a:p>
            <a:pPr marL="457200" indent="-457200">
              <a:buFont typeface="+mj-lt"/>
              <a:buAutoNum type="arabicPeriod"/>
            </a:pPr>
            <a:r>
              <a:rPr lang="en-GB" sz="2000" noProof="0" dirty="0">
                <a:latin typeface="+mj-lt"/>
              </a:rPr>
              <a:t>What type of software solution/s could be used in each process (see also Chapter 6, Box 6.3)? Please link your answer to your process map from question 1.</a:t>
            </a:r>
          </a:p>
          <a:p>
            <a:pPr marL="457200" indent="-457200">
              <a:buFont typeface="+mj-lt"/>
              <a:buAutoNum type="arabicPeriod"/>
            </a:pPr>
            <a:r>
              <a:rPr lang="en-GB" sz="2000" noProof="0" dirty="0">
                <a:latin typeface="+mj-lt"/>
              </a:rPr>
              <a:t>Would you recommend to </a:t>
            </a:r>
            <a:r>
              <a:rPr lang="en-GB" sz="2000" noProof="0" dirty="0" err="1">
                <a:latin typeface="+mj-lt"/>
              </a:rPr>
              <a:t>Valuu</a:t>
            </a:r>
            <a:r>
              <a:rPr lang="en-GB" sz="2000" noProof="0" dirty="0">
                <a:latin typeface="+mj-lt"/>
              </a:rPr>
              <a:t> to document and certify its process and quality management systems according to an ISO standard (see Box 8.7)? Describe the reasons for your decision.</a:t>
            </a:r>
          </a:p>
          <a:p>
            <a:pPr marL="457200" indent="-457200">
              <a:buFont typeface="+mj-lt"/>
              <a:buAutoNum type="arabicPeriod"/>
            </a:pPr>
            <a:r>
              <a:rPr lang="en-GB" sz="2000" noProof="0" dirty="0">
                <a:latin typeface="+mj-lt"/>
              </a:rPr>
              <a:t>Which business process improvement method would you recommend for </a:t>
            </a:r>
            <a:r>
              <a:rPr lang="en-GB" sz="2000" noProof="0" dirty="0" err="1">
                <a:latin typeface="+mj-lt"/>
              </a:rPr>
              <a:t>Valuu</a:t>
            </a:r>
            <a:r>
              <a:rPr lang="en-GB" sz="2000" noProof="0" dirty="0">
                <a:latin typeface="+mj-lt"/>
              </a:rPr>
              <a:t> (see Box 8.8)? Select one or both and describe how and why it should be used.</a:t>
            </a:r>
          </a:p>
          <a:p>
            <a:pPr marL="457200" indent="-457200">
              <a:buFont typeface="+mj-lt"/>
              <a:buAutoNum type="arabicPeriod"/>
            </a:pPr>
            <a:r>
              <a:rPr lang="en-GB" sz="2000" noProof="0" dirty="0">
                <a:latin typeface="+mj-lt"/>
              </a:rPr>
              <a:t>What strategies can be employed to ensure that all employees are prepared for the adoption of new digital systems and processes?</a:t>
            </a: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257658808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48704" y="103474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noProof="0" dirty="0">
                <a:latin typeface="+mj-lt"/>
              </a:rPr>
              <a:t>Alternatively, students can work on the supplementary case study (available online) for this chapter (From Limited Budget to Limitless Potential: The Digital Journey of OSHE@UTMKL) and answer below questions.</a:t>
            </a:r>
          </a:p>
          <a:p>
            <a:pPr marL="457200" indent="-457200">
              <a:lnSpc>
                <a:spcPct val="80000"/>
              </a:lnSpc>
              <a:buFont typeface="+mj-lt"/>
              <a:buAutoNum type="arabicPeriod"/>
            </a:pPr>
            <a:r>
              <a:rPr lang="en-GB" sz="2000" noProof="0" dirty="0">
                <a:latin typeface="+mj-lt"/>
              </a:rPr>
              <a:t>How can an organisation with limited resources effectively undergo digital transformation and streamline/digitise processes?</a:t>
            </a:r>
          </a:p>
          <a:p>
            <a:pPr marL="457200" indent="-457200">
              <a:lnSpc>
                <a:spcPct val="80000"/>
              </a:lnSpc>
              <a:buFont typeface="+mj-lt"/>
              <a:buAutoNum type="arabicPeriod"/>
            </a:pPr>
            <a:r>
              <a:rPr lang="en-GB" sz="2000" noProof="0" dirty="0">
                <a:latin typeface="+mj-lt"/>
              </a:rPr>
              <a:t>What role does ISO 45001 certification play in supporting an organization’s health and safety (OH&amp;S) objectives?</a:t>
            </a:r>
          </a:p>
          <a:p>
            <a:pPr marL="457200" indent="-457200">
              <a:lnSpc>
                <a:spcPct val="80000"/>
              </a:lnSpc>
              <a:buFont typeface="+mj-lt"/>
              <a:buAutoNum type="arabicPeriod"/>
            </a:pPr>
            <a:r>
              <a:rPr lang="en-GB" sz="2000" noProof="0" dirty="0">
                <a:latin typeface="+mj-lt"/>
              </a:rPr>
              <a:t>How can free or open-source tools contribute to the early stages of digital transformation in a cost-conscious environment?</a:t>
            </a:r>
          </a:p>
          <a:p>
            <a:pPr marL="457200" indent="-457200">
              <a:lnSpc>
                <a:spcPct val="80000"/>
              </a:lnSpc>
              <a:buFont typeface="+mj-lt"/>
              <a:buAutoNum type="arabicPeriod"/>
            </a:pPr>
            <a:r>
              <a:rPr lang="en-GB" sz="2000" noProof="0" dirty="0">
                <a:latin typeface="+mj-lt"/>
              </a:rPr>
              <a:t>What are the potential challenges in scaling up from basic digital systems to more integrated digital platforms?</a:t>
            </a:r>
          </a:p>
          <a:p>
            <a:pPr marL="457200" indent="-457200">
              <a:lnSpc>
                <a:spcPct val="80000"/>
              </a:lnSpc>
              <a:buFont typeface="+mj-lt"/>
              <a:buAutoNum type="arabicPeriod"/>
            </a:pPr>
            <a:r>
              <a:rPr lang="en-GB" sz="2000" noProof="0" dirty="0">
                <a:latin typeface="+mj-lt"/>
              </a:rPr>
              <a:t>How can organisations measure the success of their digital transformation in terms of employee engagement and safety performance? </a:t>
            </a:r>
          </a:p>
          <a:p>
            <a:pPr marL="457200" indent="-457200">
              <a:lnSpc>
                <a:spcPct val="80000"/>
              </a:lnSpc>
              <a:buFont typeface="+mj-lt"/>
              <a:buAutoNum type="arabicPeriod"/>
            </a:pPr>
            <a:r>
              <a:rPr lang="en-GB" sz="2000" noProof="0" dirty="0">
                <a:latin typeface="+mj-lt"/>
              </a:rPr>
              <a:t>In what ways can IT tools support both the development of digital skills and the cultural shift toward safety awareness among staff?</a:t>
            </a:r>
          </a:p>
          <a:p>
            <a:pPr marL="457200" indent="-457200">
              <a:lnSpc>
                <a:spcPct val="80000"/>
              </a:lnSpc>
              <a:buFont typeface="+mj-lt"/>
              <a:buAutoNum type="arabicPeriod"/>
            </a:pPr>
            <a:r>
              <a:rPr lang="en-GB" sz="2000" noProof="0" dirty="0">
                <a:latin typeface="+mj-lt"/>
              </a:rPr>
              <a:t>What strategies can be employed to ensure that all employees are prepared for the adoption of new digital systems and processes?</a:t>
            </a:r>
          </a:p>
          <a:p>
            <a:pPr marL="0" indent="0">
              <a:buNone/>
            </a:pPr>
            <a:endParaRPr lang="en-GB" sz="2200" noProof="0" dirty="0">
              <a:latin typeface="+mj-lt"/>
            </a:endParaRP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2959118542"/>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5CE90-01C5-1DC3-C350-6DAE3C062BB4}"/>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2C76320B-08DD-4A60-F6BD-C9E9E7E54C9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71F4B503-746C-B378-C9A0-E5D1262A8C1E}"/>
              </a:ext>
            </a:extLst>
          </p:cNvPr>
          <p:cNvSpPr txBox="1">
            <a:spLocks/>
          </p:cNvSpPr>
          <p:nvPr/>
        </p:nvSpPr>
        <p:spPr>
          <a:xfrm>
            <a:off x="1248704" y="103474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noProof="0" dirty="0">
                <a:latin typeface="+mj-lt"/>
              </a:rPr>
              <a:t>Additional cases with student questions for the strategic digital action field of Operational Excellence / Process Management are covered in:</a:t>
            </a:r>
          </a:p>
          <a:p>
            <a:r>
              <a:rPr lang="en-GB" sz="2000" noProof="0" dirty="0">
                <a:latin typeface="+mj-lt"/>
              </a:rPr>
              <a:t>IT portfolio management and corporate knowledge – Colloquial enterprise architecture management (available online).</a:t>
            </a:r>
          </a:p>
          <a:p>
            <a:r>
              <a:rPr lang="en-GB" sz="2000" noProof="0" dirty="0">
                <a:latin typeface="+mj-lt"/>
              </a:rPr>
              <a:t>Action fields of digital transformation at Synchrony Financial (USA) (available online).</a:t>
            </a:r>
          </a:p>
          <a:p>
            <a:r>
              <a:rPr lang="en-GB" sz="2000" noProof="0" dirty="0">
                <a:latin typeface="+mj-lt"/>
              </a:rPr>
              <a:t>CRM and Sales Automation at </a:t>
            </a:r>
            <a:r>
              <a:rPr lang="en-GB" sz="2000" noProof="0" dirty="0" err="1">
                <a:latin typeface="+mj-lt"/>
              </a:rPr>
              <a:t>Transgourmet</a:t>
            </a:r>
            <a:r>
              <a:rPr lang="en-GB" sz="2000" noProof="0" dirty="0">
                <a:latin typeface="+mj-lt"/>
              </a:rPr>
              <a:t> Switzerland (available online).</a:t>
            </a:r>
          </a:p>
          <a:p>
            <a:pPr marL="0" indent="0">
              <a:buNone/>
            </a:pPr>
            <a:endParaRPr lang="en-GB" sz="2200" noProof="0" dirty="0">
              <a:latin typeface="+mj-lt"/>
            </a:endParaRPr>
          </a:p>
        </p:txBody>
      </p:sp>
      <p:sp>
        <p:nvSpPr>
          <p:cNvPr id="3" name="Textfeld 2">
            <a:extLst>
              <a:ext uri="{FF2B5EF4-FFF2-40B4-BE49-F238E27FC236}">
                <a16:creationId xmlns:a16="http://schemas.microsoft.com/office/drawing/2014/main" id="{8F11D474-9670-1719-7E9F-63FFC3E134D5}"/>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3989837070"/>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2D57C22-30F6-593C-7A4E-5B0EF70F466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7FF7D2DC-8363-D0F2-5139-B7AE31B9BC8D}"/>
              </a:ext>
            </a:extLst>
          </p:cNvPr>
          <p:cNvSpPr txBox="1"/>
          <p:nvPr/>
        </p:nvSpPr>
        <p:spPr>
          <a:xfrm>
            <a:off x="1261685" y="1236773"/>
            <a:ext cx="9378387" cy="4708981"/>
          </a:xfrm>
          <a:prstGeom prst="rect">
            <a:avLst/>
          </a:prstGeom>
          <a:noFill/>
        </p:spPr>
        <p:txBody>
          <a:bodyPr wrap="square">
            <a:spAutoFit/>
          </a:bodyPr>
          <a:lstStyle/>
          <a:p>
            <a:r>
              <a:rPr lang="en-GB" sz="2000" noProof="0" dirty="0">
                <a:latin typeface="+mj-lt"/>
              </a:rPr>
              <a:t>Discuss the following questions in your class, in your group or assignment:</a:t>
            </a:r>
          </a:p>
          <a:p>
            <a:pPr marL="457200" indent="-457200">
              <a:buAutoNum type="arabicPeriod"/>
            </a:pPr>
            <a:r>
              <a:rPr lang="en-GB" sz="2000" noProof="0" dirty="0">
                <a:latin typeface="+mj-lt"/>
              </a:rPr>
              <a:t>How can technology from Industry 4.0/5.0 - in this exercise the Internet of Things (IoT) or Industrial Internet of Things (</a:t>
            </a:r>
            <a:r>
              <a:rPr lang="en-GB" sz="2000" noProof="0" dirty="0" err="1">
                <a:latin typeface="+mj-lt"/>
              </a:rPr>
              <a:t>IIoT</a:t>
            </a:r>
            <a:r>
              <a:rPr lang="en-GB" sz="2000" noProof="0" dirty="0">
                <a:latin typeface="+mj-lt"/>
              </a:rPr>
              <a:t>) - streamline business processes (see the opening case on Agriculture 4.0 and Precision Livestock Farming)? Describe at least three possible applications.</a:t>
            </a:r>
          </a:p>
          <a:p>
            <a:pPr marL="457200" indent="-457200">
              <a:buAutoNum type="arabicPeriod"/>
            </a:pPr>
            <a:r>
              <a:rPr lang="en-GB" sz="2000" noProof="0" dirty="0">
                <a:latin typeface="+mj-lt"/>
              </a:rPr>
              <a:t>Based on a selected industry/business, define which processes across management, core and support processes are central (and/or have the most potential) for digital transformation (see Box 8.1)?</a:t>
            </a:r>
          </a:p>
          <a:p>
            <a:pPr marL="457200" indent="-457200">
              <a:buAutoNum type="arabicPeriod"/>
            </a:pPr>
            <a:r>
              <a:rPr lang="en-GB" sz="2000" noProof="0" dirty="0">
                <a:latin typeface="+mj-lt"/>
              </a:rPr>
              <a:t>Select a business that is manufacturing products and describe the core manufacturing process. In a second step, identify what tasks in the process should be supported by Industry 4.0 technologies (see Box 8.4) and across the five types of manufacturing processes (see Box 8.5).</a:t>
            </a:r>
          </a:p>
          <a:p>
            <a:pPr marL="457200" indent="-457200">
              <a:buAutoNum type="arabicPeriod"/>
            </a:pPr>
            <a:r>
              <a:rPr lang="en-GB" sz="2000" noProof="0" dirty="0">
                <a:latin typeface="+mj-lt"/>
              </a:rPr>
              <a:t>Select a business in the services industry (which provides services instead of manufacturing products) and identify digital process improvement opportunities in its core process (see Box 8.6 and Figure 8.6).</a:t>
            </a:r>
          </a:p>
        </p:txBody>
      </p:sp>
    </p:spTree>
    <p:extLst>
      <p:ext uri="{BB962C8B-B14F-4D97-AF65-F5344CB8AC3E}">
        <p14:creationId xmlns:p14="http://schemas.microsoft.com/office/powerpoint/2010/main" val="262291295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F91E-44A2-6DEF-6A7E-50155D240B7B}"/>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850BE00-D69D-C516-65CA-61382030E73C}"/>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3ADF7423-2B13-85CA-E596-EE4B4DE7B848}"/>
              </a:ext>
            </a:extLst>
          </p:cNvPr>
          <p:cNvSpPr txBox="1"/>
          <p:nvPr/>
        </p:nvSpPr>
        <p:spPr>
          <a:xfrm>
            <a:off x="1261685" y="1236773"/>
            <a:ext cx="9378387" cy="4401205"/>
          </a:xfrm>
          <a:prstGeom prst="rect">
            <a:avLst/>
          </a:prstGeom>
          <a:noFill/>
        </p:spPr>
        <p:txBody>
          <a:bodyPr wrap="square">
            <a:spAutoFit/>
          </a:bodyPr>
          <a:lstStyle/>
          <a:p>
            <a:pPr marL="457200" indent="-457200">
              <a:buFont typeface="+mj-lt"/>
              <a:buAutoNum type="arabicPeriod" startAt="5"/>
            </a:pPr>
            <a:r>
              <a:rPr lang="en-GB" sz="2000" noProof="0" dirty="0">
                <a:latin typeface="+mj-lt"/>
              </a:rPr>
              <a:t>Forming two small groups (2-4 students in each group), each group should pick one digital service operational model (digital services economy, sharing economy or product-services economy as per Figure 8.6), and debate which model is the most successful in the fifth Industrial revolution in light of strategic AI opportunities.</a:t>
            </a:r>
          </a:p>
          <a:p>
            <a:pPr marL="457200" indent="-457200">
              <a:buFont typeface="+mj-lt"/>
              <a:buAutoNum type="arabicPeriod" startAt="5"/>
            </a:pPr>
            <a:r>
              <a:rPr lang="en-GB" sz="2000" noProof="0" dirty="0">
                <a:latin typeface="+mj-lt"/>
              </a:rPr>
              <a:t>Based on the selected firm in Exercise 2, describe the success factors for business process management across the three areas of (1) creation and implementation of business processes, (2) the monitoring and maintenance of business processes, and (3) the improvement of business processes (see Chapter 8.4).</a:t>
            </a:r>
          </a:p>
          <a:p>
            <a:pPr marL="457200" indent="-457200">
              <a:buFont typeface="+mj-lt"/>
              <a:buAutoNum type="arabicPeriod" startAt="5"/>
            </a:pPr>
            <a:r>
              <a:rPr lang="en-GB" sz="2000" noProof="0" dirty="0">
                <a:latin typeface="+mj-lt"/>
              </a:rPr>
              <a:t>For your selected firm in Exercise 2, explain how Total Quality Management (TQM) and Six Sigma (see Box 8.8) could support business process improvement together with new digital technologies.</a:t>
            </a:r>
          </a:p>
          <a:p>
            <a:pPr marL="457200" indent="-457200">
              <a:buFont typeface="+mj-lt"/>
              <a:buAutoNum type="arabicPeriod" startAt="5"/>
            </a:pPr>
            <a:r>
              <a:rPr lang="en-GB" sz="2000" noProof="0" dirty="0">
                <a:latin typeface="+mj-lt"/>
              </a:rPr>
              <a:t>For your selected firm in Exercise 2, identify where AI can be applied in business processes (Chapter 8.5 and Box 8.9) for operational excellence and to build competitive advantages.</a:t>
            </a:r>
          </a:p>
        </p:txBody>
      </p:sp>
    </p:spTree>
    <p:extLst>
      <p:ext uri="{BB962C8B-B14F-4D97-AF65-F5344CB8AC3E}">
        <p14:creationId xmlns:p14="http://schemas.microsoft.com/office/powerpoint/2010/main" val="3724573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AA731-5931-304A-6202-CAA3E221C8FE}"/>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B0DAEF8D-015D-0BEB-2101-BD4C89DA11AC}"/>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Drivers for the digital transformation </a:t>
            </a:r>
            <a:endParaRPr lang="en-GB" sz="3000" noProof="0" dirty="0">
              <a:latin typeface="+mj-lt"/>
            </a:endParaRPr>
          </a:p>
        </p:txBody>
      </p:sp>
      <p:sp>
        <p:nvSpPr>
          <p:cNvPr id="5" name="Inhaltsplatzhalter 1">
            <a:extLst>
              <a:ext uri="{FF2B5EF4-FFF2-40B4-BE49-F238E27FC236}">
                <a16:creationId xmlns:a16="http://schemas.microsoft.com/office/drawing/2014/main" id="{3E573FBA-CC0A-1541-DE9D-C131103AFBD2}"/>
              </a:ext>
            </a:extLst>
          </p:cNvPr>
          <p:cNvSpPr txBox="1">
            <a:spLocks/>
          </p:cNvSpPr>
          <p:nvPr/>
        </p:nvSpPr>
        <p:spPr>
          <a:xfrm>
            <a:off x="1248704" y="1158214"/>
            <a:ext cx="9404350" cy="56997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mj-lt"/>
              </a:rPr>
              <a:t>Drivers named by </a:t>
            </a:r>
            <a:r>
              <a:rPr lang="en-US" sz="2200" dirty="0" err="1">
                <a:latin typeface="+mj-lt"/>
              </a:rPr>
              <a:t>Tangwaragorn</a:t>
            </a:r>
            <a:r>
              <a:rPr lang="en-US" sz="2200" dirty="0">
                <a:latin typeface="+mj-lt"/>
              </a:rPr>
              <a:t> et al. (2024):</a:t>
            </a:r>
          </a:p>
          <a:p>
            <a:pPr lvl="1"/>
            <a:r>
              <a:rPr lang="en-US" sz="2200" b="1" dirty="0" err="1">
                <a:latin typeface="+mj-lt"/>
              </a:rPr>
              <a:t>Organisational</a:t>
            </a:r>
            <a:r>
              <a:rPr lang="en-US" sz="2200" dirty="0">
                <a:latin typeface="+mj-lt"/>
              </a:rPr>
              <a:t> drivers such as culture, human capital, governance and research &amp; development (R&amp;D) and the need for an </a:t>
            </a:r>
            <a:r>
              <a:rPr lang="en-US" sz="2200" dirty="0" err="1">
                <a:latin typeface="+mj-lt"/>
              </a:rPr>
              <a:t>organisational</a:t>
            </a:r>
            <a:r>
              <a:rPr lang="en-US" sz="2200" dirty="0">
                <a:latin typeface="+mj-lt"/>
              </a:rPr>
              <a:t>, digital strategy.</a:t>
            </a:r>
          </a:p>
          <a:p>
            <a:pPr lvl="1"/>
            <a:r>
              <a:rPr lang="en-US" sz="2200" b="1" dirty="0">
                <a:latin typeface="+mj-lt"/>
              </a:rPr>
              <a:t>Operational</a:t>
            </a:r>
            <a:r>
              <a:rPr lang="en-US" sz="2200" dirty="0">
                <a:latin typeface="+mj-lt"/>
              </a:rPr>
              <a:t> </a:t>
            </a:r>
            <a:r>
              <a:rPr lang="en-US" sz="2200" b="1" dirty="0">
                <a:latin typeface="+mj-lt"/>
              </a:rPr>
              <a:t>and management </a:t>
            </a:r>
            <a:r>
              <a:rPr lang="en-US" sz="2200" dirty="0">
                <a:latin typeface="+mj-lt"/>
              </a:rPr>
              <a:t>drivers such as improvements in processes and operations, new products and services, and digital business opportunities.</a:t>
            </a:r>
          </a:p>
          <a:p>
            <a:pPr lvl="1"/>
            <a:r>
              <a:rPr lang="en-US" sz="2200" b="1" dirty="0">
                <a:latin typeface="+mj-lt"/>
              </a:rPr>
              <a:t>Technological</a:t>
            </a:r>
            <a:r>
              <a:rPr lang="en-US" sz="2200" dirty="0">
                <a:latin typeface="+mj-lt"/>
              </a:rPr>
              <a:t> drivers such as new digital technology, cybersecurity measures, data analytics and strategic data management.</a:t>
            </a:r>
          </a:p>
          <a:p>
            <a:pPr lvl="1"/>
            <a:r>
              <a:rPr lang="en-US" sz="2200" b="1" dirty="0">
                <a:latin typeface="+mj-lt"/>
              </a:rPr>
              <a:t>Environmental</a:t>
            </a:r>
            <a:r>
              <a:rPr lang="en-US" sz="2200" dirty="0">
                <a:latin typeface="+mj-lt"/>
              </a:rPr>
              <a:t> </a:t>
            </a:r>
            <a:r>
              <a:rPr lang="en-US" sz="2200" b="1" dirty="0">
                <a:latin typeface="+mj-lt"/>
              </a:rPr>
              <a:t>and contextual </a:t>
            </a:r>
            <a:r>
              <a:rPr lang="en-US" sz="2200" dirty="0">
                <a:latin typeface="+mj-lt"/>
              </a:rPr>
              <a:t>drivers such as government/legal frameworks, collaboration and value creation in the ecosystem, digital literary, and market factors such as economic indicators, </a:t>
            </a:r>
            <a:r>
              <a:rPr lang="en-US" sz="2200" dirty="0" err="1">
                <a:latin typeface="+mj-lt"/>
              </a:rPr>
              <a:t>labour</a:t>
            </a:r>
            <a:r>
              <a:rPr lang="en-US" sz="2200" dirty="0">
                <a:latin typeface="+mj-lt"/>
              </a:rPr>
              <a:t> market dynamics and digital competition.</a:t>
            </a:r>
          </a:p>
          <a:p>
            <a:r>
              <a:rPr lang="en-US" sz="2200" dirty="0">
                <a:latin typeface="+mj-lt"/>
              </a:rPr>
              <a:t>Collectively form a comprehensive framework for understanding and implementing strategic digital transformation</a:t>
            </a:r>
          </a:p>
          <a:p>
            <a:pPr lvl="1"/>
            <a:endParaRPr lang="en-GB" sz="2200" dirty="0">
              <a:latin typeface="+mj-lt"/>
            </a:endParaRPr>
          </a:p>
        </p:txBody>
      </p:sp>
    </p:spTree>
    <p:extLst>
      <p:ext uri="{BB962C8B-B14F-4D97-AF65-F5344CB8AC3E}">
        <p14:creationId xmlns:p14="http://schemas.microsoft.com/office/powerpoint/2010/main" val="396892823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E1B3CE9C-8DFF-78FC-6B48-D89445F93BD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Further Reading List </a:t>
            </a:r>
          </a:p>
        </p:txBody>
      </p:sp>
      <p:sp>
        <p:nvSpPr>
          <p:cNvPr id="5" name="TextBox 3">
            <a:extLst>
              <a:ext uri="{FF2B5EF4-FFF2-40B4-BE49-F238E27FC236}">
                <a16:creationId xmlns:a16="http://schemas.microsoft.com/office/drawing/2014/main" id="{4C3FF1DA-5CCC-0647-6711-8B257C15D4E8}"/>
              </a:ext>
            </a:extLst>
          </p:cNvPr>
          <p:cNvSpPr txBox="1"/>
          <p:nvPr/>
        </p:nvSpPr>
        <p:spPr>
          <a:xfrm>
            <a:off x="1261685" y="1368447"/>
            <a:ext cx="9378387" cy="3785652"/>
          </a:xfrm>
          <a:prstGeom prst="rect">
            <a:avLst/>
          </a:prstGeom>
          <a:noFill/>
        </p:spPr>
        <p:txBody>
          <a:bodyPr wrap="square">
            <a:spAutoFit/>
          </a:bodyPr>
          <a:lstStyle/>
          <a:p>
            <a:pPr marL="285750" indent="-285750">
              <a:buFont typeface="Arial" panose="020B0604020202020204" pitchFamily="34" charset="0"/>
              <a:buChar char="•"/>
            </a:pPr>
            <a:r>
              <a:rPr lang="en-GB" sz="2000" noProof="0" dirty="0">
                <a:latin typeface="+mj-lt"/>
              </a:rPr>
              <a:t>Armistead, C., &amp; Machin, S. (1997). Implications of business process management for operations management. International Journal of Operations &amp; Production Management, 17(9), 886-898.</a:t>
            </a:r>
          </a:p>
          <a:p>
            <a:pPr marL="285750" indent="-285750">
              <a:buFont typeface="Arial" panose="020B0604020202020204" pitchFamily="34" charset="0"/>
              <a:buChar char="•"/>
            </a:pPr>
            <a:r>
              <a:rPr lang="en-GB" sz="2000" noProof="0" dirty="0">
                <a:latin typeface="+mj-lt"/>
              </a:rPr>
              <a:t>EFQM (2025). The EFQM Model (European Foundation for Quality Management). https://efqm.org/the-efqm-model/ (accessed on 8 March 2025).</a:t>
            </a:r>
          </a:p>
          <a:p>
            <a:pPr marL="285750" indent="-285750">
              <a:buFont typeface="Arial" panose="020B0604020202020204" pitchFamily="34" charset="0"/>
              <a:buChar char="•"/>
            </a:pPr>
            <a:r>
              <a:rPr lang="en-GB" sz="2000" noProof="0" dirty="0">
                <a:latin typeface="+mj-lt"/>
              </a:rPr>
              <a:t>ISO (2025): ISO 9000 Family Quality Management (popular standards), https://www.iso.org/standards/popular/iso-9000-family (accessed on 8 March 2025).</a:t>
            </a:r>
          </a:p>
          <a:p>
            <a:pPr marL="285750" indent="-285750">
              <a:buFont typeface="Arial" panose="020B0604020202020204" pitchFamily="34" charset="0"/>
              <a:buChar char="•"/>
            </a:pPr>
            <a:r>
              <a:rPr lang="en-GB" sz="2000" noProof="0" dirty="0">
                <a:latin typeface="+mj-lt"/>
              </a:rPr>
              <a:t>ISO (2025): ISO 14000 Family Environmental Management (popular standards), https://www.iso.org/standards/popular/iso-14000-family (accessed on 8 March 2025).</a:t>
            </a:r>
          </a:p>
          <a:p>
            <a:pPr marL="285750" indent="-285750">
              <a:buFont typeface="Arial" panose="020B0604020202020204" pitchFamily="34" charset="0"/>
              <a:buChar char="•"/>
            </a:pPr>
            <a:r>
              <a:rPr lang="en-GB" sz="2000" noProof="0" dirty="0">
                <a:latin typeface="+mj-lt"/>
              </a:rPr>
              <a:t>ISO (2025): ISO/IEC 27000 Family Information Security Management (popular standards), https://www.iso.org/standard/iso-iec-27000-family (accessed on 8 March 2025).</a:t>
            </a:r>
          </a:p>
        </p:txBody>
      </p:sp>
    </p:spTree>
    <p:extLst>
      <p:ext uri="{BB962C8B-B14F-4D97-AF65-F5344CB8AC3E}">
        <p14:creationId xmlns:p14="http://schemas.microsoft.com/office/powerpoint/2010/main" val="1048417402"/>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A6A-DBD1-57CC-3B7B-04C74F4C516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C935882-0770-6891-E1C5-C2FCAA82028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8DA89CB7-DBE7-03CD-3C2F-78C94A10B3AC}"/>
              </a:ext>
            </a:extLst>
          </p:cNvPr>
          <p:cNvSpPr txBox="1"/>
          <p:nvPr/>
        </p:nvSpPr>
        <p:spPr>
          <a:xfrm>
            <a:off x="171274" y="973190"/>
            <a:ext cx="11559209" cy="5632311"/>
          </a:xfrm>
          <a:prstGeom prst="rect">
            <a:avLst/>
          </a:prstGeom>
          <a:noFill/>
        </p:spPr>
        <p:txBody>
          <a:bodyPr wrap="square">
            <a:spAutoFit/>
          </a:bodyPr>
          <a:lstStyle/>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Armistead, C., &amp; Machin, S. (1997). Implications of business process management for operations management. International Journal of Operations &amp; Production Management, 17(9), 886-898.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Capello, R., &amp; Lenzi, C. (2021). Industry 4.0 and </a:t>
            </a:r>
            <a:r>
              <a:rPr lang="en-GB" sz="1000" kern="100" noProof="0" dirty="0" err="1">
                <a:solidFill>
                  <a:srgbClr val="000000"/>
                </a:solidFill>
                <a:effectLst/>
                <a:latin typeface="+mj-lt"/>
                <a:ea typeface="Aptos" panose="020B0004020202020204" pitchFamily="34" charset="0"/>
                <a:cs typeface="Aptos" panose="020B0004020202020204" pitchFamily="34" charset="0"/>
              </a:rPr>
              <a:t>servitisation</a:t>
            </a:r>
            <a:r>
              <a:rPr lang="en-GB" sz="1000" kern="100" noProof="0" dirty="0">
                <a:solidFill>
                  <a:srgbClr val="000000"/>
                </a:solidFill>
                <a:effectLst/>
                <a:latin typeface="+mj-lt"/>
                <a:ea typeface="Aptos" panose="020B0004020202020204" pitchFamily="34" charset="0"/>
                <a:cs typeface="Aptos" panose="020B0004020202020204" pitchFamily="34" charset="0"/>
              </a:rPr>
              <a:t>: Regional patterns of 4.0 technological transformations in Europe. Technological Forecasting and Social Change, 173, 121164. </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Dalenogare</a:t>
            </a:r>
            <a:r>
              <a:rPr lang="en-GB" sz="1000" kern="100" noProof="0" dirty="0">
                <a:solidFill>
                  <a:srgbClr val="000000"/>
                </a:solidFill>
                <a:effectLst/>
                <a:latin typeface="+mj-lt"/>
                <a:ea typeface="Aptos" panose="020B0004020202020204" pitchFamily="34" charset="0"/>
                <a:cs typeface="Aptos" panose="020B0004020202020204" pitchFamily="34" charset="0"/>
              </a:rPr>
              <a:t>, L. S., Benitez, G. B., Ayala, N. F., &amp; Frank, A. G. (2018). The expected contribution of Industry 4.0 technologies for industrial performance. International Journal of Production Economics, 204, 383-394.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Eastwood, C. R., Edwards, J. P., &amp; Turner, J. A. (2021). Anticipating alternative trajectories for responsible Agriculture 4.0 innovation in livestock systems. Animal, 15, 100296.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European Commission (2021). Industry 5.0, a transformative vision for Europe: Governing systemic transformations towards a sustainable industry. Last accessed on 28 August 2024 from https://op.europa.eu/publication-detail/-/publication/38a2fa08-728e-11ec-9136-01aa75ed71a1</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Hayes, R. H., &amp; Wheelwright, S. C. (1979). Link manufacturing process and product life cycles. Harvard Business Review, 133-140.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Holweg, M., Davies, J., De Meyer, A., Lawson, B., &amp; </a:t>
            </a:r>
            <a:r>
              <a:rPr lang="en-GB" sz="1000" kern="100" noProof="0" dirty="0" err="1">
                <a:solidFill>
                  <a:srgbClr val="000000"/>
                </a:solidFill>
                <a:effectLst/>
                <a:latin typeface="+mj-lt"/>
                <a:ea typeface="Aptos" panose="020B0004020202020204" pitchFamily="34" charset="0"/>
                <a:cs typeface="Aptos" panose="020B0004020202020204" pitchFamily="34" charset="0"/>
              </a:rPr>
              <a:t>Schmenner</a:t>
            </a:r>
            <a:r>
              <a:rPr lang="en-GB" sz="1000" kern="100" noProof="0" dirty="0">
                <a:solidFill>
                  <a:srgbClr val="000000"/>
                </a:solidFill>
                <a:effectLst/>
                <a:latin typeface="+mj-lt"/>
                <a:ea typeface="Aptos" panose="020B0004020202020204" pitchFamily="34" charset="0"/>
                <a:cs typeface="Aptos" panose="020B0004020202020204" pitchFamily="34" charset="0"/>
              </a:rPr>
              <a:t>, R. W. (2018). Process Theory: The principles of operations management. Oxford University Press.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Huang, S., Wang, B., Li, X., Zheng, P., </a:t>
            </a:r>
            <a:r>
              <a:rPr lang="en-GB" sz="1000" kern="100" noProof="0" dirty="0" err="1">
                <a:solidFill>
                  <a:srgbClr val="000000"/>
                </a:solidFill>
                <a:effectLst/>
                <a:latin typeface="+mj-lt"/>
                <a:ea typeface="Aptos" panose="020B0004020202020204" pitchFamily="34" charset="0"/>
                <a:cs typeface="Aptos" panose="020B0004020202020204" pitchFamily="34" charset="0"/>
              </a:rPr>
              <a:t>Mourtzis</a:t>
            </a:r>
            <a:r>
              <a:rPr lang="en-GB" sz="1000" kern="100" noProof="0" dirty="0">
                <a:solidFill>
                  <a:srgbClr val="000000"/>
                </a:solidFill>
                <a:effectLst/>
                <a:latin typeface="+mj-lt"/>
                <a:ea typeface="Aptos" panose="020B0004020202020204" pitchFamily="34" charset="0"/>
                <a:cs typeface="Aptos" panose="020B0004020202020204" pitchFamily="34" charset="0"/>
              </a:rPr>
              <a:t>, D., &amp; Wang, L. (2022). Industry 5.0 and Society 5.0—Comparison, complementation and co-evolution. Journal of Manufacturing Systems, 64, 424-428.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ISO (International Organization for Standardization) (2025). ISO Popular Standards, https://www.iso.org/popular-standards.html (accessed on 8 March 2025).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Klassen, R. D., &amp; Menor, L. J. (2007). The process management triangle: An empirical investigation of process trade-offs. Journal of Operations Management, 25(5), 1015-1034.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Leng, J., Sha, W., Wang, B., Zheng, P., Zhuang, C., Liu, Q., ... &amp; Wang, L. (2022). Industry 5.0: Prospect and retrospect. Journal of Manufacturing Systems, 65, 279-295.</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Maddikunta</a:t>
            </a:r>
            <a:r>
              <a:rPr lang="en-GB" sz="1000" kern="100" noProof="0" dirty="0">
                <a:solidFill>
                  <a:srgbClr val="000000"/>
                </a:solidFill>
                <a:effectLst/>
                <a:latin typeface="+mj-lt"/>
                <a:ea typeface="Aptos" panose="020B0004020202020204" pitchFamily="34" charset="0"/>
                <a:cs typeface="Aptos" panose="020B0004020202020204" pitchFamily="34" charset="0"/>
              </a:rPr>
              <a:t>, P. K. R., Pham, Q. V., </a:t>
            </a:r>
            <a:r>
              <a:rPr lang="en-GB" sz="1000" kern="100" noProof="0" dirty="0" err="1">
                <a:solidFill>
                  <a:srgbClr val="000000"/>
                </a:solidFill>
                <a:effectLst/>
                <a:latin typeface="+mj-lt"/>
                <a:ea typeface="Aptos" panose="020B0004020202020204" pitchFamily="34" charset="0"/>
                <a:cs typeface="Aptos" panose="020B0004020202020204" pitchFamily="34" charset="0"/>
              </a:rPr>
              <a:t>Prabadevi</a:t>
            </a:r>
            <a:r>
              <a:rPr lang="en-GB" sz="1000" kern="100" noProof="0" dirty="0">
                <a:solidFill>
                  <a:srgbClr val="000000"/>
                </a:solidFill>
                <a:effectLst/>
                <a:latin typeface="+mj-lt"/>
                <a:ea typeface="Aptos" panose="020B0004020202020204" pitchFamily="34" charset="0"/>
                <a:cs typeface="Aptos" panose="020B0004020202020204" pitchFamily="34" charset="0"/>
              </a:rPr>
              <a:t>, B., Deepa, N., Dev, K., </a:t>
            </a:r>
            <a:r>
              <a:rPr lang="en-GB" sz="1000" kern="100" noProof="0" dirty="0" err="1">
                <a:solidFill>
                  <a:srgbClr val="000000"/>
                </a:solidFill>
                <a:effectLst/>
                <a:latin typeface="+mj-lt"/>
                <a:ea typeface="Aptos" panose="020B0004020202020204" pitchFamily="34" charset="0"/>
                <a:cs typeface="Aptos" panose="020B0004020202020204" pitchFamily="34" charset="0"/>
              </a:rPr>
              <a:t>Gadekallu</a:t>
            </a:r>
            <a:r>
              <a:rPr lang="en-GB" sz="1000" kern="100" noProof="0" dirty="0">
                <a:solidFill>
                  <a:srgbClr val="000000"/>
                </a:solidFill>
                <a:effectLst/>
                <a:latin typeface="+mj-lt"/>
                <a:ea typeface="Aptos" panose="020B0004020202020204" pitchFamily="34" charset="0"/>
                <a:cs typeface="Aptos" panose="020B0004020202020204" pitchFamily="34" charset="0"/>
              </a:rPr>
              <a:t>, T. R., ... &amp; Liyanage, M. (2022). Industry 5.0: A survey on enabling technologies and potential applications. Journal of Industrial Information Integration, 26, 100257.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Mariani, M., &amp; Borghi, M. (2019). Industry 4.0: A bibliometric review of its managerial intellectual structure and potential evolution in the service industries. Technological Forecasting and Social Change, 149, 119752.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Montgomery, D. C., &amp; Woodall, W. H. (2008). An overview of six sigma. International Statistical Review/Revue Internationale de </a:t>
            </a:r>
            <a:r>
              <a:rPr lang="en-GB" sz="1000" kern="100" noProof="0" dirty="0" err="1">
                <a:solidFill>
                  <a:srgbClr val="000000"/>
                </a:solidFill>
                <a:effectLst/>
                <a:latin typeface="+mj-lt"/>
                <a:ea typeface="Aptos" panose="020B0004020202020204" pitchFamily="34" charset="0"/>
                <a:cs typeface="Aptos" panose="020B0004020202020204" pitchFamily="34" charset="0"/>
              </a:rPr>
              <a:t>Statistique</a:t>
            </a:r>
            <a:r>
              <a:rPr lang="en-GB" sz="1000" kern="100" noProof="0" dirty="0">
                <a:solidFill>
                  <a:srgbClr val="000000"/>
                </a:solidFill>
                <a:effectLst/>
                <a:latin typeface="+mj-lt"/>
                <a:ea typeface="Aptos" panose="020B0004020202020204" pitchFamily="34" charset="0"/>
                <a:cs typeface="Aptos" panose="020B0004020202020204" pitchFamily="34" charset="0"/>
              </a:rPr>
              <a:t>, 329-346.</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Morrone, S., </a:t>
            </a:r>
            <a:r>
              <a:rPr lang="en-GB" sz="1000" kern="100" noProof="0" dirty="0" err="1">
                <a:solidFill>
                  <a:srgbClr val="000000"/>
                </a:solidFill>
                <a:effectLst/>
                <a:latin typeface="+mj-lt"/>
                <a:ea typeface="Aptos" panose="020B0004020202020204" pitchFamily="34" charset="0"/>
                <a:cs typeface="Aptos" panose="020B0004020202020204" pitchFamily="34" charset="0"/>
              </a:rPr>
              <a:t>Dimauro</a:t>
            </a:r>
            <a:r>
              <a:rPr lang="en-GB" sz="1000" kern="100" noProof="0" dirty="0">
                <a:solidFill>
                  <a:srgbClr val="000000"/>
                </a:solidFill>
                <a:effectLst/>
                <a:latin typeface="+mj-lt"/>
                <a:ea typeface="Aptos" panose="020B0004020202020204" pitchFamily="34" charset="0"/>
                <a:cs typeface="Aptos" panose="020B0004020202020204" pitchFamily="34" charset="0"/>
              </a:rPr>
              <a:t>, C., </a:t>
            </a:r>
            <a:r>
              <a:rPr lang="en-GB" sz="1000" kern="100" noProof="0" dirty="0" err="1">
                <a:solidFill>
                  <a:srgbClr val="000000"/>
                </a:solidFill>
                <a:effectLst/>
                <a:latin typeface="+mj-lt"/>
                <a:ea typeface="Aptos" panose="020B0004020202020204" pitchFamily="34" charset="0"/>
                <a:cs typeface="Aptos" panose="020B0004020202020204" pitchFamily="34" charset="0"/>
              </a:rPr>
              <a:t>Gambella</a:t>
            </a:r>
            <a:r>
              <a:rPr lang="en-GB" sz="1000" kern="100" noProof="0" dirty="0">
                <a:solidFill>
                  <a:srgbClr val="000000"/>
                </a:solidFill>
                <a:effectLst/>
                <a:latin typeface="+mj-lt"/>
                <a:ea typeface="Aptos" panose="020B0004020202020204" pitchFamily="34" charset="0"/>
                <a:cs typeface="Aptos" panose="020B0004020202020204" pitchFamily="34" charset="0"/>
              </a:rPr>
              <a:t>, F., &amp; </a:t>
            </a:r>
            <a:r>
              <a:rPr lang="en-GB" sz="1000" kern="100" noProof="0" dirty="0" err="1">
                <a:solidFill>
                  <a:srgbClr val="000000"/>
                </a:solidFill>
                <a:effectLst/>
                <a:latin typeface="+mj-lt"/>
                <a:ea typeface="Aptos" panose="020B0004020202020204" pitchFamily="34" charset="0"/>
                <a:cs typeface="Aptos" panose="020B0004020202020204" pitchFamily="34" charset="0"/>
              </a:rPr>
              <a:t>Cappai</a:t>
            </a:r>
            <a:r>
              <a:rPr lang="en-GB" sz="1000" kern="100" noProof="0" dirty="0">
                <a:solidFill>
                  <a:srgbClr val="000000"/>
                </a:solidFill>
                <a:effectLst/>
                <a:latin typeface="+mj-lt"/>
                <a:ea typeface="Aptos" panose="020B0004020202020204" pitchFamily="34" charset="0"/>
                <a:cs typeface="Aptos" panose="020B0004020202020204" pitchFamily="34" charset="0"/>
              </a:rPr>
              <a:t>, M. G. (2022). Industry 4.0 and precision livestock farming (PLF): an up to date overview across animal productions. Sensors, 22(12), 4319.</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(2017). KMU-Transformation: Als KMU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a:t>
            </a:r>
            <a:r>
              <a:rPr lang="en-GB" sz="1000" kern="100" noProof="0" dirty="0" err="1">
                <a:solidFill>
                  <a:srgbClr val="000000"/>
                </a:solidFill>
                <a:effectLst/>
                <a:latin typeface="+mj-lt"/>
                <a:ea typeface="Aptos" panose="020B0004020202020204" pitchFamily="34" charset="0"/>
                <a:cs typeface="Aptos" panose="020B0004020202020204" pitchFamily="34" charset="0"/>
              </a:rPr>
              <a:t>erfolgreich</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Forschungsresultate</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Praxisleitfaden</a:t>
            </a:r>
            <a:r>
              <a:rPr lang="en-GB"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www.kmu-transformation.ch.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(2021).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Strategieentwicklung</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im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Zeitalter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Planung</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Umsetzung</a:t>
            </a:r>
            <a:r>
              <a:rPr lang="en-GB" sz="1000" kern="100" noProof="0" dirty="0">
                <a:solidFill>
                  <a:srgbClr val="000000"/>
                </a:solidFill>
                <a:effectLst/>
                <a:latin typeface="+mj-lt"/>
                <a:ea typeface="Aptos" panose="020B0004020202020204" pitchFamily="34" charset="0"/>
                <a:cs typeface="Aptos" panose="020B0004020202020204" pitchFamily="34" charset="0"/>
              </a:rPr>
              <a:t> der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Strategylab</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www.strategische-transformation.ch.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(2023).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Digitaler</a:t>
            </a:r>
            <a:r>
              <a:rPr lang="en-GB" sz="1000" kern="100" noProof="0" dirty="0">
                <a:solidFill>
                  <a:srgbClr val="000000"/>
                </a:solidFill>
                <a:effectLst/>
                <a:latin typeface="+mj-lt"/>
                <a:ea typeface="Aptos" panose="020B0004020202020204" pitchFamily="34" charset="0"/>
                <a:cs typeface="Aptos" panose="020B0004020202020204" pitchFamily="34" charset="0"/>
              </a:rPr>
              <a:t> Masterplan für KMU. So </a:t>
            </a:r>
            <a:r>
              <a:rPr lang="en-GB" sz="1000" kern="100" noProof="0" dirty="0" err="1">
                <a:solidFill>
                  <a:srgbClr val="000000"/>
                </a:solidFill>
                <a:effectLst/>
                <a:latin typeface="+mj-lt"/>
                <a:ea typeface="Aptos" panose="020B0004020202020204" pitchFamily="34" charset="0"/>
                <a:cs typeface="Aptos" panose="020B0004020202020204" pitchFamily="34" charset="0"/>
              </a:rPr>
              <a:t>gelingt</a:t>
            </a:r>
            <a:r>
              <a:rPr lang="en-GB" sz="1000" kern="100" noProof="0" dirty="0">
                <a:solidFill>
                  <a:srgbClr val="000000"/>
                </a:solidFill>
                <a:effectLst/>
                <a:latin typeface="+mj-lt"/>
                <a:ea typeface="Aptos" panose="020B0004020202020204" pitchFamily="34" charset="0"/>
                <a:cs typeface="Aptos" panose="020B0004020202020204" pitchFamily="34" charset="0"/>
              </a:rPr>
              <a:t>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in </a:t>
            </a:r>
            <a:r>
              <a:rPr lang="en-GB" sz="1000" kern="100" noProof="0" dirty="0" err="1">
                <a:solidFill>
                  <a:srgbClr val="000000"/>
                </a:solidFill>
                <a:effectLst/>
                <a:latin typeface="+mj-lt"/>
                <a:ea typeface="Aptos" panose="020B0004020202020204" pitchFamily="34" charset="0"/>
                <a:cs typeface="Aptos" panose="020B0004020202020204" pitchFamily="34" charset="0"/>
              </a:rPr>
              <a:t>Ihrem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Unternehmen</a:t>
            </a:r>
            <a:r>
              <a:rPr lang="en-GB" sz="1000" kern="100" noProof="0" dirty="0">
                <a:solidFill>
                  <a:srgbClr val="000000"/>
                </a:solidFill>
                <a:effectLst/>
                <a:latin typeface="+mj-lt"/>
                <a:ea typeface="Aptos" panose="020B0004020202020204" pitchFamily="34" charset="0"/>
                <a:cs typeface="Aptos" panose="020B0004020202020204" pitchFamily="34" charset="0"/>
              </a:rPr>
              <a:t>. Verlag Beobachter Edition &amp; </a:t>
            </a:r>
            <a:r>
              <a:rPr lang="en-GB" sz="1000" kern="100" noProof="0" dirty="0" err="1">
                <a:solidFill>
                  <a:srgbClr val="000000"/>
                </a:solidFill>
                <a:effectLst/>
                <a:latin typeface="+mj-lt"/>
                <a:ea typeface="Aptos" panose="020B0004020202020204" pitchFamily="34" charset="0"/>
                <a:cs typeface="Aptos" panose="020B0004020202020204" pitchFamily="34" charset="0"/>
              </a:rPr>
              <a:t>Handelszeitung</a:t>
            </a:r>
            <a:r>
              <a:rPr lang="en-GB" sz="1000" kern="100" noProof="0" dirty="0">
                <a:solidFill>
                  <a:srgbClr val="000000"/>
                </a:solidFill>
                <a:effectLst/>
                <a:latin typeface="+mj-lt"/>
                <a:ea typeface="Aptos" panose="020B0004020202020204" pitchFamily="34" charset="0"/>
                <a:cs typeface="Aptos" panose="020B0004020202020204" pitchFamily="34" charset="0"/>
              </a:rPr>
              <a:t>. Zürich/Schweiz, www.digitaler-masterplan.ch.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(2024). The Digital Transformation Canvas. Develop and implement your digital strategy. FT Publishing/Pearson, London/UK, www.the-digital-transformation-canvas.com.</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 K., Kraft, C., &amp; Lindeque, J. (2020). Strategic Action Fields of Digital Transformation: An exploration of the strategic action fields of Swiss SMEs and large enterprises. Journal of Strategy and Management, 13(1), 160-180.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Porter, K., Little, D., Peck, M., &amp; Rollins, R. (1999). Manufacturing classifications: relationships with production control systems. Integrated Manufacturing Systems, 10(4), 189-199.</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Prajogo</a:t>
            </a:r>
            <a:r>
              <a:rPr lang="en-GB" sz="1000" kern="100" noProof="0" dirty="0">
                <a:solidFill>
                  <a:srgbClr val="000000"/>
                </a:solidFill>
                <a:effectLst/>
                <a:latin typeface="+mj-lt"/>
                <a:ea typeface="Aptos" panose="020B0004020202020204" pitchFamily="34" charset="0"/>
                <a:cs typeface="Aptos" panose="020B0004020202020204" pitchFamily="34" charset="0"/>
              </a:rPr>
              <a:t>, D., Toy, J., Bhattacharya, A., Oke, A., &amp; Cheng, T. C. E. (2018). The relationships between information management, process management and operational performance: Internal and external contexts. International Journal of Production Economics, 199, 95-103.</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Schmenner</a:t>
            </a:r>
            <a:r>
              <a:rPr lang="en-GB" sz="1000" kern="100" noProof="0" dirty="0">
                <a:solidFill>
                  <a:srgbClr val="000000"/>
                </a:solidFill>
                <a:effectLst/>
                <a:latin typeface="+mj-lt"/>
                <a:ea typeface="Aptos" panose="020B0004020202020204" pitchFamily="34" charset="0"/>
                <a:cs typeface="Aptos" panose="020B0004020202020204" pitchFamily="34" charset="0"/>
              </a:rPr>
              <a:t>, R. W. (1986). How can service businesses survive and prosper. Sloan Management Review, 27(3), 21-32.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Silvestro, R., Fitzgerald, L., Johnston, R., &amp; Voss, C. (1992). Towards a classification of service processes. International Journal of Service Industry Management, 3(3), 62-75.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Talha, M. (2004). Total quality management (TQM): an overview. The Bottom Line, 17(1), 15-19.</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Treacy, M., &amp; Wiersema, F. (1995). The Discipline of Market Leaders. Reading, MA: </a:t>
            </a:r>
            <a:r>
              <a:rPr lang="en-GB" sz="1000" kern="100" noProof="0" dirty="0" err="1">
                <a:solidFill>
                  <a:srgbClr val="000000"/>
                </a:solidFill>
                <a:effectLst/>
                <a:latin typeface="+mj-lt"/>
                <a:ea typeface="Aptos" panose="020B0004020202020204" pitchFamily="34" charset="0"/>
                <a:cs typeface="Aptos" panose="020B0004020202020204" pitchFamily="34" charset="0"/>
              </a:rPr>
              <a:t>Persus</a:t>
            </a:r>
            <a:r>
              <a:rPr lang="en-GB" sz="1000" kern="100" noProof="0" dirty="0">
                <a:solidFill>
                  <a:srgbClr val="000000"/>
                </a:solidFill>
                <a:effectLst/>
                <a:latin typeface="+mj-lt"/>
                <a:ea typeface="Aptos" panose="020B0004020202020204" pitchFamily="34" charset="0"/>
                <a:cs typeface="Aptos" panose="020B0004020202020204" pitchFamily="34" charset="0"/>
              </a:rPr>
              <a:t> Books.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Williams, L. R., Fox, D. R., Bishop-Hurley, G. J., &amp; Swain, D. L. (2019). Use of radio frequency identification (RFID) technology to record grazing beef cattle water point use. Computers and Electronics in Agriculture, 156, 193-202.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Zaki, M. (2019). Digital transformation: harnessing digital technologies for the next generation of services. Journal of Services Marketing, 33(4), 429-435.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Zobair, K.M., &amp; Peter, M.K. (2025). A Meta-Analysis of AI-Driven Digital Platforms for Optimising Real-Time Value Chains in Logistics for Competitive Advantage. Working Paper, Olten/Switzerland and Brisbane/Australia.</a:t>
            </a:r>
          </a:p>
        </p:txBody>
      </p:sp>
    </p:spTree>
    <p:extLst>
      <p:ext uri="{BB962C8B-B14F-4D97-AF65-F5344CB8AC3E}">
        <p14:creationId xmlns:p14="http://schemas.microsoft.com/office/powerpoint/2010/main" val="333614117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7531-9519-9A73-4265-35794EF49AF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B6049CB-8AB4-9E0F-98A0-9CFCBD33001B}"/>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0342D7F7-E26D-9CAF-1F05-10D82389790C}"/>
              </a:ext>
            </a:extLst>
          </p:cNvPr>
          <p:cNvSpPr txBox="1"/>
          <p:nvPr/>
        </p:nvSpPr>
        <p:spPr>
          <a:xfrm>
            <a:off x="1261685" y="2046008"/>
            <a:ext cx="10409615" cy="1754326"/>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5" name="Picture 4" descr="A blue text on a black background&#10;&#10;AI-generated content may be incorrect.">
            <a:extLst>
              <a:ext uri="{FF2B5EF4-FFF2-40B4-BE49-F238E27FC236}">
                <a16:creationId xmlns:a16="http://schemas.microsoft.com/office/drawing/2014/main" id="{F2243F32-3955-08D3-04BF-3EFCE5AC94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452" y="4772640"/>
            <a:ext cx="1122680" cy="526886"/>
          </a:xfrm>
          <a:prstGeom prst="rect">
            <a:avLst/>
          </a:prstGeom>
        </p:spPr>
      </p:pic>
      <p:pic>
        <p:nvPicPr>
          <p:cNvPr id="14" name="Graphic 3">
            <a:extLst>
              <a:ext uri="{FF2B5EF4-FFF2-40B4-BE49-F238E27FC236}">
                <a16:creationId xmlns:a16="http://schemas.microsoft.com/office/drawing/2014/main" id="{913F7579-2B47-D8A9-975F-5CC5675F2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449" y="5527958"/>
            <a:ext cx="971550" cy="376555"/>
          </a:xfrm>
          <a:prstGeom prst="rect">
            <a:avLst/>
          </a:prstGeom>
        </p:spPr>
      </p:pic>
      <p:pic>
        <p:nvPicPr>
          <p:cNvPr id="16" name="Picture 15" descr="A black background with red text&#10;&#10;AI-generated content may be incorrect.">
            <a:extLst>
              <a:ext uri="{FF2B5EF4-FFF2-40B4-BE49-F238E27FC236}">
                <a16:creationId xmlns:a16="http://schemas.microsoft.com/office/drawing/2014/main" id="{6FB4BB55-0EFC-E1C2-3141-A8D7E21F4C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784602" y="4873152"/>
            <a:ext cx="1451610" cy="271780"/>
          </a:xfrm>
          <a:prstGeom prst="rect">
            <a:avLst/>
          </a:prstGeom>
          <a:ln>
            <a:noFill/>
          </a:ln>
          <a:extLst>
            <a:ext uri="{53640926-AAD7-44D8-BBD7-CCE9431645EC}">
              <a14:shadowObscured xmlns:a14="http://schemas.microsoft.com/office/drawing/2010/main"/>
            </a:ext>
          </a:extLst>
        </p:spPr>
      </p:pic>
      <p:pic>
        <p:nvPicPr>
          <p:cNvPr id="17" name="Picture 16" descr="A pink and yellow logo&#10;&#10;AI-generated content may be incorrect.">
            <a:extLst>
              <a:ext uri="{FF2B5EF4-FFF2-40B4-BE49-F238E27FC236}">
                <a16:creationId xmlns:a16="http://schemas.microsoft.com/office/drawing/2014/main" id="{6D0FA3C9-69A0-7610-1101-67F1B0418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430" y="5386988"/>
            <a:ext cx="886815" cy="734377"/>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2692DA34-866C-9183-0266-0E1CD687A9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2744" y="4847275"/>
            <a:ext cx="1872084" cy="315325"/>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97D46043-6443-FB5D-4D45-A0950249F7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5895" y="5360038"/>
            <a:ext cx="1352891" cy="289450"/>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569924E0-B8C6-5549-A45B-161ACEDF52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20925" y="4825502"/>
            <a:ext cx="1656398" cy="358873"/>
          </a:xfrm>
          <a:prstGeom prst="rect">
            <a:avLst/>
          </a:prstGeom>
        </p:spPr>
      </p:pic>
      <p:pic>
        <p:nvPicPr>
          <p:cNvPr id="21" name="Picture 20" descr="Red text on a white background&#10;&#10;AI-generated content may be incorrect.">
            <a:extLst>
              <a:ext uri="{FF2B5EF4-FFF2-40B4-BE49-F238E27FC236}">
                <a16:creationId xmlns:a16="http://schemas.microsoft.com/office/drawing/2014/main" id="{222C76C9-0884-A3C7-621F-3A072CD524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61200" y="5825233"/>
            <a:ext cx="1440572" cy="276594"/>
          </a:xfrm>
          <a:prstGeom prst="rect">
            <a:avLst/>
          </a:prstGeom>
        </p:spPr>
      </p:pic>
      <p:pic>
        <p:nvPicPr>
          <p:cNvPr id="22" name="Picture 21" descr="A yellow and red logo&#10;&#10;AI-generated content may be incorrect.">
            <a:extLst>
              <a:ext uri="{FF2B5EF4-FFF2-40B4-BE49-F238E27FC236}">
                <a16:creationId xmlns:a16="http://schemas.microsoft.com/office/drawing/2014/main" id="{F4D6EB35-2CAF-D8F0-F258-D115B4ECA6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23869" y="5694650"/>
            <a:ext cx="1128694" cy="372749"/>
          </a:xfrm>
          <a:prstGeom prst="rect">
            <a:avLst/>
          </a:prstGeom>
        </p:spPr>
      </p:pic>
      <p:pic>
        <p:nvPicPr>
          <p:cNvPr id="23" name="Picture 22" descr="A black text on a white background&#10;&#10;AI-generated content may be incorrect.">
            <a:extLst>
              <a:ext uri="{FF2B5EF4-FFF2-40B4-BE49-F238E27FC236}">
                <a16:creationId xmlns:a16="http://schemas.microsoft.com/office/drawing/2014/main" id="{C069BBA1-341F-B564-66A7-E3BCA00D672B}"/>
              </a:ext>
            </a:extLst>
          </p:cNvPr>
          <p:cNvPicPr>
            <a:picLocks noChangeAspect="1"/>
          </p:cNvPicPr>
          <p:nvPr/>
        </p:nvPicPr>
        <p:blipFill>
          <a:blip r:embed="rId12" cstate="print">
            <a:extLst>
              <a:ext uri="{28A0092B-C50C-407E-A947-70E740481C1C}">
                <a14:useLocalDpi xmlns:a14="http://schemas.microsoft.com/office/drawing/2010/main"/>
              </a:ext>
            </a:extLst>
          </a:blip>
          <a:srcRect t="28709" b="28099"/>
          <a:stretch>
            <a:fillRect/>
          </a:stretch>
        </p:blipFill>
        <p:spPr>
          <a:xfrm>
            <a:off x="9203855" y="4856646"/>
            <a:ext cx="1495581" cy="358874"/>
          </a:xfrm>
          <a:prstGeom prst="rect">
            <a:avLst/>
          </a:prstGeom>
        </p:spPr>
      </p:pic>
      <p:pic>
        <p:nvPicPr>
          <p:cNvPr id="24" name="Picture 2">
            <a:extLst>
              <a:ext uri="{FF2B5EF4-FFF2-40B4-BE49-F238E27FC236}">
                <a16:creationId xmlns:a16="http://schemas.microsoft.com/office/drawing/2014/main" id="{CF2047BB-D97D-454C-FCE4-9774C690FE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67750" y="5525364"/>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text on a black background&#10;&#10;AI-generated content may be incorrect.">
            <a:extLst>
              <a:ext uri="{FF2B5EF4-FFF2-40B4-BE49-F238E27FC236}">
                <a16:creationId xmlns:a16="http://schemas.microsoft.com/office/drawing/2014/main" id="{58FD8FBC-1A59-5205-EF9F-F4B7644CE8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741" y="5429008"/>
            <a:ext cx="1439802" cy="440961"/>
          </a:xfrm>
          <a:prstGeom prst="rect">
            <a:avLst/>
          </a:prstGeom>
        </p:spPr>
      </p:pic>
      <p:pic>
        <p:nvPicPr>
          <p:cNvPr id="26" name="Picture 25" descr="A black sign with brown letters&#10;&#10;AI-generated content may be incorrect.">
            <a:extLst>
              <a:ext uri="{FF2B5EF4-FFF2-40B4-BE49-F238E27FC236}">
                <a16:creationId xmlns:a16="http://schemas.microsoft.com/office/drawing/2014/main" id="{7724C47C-0F7F-ABBE-6562-D270340A53F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06568" y="4881312"/>
            <a:ext cx="763440" cy="442795"/>
          </a:xfrm>
          <a:prstGeom prst="rect">
            <a:avLst/>
          </a:prstGeom>
        </p:spPr>
      </p:pic>
      <p:pic>
        <p:nvPicPr>
          <p:cNvPr id="27" name="Graphic 26">
            <a:extLst>
              <a:ext uri="{FF2B5EF4-FFF2-40B4-BE49-F238E27FC236}">
                <a16:creationId xmlns:a16="http://schemas.microsoft.com/office/drawing/2014/main" id="{B423648F-CA3B-BD93-C506-954C9D9A4B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02741" y="5487635"/>
            <a:ext cx="1181100" cy="457200"/>
          </a:xfrm>
          <a:prstGeom prst="rect">
            <a:avLst/>
          </a:prstGeom>
        </p:spPr>
      </p:pic>
    </p:spTree>
    <p:extLst>
      <p:ext uri="{BB962C8B-B14F-4D97-AF65-F5344CB8AC3E}">
        <p14:creationId xmlns:p14="http://schemas.microsoft.com/office/powerpoint/2010/main" val="360044322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B98-9358-11A0-41E6-5FE6BAFF50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8ABA0CD-2EB5-52C2-063A-7054E94022D9}"/>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F4A97E48-30D8-4D61-B4AA-5562B8250D78}"/>
              </a:ext>
            </a:extLst>
          </p:cNvPr>
          <p:cNvSpPr txBox="1"/>
          <p:nvPr/>
        </p:nvSpPr>
        <p:spPr>
          <a:xfrm>
            <a:off x="770515" y="2130987"/>
            <a:ext cx="6798685" cy="1230593"/>
          </a:xfrm>
          <a:prstGeom prst="rect">
            <a:avLst/>
          </a:prstGeom>
          <a:noFill/>
        </p:spPr>
        <p:txBody>
          <a:bodyPr wrap="square">
            <a:spAutoFit/>
          </a:bodyPr>
          <a:lstStyle/>
          <a:p>
            <a:pPr>
              <a:lnSpc>
                <a:spcPct val="150000"/>
              </a:lnSpc>
            </a:pPr>
            <a:r>
              <a:rPr lang="en-GB" sz="2600" i="1" noProof="0" dirty="0">
                <a:latin typeface="+mj-lt"/>
              </a:rPr>
              <a:t>Visit </a:t>
            </a:r>
            <a:r>
              <a:rPr lang="en-GB" sz="2600" i="1" noProof="0" dirty="0">
                <a:latin typeface="+mj-lt"/>
                <a:hlinkClick r:id="rId2"/>
              </a:rPr>
              <a:t>www.strategic-digital-transformation.com</a:t>
            </a:r>
            <a:r>
              <a:rPr lang="en-GB" sz="2600" i="1" noProof="0" dirty="0">
                <a:latin typeface="+mj-lt"/>
              </a:rPr>
              <a:t> </a:t>
            </a:r>
            <a:br>
              <a:rPr lang="en-GB" sz="2600" i="1" noProof="0" dirty="0">
                <a:latin typeface="+mj-lt"/>
              </a:rPr>
            </a:br>
            <a:r>
              <a:rPr lang="en-GB" sz="2600" i="1" noProof="0" dirty="0">
                <a:latin typeface="+mj-lt"/>
              </a:rPr>
              <a:t>for case studies, videos and workshop templates.</a:t>
            </a:r>
          </a:p>
        </p:txBody>
      </p:sp>
      <p:pic>
        <p:nvPicPr>
          <p:cNvPr id="3" name="Picture 2" descr="A person in a suit and tie&#10;&#10;AI-generated content may be incorrect.">
            <a:extLst>
              <a:ext uri="{FF2B5EF4-FFF2-40B4-BE49-F238E27FC236}">
                <a16:creationId xmlns:a16="http://schemas.microsoft.com/office/drawing/2014/main" id="{0DB98BF3-60F2-B69E-010E-EB610548E08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53640" y="4344266"/>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14A3DE1E-FE2B-7828-AB01-665F4DC8A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0544" y="4344266"/>
            <a:ext cx="1222999" cy="1571321"/>
          </a:xfrm>
          <a:prstGeom prst="rect">
            <a:avLst/>
          </a:prstGeom>
        </p:spPr>
      </p:pic>
      <p:sp>
        <p:nvSpPr>
          <p:cNvPr id="14" name="TextBox 13">
            <a:extLst>
              <a:ext uri="{FF2B5EF4-FFF2-40B4-BE49-F238E27FC236}">
                <a16:creationId xmlns:a16="http://schemas.microsoft.com/office/drawing/2014/main" id="{F4ADA7D2-0731-7719-75CA-00D57338B441}"/>
              </a:ext>
            </a:extLst>
          </p:cNvPr>
          <p:cNvSpPr txBox="1"/>
          <p:nvPr/>
        </p:nvSpPr>
        <p:spPr>
          <a:xfrm>
            <a:off x="770515" y="5915588"/>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F930E241-B351-1EED-3500-FF949C121141}"/>
              </a:ext>
            </a:extLst>
          </p:cNvPr>
          <p:cNvSpPr txBox="1"/>
          <p:nvPr/>
        </p:nvSpPr>
        <p:spPr>
          <a:xfrm>
            <a:off x="2189935" y="5915588"/>
            <a:ext cx="1371119" cy="246221"/>
          </a:xfrm>
          <a:prstGeom prst="rect">
            <a:avLst/>
          </a:prstGeom>
          <a:noFill/>
        </p:spPr>
        <p:txBody>
          <a:bodyPr wrap="square">
            <a:spAutoFit/>
          </a:bodyPr>
          <a:lstStyle/>
          <a:p>
            <a:r>
              <a:rPr lang="en-GB" sz="1000" noProof="0" dirty="0"/>
              <a:t>Dr. Johan P. Lindeque</a:t>
            </a:r>
          </a:p>
        </p:txBody>
      </p:sp>
      <p:pic>
        <p:nvPicPr>
          <p:cNvPr id="6" name="Picture 5" descr="A book with a white rectangular sign on it&#10;&#10;AI-generated content may be incorrect.">
            <a:extLst>
              <a:ext uri="{FF2B5EF4-FFF2-40B4-BE49-F238E27FC236}">
                <a16:creationId xmlns:a16="http://schemas.microsoft.com/office/drawing/2014/main" id="{26DAA298-2D75-B6F9-205B-328A341F64DB}"/>
              </a:ext>
            </a:extLst>
          </p:cNvPr>
          <p:cNvPicPr>
            <a:picLocks noChangeAspect="1"/>
          </p:cNvPicPr>
          <p:nvPr/>
        </p:nvPicPr>
        <p:blipFill>
          <a:blip r:embed="rId5"/>
          <a:stretch>
            <a:fillRect/>
          </a:stretch>
        </p:blipFill>
        <p:spPr>
          <a:xfrm>
            <a:off x="7861300" y="690945"/>
            <a:ext cx="4698879" cy="5747863"/>
          </a:xfrm>
          <a:prstGeom prst="rect">
            <a:avLst/>
          </a:prstGeom>
        </p:spPr>
      </p:pic>
    </p:spTree>
    <p:extLst>
      <p:ext uri="{BB962C8B-B14F-4D97-AF65-F5344CB8AC3E}">
        <p14:creationId xmlns:p14="http://schemas.microsoft.com/office/powerpoint/2010/main" val="22738267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4A83-642F-6AA8-4D50-C0714B77F824}"/>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CF4B531D-CAFE-55E0-1F86-C48C4A234132}"/>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50DCBA76-9D1C-5E63-4A3B-7ADA85FB3B2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354</a:t>
            </a:fld>
            <a:endParaRPr lang="en-GB" sz="1000" noProof="0" dirty="0">
              <a:solidFill>
                <a:srgbClr val="004474"/>
              </a:solidFill>
            </a:endParaRPr>
          </a:p>
        </p:txBody>
      </p:sp>
      <p:sp>
        <p:nvSpPr>
          <p:cNvPr id="5" name="Titel 4">
            <a:extLst>
              <a:ext uri="{FF2B5EF4-FFF2-40B4-BE49-F238E27FC236}">
                <a16:creationId xmlns:a16="http://schemas.microsoft.com/office/drawing/2014/main" id="{DB8C31E4-3308-9866-8E94-E8FF8094456A}"/>
              </a:ext>
            </a:extLst>
          </p:cNvPr>
          <p:cNvSpPr>
            <a:spLocks noGrp="1"/>
          </p:cNvSpPr>
          <p:nvPr>
            <p:ph type="ctrTitle"/>
          </p:nvPr>
        </p:nvSpPr>
        <p:spPr>
          <a:xfrm>
            <a:off x="689504" y="668254"/>
            <a:ext cx="11197696" cy="1324216"/>
          </a:xfrm>
        </p:spPr>
        <p:txBody>
          <a:bodyPr>
            <a:noAutofit/>
          </a:bodyPr>
          <a:lstStyle/>
          <a:p>
            <a:pPr algn="l"/>
            <a:r>
              <a:rPr lang="en-GB" sz="4800" b="1" noProof="0" dirty="0"/>
              <a:t>09 Strategic Action Field of </a:t>
            </a:r>
            <a:br>
              <a:rPr lang="en-GB" sz="4800" b="1" noProof="0" dirty="0"/>
            </a:br>
            <a:r>
              <a:rPr lang="en-GB" sz="4800" b="1" noProof="0" dirty="0"/>
              <a:t>Digital Leadership and Culture</a:t>
            </a:r>
            <a:endParaRPr lang="en-GB" sz="3200" noProof="0" dirty="0">
              <a:latin typeface="+mj-lt"/>
            </a:endParaRPr>
          </a:p>
        </p:txBody>
      </p:sp>
      <p:sp>
        <p:nvSpPr>
          <p:cNvPr id="7" name="Untertitel 5">
            <a:extLst>
              <a:ext uri="{FF2B5EF4-FFF2-40B4-BE49-F238E27FC236}">
                <a16:creationId xmlns:a16="http://schemas.microsoft.com/office/drawing/2014/main" id="{1577F014-D650-8401-31BC-EFB85C465D10}"/>
              </a:ext>
            </a:extLst>
          </p:cNvPr>
          <p:cNvSpPr>
            <a:spLocks noGrp="1"/>
          </p:cNvSpPr>
          <p:nvPr>
            <p:ph type="subTitle" idx="1"/>
          </p:nvPr>
        </p:nvSpPr>
        <p:spPr>
          <a:xfrm>
            <a:off x="689504" y="5654667"/>
            <a:ext cx="10547128" cy="711946"/>
          </a:xfrm>
        </p:spPr>
        <p:txBody>
          <a:bodyPr>
            <a:normAutofit lnSpcReduction="10000"/>
          </a:bodyPr>
          <a:lstStyle/>
          <a:p>
            <a:pPr algn="l"/>
            <a:r>
              <a:rPr lang="en-GB" b="1" noProof="0" dirty="0">
                <a:latin typeface="+mj-lt"/>
              </a:rPr>
              <a:t>Chapter 09 of 12</a:t>
            </a:r>
          </a:p>
          <a:p>
            <a:pPr algn="l"/>
            <a:r>
              <a:rPr lang="en-GB" sz="1200" noProof="0" dirty="0">
                <a:latin typeface="+mj-lt"/>
              </a:rPr>
              <a:t>© Marc K. Peter &amp; Johan P. Lindeque (2026): Strategic Digital Transformation. Theory and Practice. Sage Publications, London/UK</a:t>
            </a:r>
          </a:p>
        </p:txBody>
      </p:sp>
      <p:sp>
        <p:nvSpPr>
          <p:cNvPr id="8" name="Textplatzhalter 4">
            <a:extLst>
              <a:ext uri="{FF2B5EF4-FFF2-40B4-BE49-F238E27FC236}">
                <a16:creationId xmlns:a16="http://schemas.microsoft.com/office/drawing/2014/main" id="{FCB69077-98EC-7A87-6B1C-DD16E89FF8EF}"/>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GB"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55602D15-45BC-E852-E510-EA37EF5BBC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153445041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DAE1-45E6-8B4A-B5DA-05C6879365E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5DD6FB8-5C7F-C52E-66A7-C653FA8DC2E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A325EDC7-BEC3-E582-2A33-41AE76BC403B}"/>
              </a:ext>
            </a:extLst>
          </p:cNvPr>
          <p:cNvSpPr txBox="1"/>
          <p:nvPr/>
        </p:nvSpPr>
        <p:spPr>
          <a:xfrm>
            <a:off x="2868205" y="1321696"/>
            <a:ext cx="9056395" cy="3016210"/>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p:txBody>
      </p:sp>
      <p:pic>
        <p:nvPicPr>
          <p:cNvPr id="3" name="Picture 2" descr="A person in a suit and tie&#10;&#10;AI-generated content may be incorrect.">
            <a:extLst>
              <a:ext uri="{FF2B5EF4-FFF2-40B4-BE49-F238E27FC236}">
                <a16:creationId xmlns:a16="http://schemas.microsoft.com/office/drawing/2014/main" id="{1589E6A3-3F2C-D17C-E7E6-A2A747EF32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08507" y="4519244"/>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4C472D42-DEC1-C8B8-DFBD-780CA5ED0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5411" y="4519244"/>
            <a:ext cx="1222999" cy="1571321"/>
          </a:xfrm>
          <a:prstGeom prst="rect">
            <a:avLst/>
          </a:prstGeom>
        </p:spPr>
      </p:pic>
      <p:pic>
        <p:nvPicPr>
          <p:cNvPr id="9" name="Picture 8" descr="A book cover with a white square on it&#10;&#10;AI-generated content may be incorrect.">
            <a:extLst>
              <a:ext uri="{FF2B5EF4-FFF2-40B4-BE49-F238E27FC236}">
                <a16:creationId xmlns:a16="http://schemas.microsoft.com/office/drawing/2014/main" id="{D8D4AFA6-CFBB-FD4B-37EC-DC9864CA4FD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20" y="1150613"/>
            <a:ext cx="2456597" cy="3150504"/>
          </a:xfrm>
          <a:prstGeom prst="rect">
            <a:avLst/>
          </a:prstGeom>
        </p:spPr>
      </p:pic>
      <p:sp>
        <p:nvSpPr>
          <p:cNvPr id="11" name="TextBox 10">
            <a:extLst>
              <a:ext uri="{FF2B5EF4-FFF2-40B4-BE49-F238E27FC236}">
                <a16:creationId xmlns:a16="http://schemas.microsoft.com/office/drawing/2014/main" id="{4F5B25AE-DE5C-F645-D44D-D2A2E6215D46}"/>
              </a:ext>
            </a:extLst>
          </p:cNvPr>
          <p:cNvSpPr txBox="1"/>
          <p:nvPr/>
        </p:nvSpPr>
        <p:spPr>
          <a:xfrm>
            <a:off x="321992" y="4301117"/>
            <a:ext cx="2491621" cy="1015663"/>
          </a:xfrm>
          <a:prstGeom prst="rect">
            <a:avLst/>
          </a:prstGeom>
          <a:noFill/>
        </p:spPr>
        <p:txBody>
          <a:bodyPr wrap="square">
            <a:spAutoFit/>
          </a:bodyPr>
          <a:lstStyle/>
          <a:p>
            <a:r>
              <a:rPr lang="en-GB" sz="1000" noProof="0" dirty="0"/>
              <a:t>Marc K. Peter &amp; Johan P. Lindeque</a:t>
            </a:r>
          </a:p>
          <a:p>
            <a:r>
              <a:rPr lang="en-GB" sz="1000" b="1" noProof="0" dirty="0"/>
              <a:t>Strategic Digital Transformation</a:t>
            </a:r>
          </a:p>
          <a:p>
            <a:r>
              <a:rPr lang="en-GB" sz="1000" noProof="0" dirty="0"/>
              <a:t>Theory and Practice</a:t>
            </a:r>
          </a:p>
          <a:p>
            <a:r>
              <a:rPr lang="en-GB" sz="1000" noProof="0" dirty="0"/>
              <a:t>2026, 408 pages </a:t>
            </a:r>
            <a:br>
              <a:rPr lang="en-GB" sz="1000" noProof="0" dirty="0"/>
            </a:br>
            <a:r>
              <a:rPr lang="en-GB" sz="1000" noProof="0" dirty="0"/>
              <a:t>Sage Publications, London/UK</a:t>
            </a:r>
          </a:p>
          <a:p>
            <a:r>
              <a:rPr lang="en-GB" sz="1000" noProof="0" dirty="0">
                <a:hlinkClick r:id="rId5"/>
              </a:rPr>
              <a:t>www.strategic-digital-transformation.com</a:t>
            </a:r>
            <a:r>
              <a:rPr lang="en-GB" sz="1000" noProof="0" dirty="0"/>
              <a:t> </a:t>
            </a:r>
          </a:p>
        </p:txBody>
      </p:sp>
      <p:sp>
        <p:nvSpPr>
          <p:cNvPr id="14" name="TextBox 13">
            <a:extLst>
              <a:ext uri="{FF2B5EF4-FFF2-40B4-BE49-F238E27FC236}">
                <a16:creationId xmlns:a16="http://schemas.microsoft.com/office/drawing/2014/main" id="{4893339E-5F6A-3F0E-1C13-E6EF247695B1}"/>
              </a:ext>
            </a:extLst>
          </p:cNvPr>
          <p:cNvSpPr txBox="1"/>
          <p:nvPr/>
        </p:nvSpPr>
        <p:spPr>
          <a:xfrm>
            <a:off x="7725382" y="6090566"/>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1F8D33F2-0FEA-2373-BA97-387D5BF29FF4}"/>
              </a:ext>
            </a:extLst>
          </p:cNvPr>
          <p:cNvSpPr txBox="1"/>
          <p:nvPr/>
        </p:nvSpPr>
        <p:spPr>
          <a:xfrm>
            <a:off x="9144802" y="6090566"/>
            <a:ext cx="1371119" cy="246221"/>
          </a:xfrm>
          <a:prstGeom prst="rect">
            <a:avLst/>
          </a:prstGeom>
          <a:noFill/>
        </p:spPr>
        <p:txBody>
          <a:bodyPr wrap="square">
            <a:spAutoFit/>
          </a:bodyPr>
          <a:lstStyle/>
          <a:p>
            <a:r>
              <a:rPr lang="en-GB" sz="1000" noProof="0" dirty="0"/>
              <a:t>Dr. Johan P. Lindeque</a:t>
            </a:r>
          </a:p>
        </p:txBody>
      </p:sp>
    </p:spTree>
    <p:extLst>
      <p:ext uri="{BB962C8B-B14F-4D97-AF65-F5344CB8AC3E}">
        <p14:creationId xmlns:p14="http://schemas.microsoft.com/office/powerpoint/2010/main" val="633687832"/>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662F-2D8C-6077-5E19-4209BF477AA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E7CE7A0-A07D-0CCA-0EC1-B43C47FD9A6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Foreword</a:t>
            </a:r>
            <a:endParaRPr lang="en-GB" sz="3000" b="1" noProof="0" dirty="0">
              <a:latin typeface="+mj-lt"/>
            </a:endParaRPr>
          </a:p>
        </p:txBody>
      </p:sp>
      <p:sp>
        <p:nvSpPr>
          <p:cNvPr id="5" name="TextBox 3">
            <a:extLst>
              <a:ext uri="{FF2B5EF4-FFF2-40B4-BE49-F238E27FC236}">
                <a16:creationId xmlns:a16="http://schemas.microsoft.com/office/drawing/2014/main" id="{74EF1F22-3BAD-D377-EB4B-575CF7E693C0}"/>
              </a:ext>
            </a:extLst>
          </p:cNvPr>
          <p:cNvSpPr txBox="1"/>
          <p:nvPr/>
        </p:nvSpPr>
        <p:spPr>
          <a:xfrm>
            <a:off x="327546" y="1163921"/>
            <a:ext cx="11542462" cy="2123658"/>
          </a:xfrm>
          <a:prstGeom prst="rect">
            <a:avLst/>
          </a:prstGeom>
          <a:noFill/>
        </p:spPr>
        <p:txBody>
          <a:bodyPr wrap="square">
            <a:spAutoFit/>
          </a:bodyPr>
          <a:lstStyle/>
          <a:p>
            <a:pPr algn="just"/>
            <a:r>
              <a:rPr lang="en-GB" sz="1200" noProof="0" dirty="0">
                <a:latin typeface="+mj-lt"/>
              </a:rPr>
              <a:t>Modern advancements in the economy are characterised by a series of transformative industrial revolutions over the past three hundred years, each driven by groundbreaking technological innovations that reshaped societies, industries, businesses, and the way we live and work. The first industrial revolution, which began in the late 18th century, was driven by the mechanisation of production through steam power and the advent of factories. This era saw a dramatic increase in productivity and the rise of urban centres, fundamentally altering the social and economic landscape. The second industrial revolution in the late 19th and early 20th centuries introduced mass production and assembly lines, powered by electricity. Innovations such as the telegraph, telephone, and internal combustion engine further accelerated industrial growth and global connectivity, resulting in consumer markets.</a:t>
            </a:r>
          </a:p>
          <a:p>
            <a:pPr algn="just"/>
            <a:endParaRPr lang="en-GB" sz="1200" noProof="0" dirty="0">
              <a:latin typeface="+mj-lt"/>
            </a:endParaRPr>
          </a:p>
          <a:p>
            <a:pPr algn="just"/>
            <a:r>
              <a:rPr lang="en-GB" sz="1200" noProof="0" dirty="0">
                <a:latin typeface="+mj-lt"/>
              </a:rPr>
              <a:t>The third industrial revolution, starting in the mid-20th century, brought automation and the digitalisation of manufacturing processes. The development of computers and the internet revolutionised industries, enabling unprecedented levels of precision and efficiency. This era laid the groundwork for the interconnected world we live in today. We are currently in the midst of the fourth industrial revolution, characterised by the fusion of digital and physical dimensions, creating smart factories and shipping digital societies. As we stand on the brink of the fifth industrial revolution, the focus shifts towards human-machine symbiosis, ethical AI, and sustainable practices. This emerging era emphasises the integration of advanced technologies with human capabilities, fostering collaboration between humans and robots, and prioritising ecological sustainability and social well-being.</a:t>
            </a:r>
          </a:p>
        </p:txBody>
      </p:sp>
      <p:pic>
        <p:nvPicPr>
          <p:cNvPr id="3" name="Picture 2" descr="A person in a suit and tie&#10;&#10;AI-generated content may be incorrect.">
            <a:extLst>
              <a:ext uri="{FF2B5EF4-FFF2-40B4-BE49-F238E27FC236}">
                <a16:creationId xmlns:a16="http://schemas.microsoft.com/office/drawing/2014/main" id="{6BEE6FD1-9A63-37FC-BE4E-3D137229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352" y="3429000"/>
            <a:ext cx="3894018" cy="259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C93319E5-D04D-7450-E1B6-56455B8621B7}"/>
              </a:ext>
            </a:extLst>
          </p:cNvPr>
          <p:cNvSpPr txBox="1"/>
          <p:nvPr/>
        </p:nvSpPr>
        <p:spPr>
          <a:xfrm>
            <a:off x="327546" y="3142850"/>
            <a:ext cx="7410735" cy="3046988"/>
          </a:xfrm>
          <a:prstGeom prst="rect">
            <a:avLst/>
          </a:prstGeom>
          <a:noFill/>
        </p:spPr>
        <p:txBody>
          <a:bodyPr wrap="square">
            <a:spAutoFit/>
          </a:bodyPr>
          <a:lstStyle/>
          <a:p>
            <a:pPr algn="just"/>
            <a:endParaRPr lang="en-GB" sz="1200" noProof="0" dirty="0">
              <a:latin typeface="+mj-lt"/>
            </a:endParaRPr>
          </a:p>
          <a:p>
            <a:pPr algn="just"/>
            <a:r>
              <a:rPr lang="en-GB" sz="1200" noProof="0" dirty="0">
                <a:latin typeface="+mj-lt"/>
              </a:rPr>
              <a:t>In this rapidly evolving landscape, strategic digital transformation is not just an option but a necessity for organisations to remain competitive and relevant. It involves a holistic renewal of business models, processes, and organisational structures, leveraging digital technologies to create new value and drive innovation. This new textbook describes the components and provides a toolkit for strategic digital transformation, which requires a clear vision, a comprehensive digital strategy, a robust implementation plan and a commitment to continuous learning and adaptation.</a:t>
            </a:r>
          </a:p>
          <a:p>
            <a:pPr algn="just"/>
            <a:endParaRPr lang="en-GB" sz="1200" noProof="0" dirty="0">
              <a:latin typeface="+mj-lt"/>
            </a:endParaRPr>
          </a:p>
          <a:p>
            <a:pPr algn="just"/>
            <a:r>
              <a:rPr lang="en-GB" sz="1200" noProof="0" dirty="0">
                <a:latin typeface="+mj-lt"/>
              </a:rPr>
              <a:t>Organisations that embrace this transformation will be better positioned to navigate the complexities of the digital age, capitalise on new opportunities, and contribute to a more sustainable and inclusive future. It is an exciting time to be part of this journey, and I am confident that the insights and strategies presented in this textbook will provide valuable guidance for young leaders and innovators seeking to thrive in the digital era.</a:t>
            </a:r>
          </a:p>
          <a:p>
            <a:pPr algn="just"/>
            <a:endParaRPr lang="en-GB" sz="1200" noProof="0" dirty="0">
              <a:latin typeface="+mj-lt"/>
            </a:endParaRPr>
          </a:p>
          <a:p>
            <a:pPr algn="just"/>
            <a:r>
              <a:rPr lang="en-GB" sz="1200" b="1" noProof="0" dirty="0">
                <a:latin typeface="+mj-lt"/>
              </a:rPr>
              <a:t>Alois </a:t>
            </a:r>
            <a:r>
              <a:rPr lang="en-GB" sz="1200" b="1" noProof="0" dirty="0" err="1">
                <a:latin typeface="+mj-lt"/>
              </a:rPr>
              <a:t>Zwinggi</a:t>
            </a:r>
            <a:endParaRPr lang="en-GB" sz="1200" b="1" noProof="0" dirty="0">
              <a:latin typeface="+mj-lt"/>
            </a:endParaRPr>
          </a:p>
          <a:p>
            <a:pPr algn="just"/>
            <a:r>
              <a:rPr lang="en-GB" sz="1200" b="1" noProof="0" dirty="0">
                <a:latin typeface="+mj-lt"/>
              </a:rPr>
              <a:t>Managing Director, World Economic Forum</a:t>
            </a:r>
          </a:p>
          <a:p>
            <a:pPr algn="just"/>
            <a:r>
              <a:rPr lang="en-GB" sz="1200" noProof="0" dirty="0">
                <a:latin typeface="+mj-lt"/>
                <a:hlinkClick r:id="rId3"/>
              </a:rPr>
              <a:t>www.weforum.org</a:t>
            </a:r>
            <a:r>
              <a:rPr lang="en-GB" sz="1200" noProof="0" dirty="0">
                <a:latin typeface="+mj-lt"/>
              </a:rPr>
              <a:t> </a:t>
            </a:r>
          </a:p>
          <a:p>
            <a:pPr algn="just"/>
            <a:endParaRPr lang="en-GB" sz="1200" noProof="0" dirty="0">
              <a:latin typeface="+mj-lt"/>
            </a:endParaRPr>
          </a:p>
        </p:txBody>
      </p:sp>
      <p:sp>
        <p:nvSpPr>
          <p:cNvPr id="8" name="TextBox 7">
            <a:extLst>
              <a:ext uri="{FF2B5EF4-FFF2-40B4-BE49-F238E27FC236}">
                <a16:creationId xmlns:a16="http://schemas.microsoft.com/office/drawing/2014/main" id="{17C74053-3170-A0E0-BA16-7CC26252D248}"/>
              </a:ext>
            </a:extLst>
          </p:cNvPr>
          <p:cNvSpPr txBox="1"/>
          <p:nvPr/>
        </p:nvSpPr>
        <p:spPr>
          <a:xfrm>
            <a:off x="7829408" y="5985037"/>
            <a:ext cx="2695433" cy="216917"/>
          </a:xfrm>
          <a:prstGeom prst="rect">
            <a:avLst/>
          </a:prstGeom>
          <a:noFill/>
        </p:spPr>
        <p:txBody>
          <a:bodyPr wrap="square">
            <a:spAutoFit/>
          </a:bodyPr>
          <a:lstStyle/>
          <a:p>
            <a:r>
              <a:rPr lang="en-GB" sz="800" noProof="0" dirty="0"/>
              <a:t>© World Economic Forum/Pascal Bitz (Flickr, 2023)</a:t>
            </a:r>
          </a:p>
        </p:txBody>
      </p:sp>
    </p:spTree>
    <p:extLst>
      <p:ext uri="{BB962C8B-B14F-4D97-AF65-F5344CB8AC3E}">
        <p14:creationId xmlns:p14="http://schemas.microsoft.com/office/powerpoint/2010/main" val="4077042874"/>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9A1-DF42-0EC8-BEEC-ECDF0CC3B4E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6862197-6FA3-4D77-5481-F25AAC7519A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7C470ED9-33B5-3D10-66E4-89B686D16F44}"/>
              </a:ext>
            </a:extLst>
          </p:cNvPr>
          <p:cNvSpPr txBox="1"/>
          <p:nvPr/>
        </p:nvSpPr>
        <p:spPr>
          <a:xfrm>
            <a:off x="1261685" y="1588808"/>
            <a:ext cx="10409615" cy="3139321"/>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r>
              <a:rPr lang="en-GB" sz="2200" dirty="0">
                <a:latin typeface="+mj-lt"/>
              </a:rPr>
              <a:t>Visit </a:t>
            </a:r>
            <a:r>
              <a:rPr lang="en-GB" sz="2200" dirty="0">
                <a:latin typeface="+mj-lt"/>
                <a:hlinkClick r:id="rId2"/>
              </a:rPr>
              <a:t>www.strategic-digital-transformation.com</a:t>
            </a:r>
            <a:r>
              <a:rPr lang="en-GB" sz="2200" dirty="0">
                <a:latin typeface="+mj-lt"/>
              </a:rPr>
              <a:t> for:</a:t>
            </a:r>
          </a:p>
          <a:p>
            <a:endParaRPr lang="en-GB" sz="800" dirty="0">
              <a:latin typeface="+mj-lt"/>
            </a:endParaRPr>
          </a:p>
          <a:p>
            <a:pPr marL="742950" lvl="1" indent="-285750">
              <a:buFont typeface="Arial" panose="020B0604020202020204" pitchFamily="34" charset="0"/>
              <a:buChar char="•"/>
            </a:pPr>
            <a:r>
              <a:rPr lang="en-GB" sz="2000" b="1" dirty="0">
                <a:latin typeface="+mj-lt"/>
              </a:rPr>
              <a:t>Slide decks </a:t>
            </a:r>
            <a:r>
              <a:rPr lang="en-GB" sz="2000" dirty="0">
                <a:latin typeface="+mj-lt"/>
              </a:rPr>
              <a:t>for each case (case summaries and illustrations).</a:t>
            </a:r>
          </a:p>
          <a:p>
            <a:pPr marL="742950" lvl="1" indent="-285750">
              <a:buFont typeface="Arial" panose="020B0604020202020204" pitchFamily="34" charset="0"/>
              <a:buChar char="•"/>
            </a:pPr>
            <a:r>
              <a:rPr lang="en-GB" sz="2000" b="1" dirty="0">
                <a:latin typeface="+mj-lt"/>
              </a:rPr>
              <a:t>Videos</a:t>
            </a:r>
            <a:r>
              <a:rPr lang="en-GB" sz="2000" dirty="0">
                <a:latin typeface="+mj-lt"/>
              </a:rPr>
              <a:t> from case organisations (case introductions, promotional clips and interviews).</a:t>
            </a:r>
          </a:p>
          <a:p>
            <a:pPr marL="742950" lvl="1" indent="-285750">
              <a:buFont typeface="Arial" panose="020B0604020202020204" pitchFamily="34" charset="0"/>
              <a:buChar char="•"/>
            </a:pPr>
            <a:r>
              <a:rPr lang="en-GB" sz="2000" dirty="0">
                <a:latin typeface="+mj-lt"/>
              </a:rPr>
              <a:t>The Digital Transformation Toolkit with </a:t>
            </a:r>
            <a:r>
              <a:rPr lang="en-GB" sz="2000" b="1" dirty="0">
                <a:latin typeface="+mj-lt"/>
              </a:rPr>
              <a:t>workshop templates and checklists</a:t>
            </a:r>
            <a:r>
              <a:rPr lang="en-GB" sz="2000" dirty="0">
                <a:latin typeface="+mj-lt"/>
              </a:rPr>
              <a:t>.</a:t>
            </a: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3" name="Picture 2" descr="A blue text on a black background&#10;&#10;AI-generated content may be incorrect.">
            <a:extLst>
              <a:ext uri="{FF2B5EF4-FFF2-40B4-BE49-F238E27FC236}">
                <a16:creationId xmlns:a16="http://schemas.microsoft.com/office/drawing/2014/main" id="{198D5455-E946-04E0-9837-9A9B9EF50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845" y="5030816"/>
            <a:ext cx="1122680" cy="526886"/>
          </a:xfrm>
          <a:prstGeom prst="rect">
            <a:avLst/>
          </a:prstGeom>
        </p:spPr>
      </p:pic>
      <p:pic>
        <p:nvPicPr>
          <p:cNvPr id="6" name="Graphic 3">
            <a:extLst>
              <a:ext uri="{FF2B5EF4-FFF2-40B4-BE49-F238E27FC236}">
                <a16:creationId xmlns:a16="http://schemas.microsoft.com/office/drawing/2014/main" id="{F69B8C23-BA15-8F88-FBAC-CE70CBD0B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842" y="5786134"/>
            <a:ext cx="971550" cy="376555"/>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442958A3-F26D-0CC9-E109-ECF7CC3CF6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753995" y="5131328"/>
            <a:ext cx="1451610" cy="271780"/>
          </a:xfrm>
          <a:prstGeom prst="rect">
            <a:avLst/>
          </a:prstGeom>
          <a:ln>
            <a:noFill/>
          </a:ln>
          <a:extLst>
            <a:ext uri="{53640926-AAD7-44D8-BBD7-CCE9431645EC}">
              <a14:shadowObscured xmlns:a14="http://schemas.microsoft.com/office/drawing/2010/main"/>
            </a:ext>
          </a:extLst>
        </p:spPr>
      </p:pic>
      <p:pic>
        <p:nvPicPr>
          <p:cNvPr id="8" name="Picture 7" descr="A pink and yellow logo&#10;&#10;AI-generated content may be incorrect.">
            <a:extLst>
              <a:ext uri="{FF2B5EF4-FFF2-40B4-BE49-F238E27FC236}">
                <a16:creationId xmlns:a16="http://schemas.microsoft.com/office/drawing/2014/main" id="{24E28C17-4450-6C4E-99AD-ACE813B57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823" y="5645164"/>
            <a:ext cx="886815" cy="734377"/>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38123AEF-9428-0D31-CD4D-41EA60483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2137" y="5105451"/>
            <a:ext cx="1872084" cy="315325"/>
          </a:xfrm>
          <a:prstGeom prst="rect">
            <a:avLst/>
          </a:prstGeom>
        </p:spPr>
      </p:pic>
      <p:pic>
        <p:nvPicPr>
          <p:cNvPr id="10" name="Picture 9" descr="A blue and black logo&#10;&#10;AI-generated content may be incorrect.">
            <a:extLst>
              <a:ext uri="{FF2B5EF4-FFF2-40B4-BE49-F238E27FC236}">
                <a16:creationId xmlns:a16="http://schemas.microsoft.com/office/drawing/2014/main" id="{FACC6DB8-BBA2-23C6-66A4-A168F04F26B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5288" y="5618214"/>
            <a:ext cx="1352891" cy="2894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0CE5F47B-F0BD-D362-FC52-10596D658B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90318" y="5083678"/>
            <a:ext cx="1656398" cy="358873"/>
          </a:xfrm>
          <a:prstGeom prst="rect">
            <a:avLst/>
          </a:prstGeom>
        </p:spPr>
      </p:pic>
      <p:pic>
        <p:nvPicPr>
          <p:cNvPr id="12" name="Picture 11" descr="Red text on a white background&#10;&#10;AI-generated content may be incorrect.">
            <a:extLst>
              <a:ext uri="{FF2B5EF4-FFF2-40B4-BE49-F238E27FC236}">
                <a16:creationId xmlns:a16="http://schemas.microsoft.com/office/drawing/2014/main" id="{4264674E-646E-7C5A-0FE8-730BD7887D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0593" y="6083409"/>
            <a:ext cx="1440572" cy="276594"/>
          </a:xfrm>
          <a:prstGeom prst="rect">
            <a:avLst/>
          </a:prstGeom>
        </p:spPr>
      </p:pic>
      <p:pic>
        <p:nvPicPr>
          <p:cNvPr id="13" name="Picture 12" descr="A yellow and red logo&#10;&#10;AI-generated content may be incorrect.">
            <a:extLst>
              <a:ext uri="{FF2B5EF4-FFF2-40B4-BE49-F238E27FC236}">
                <a16:creationId xmlns:a16="http://schemas.microsoft.com/office/drawing/2014/main" id="{5A427F06-9A02-B524-7A21-ECCA58F3BF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93262" y="5952826"/>
            <a:ext cx="1128694" cy="372749"/>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78384F-FC59-381B-B768-1212BCB9B4C5}"/>
              </a:ext>
            </a:extLst>
          </p:cNvPr>
          <p:cNvPicPr>
            <a:picLocks noChangeAspect="1"/>
          </p:cNvPicPr>
          <p:nvPr/>
        </p:nvPicPr>
        <p:blipFill>
          <a:blip r:embed="rId13" cstate="print">
            <a:extLst>
              <a:ext uri="{28A0092B-C50C-407E-A947-70E740481C1C}">
                <a14:useLocalDpi xmlns:a14="http://schemas.microsoft.com/office/drawing/2010/main"/>
              </a:ext>
            </a:extLst>
          </a:blip>
          <a:srcRect t="28709" b="28099"/>
          <a:stretch>
            <a:fillRect/>
          </a:stretch>
        </p:blipFill>
        <p:spPr>
          <a:xfrm>
            <a:off x="9173248" y="5114822"/>
            <a:ext cx="1495581" cy="358874"/>
          </a:xfrm>
          <a:prstGeom prst="rect">
            <a:avLst/>
          </a:prstGeom>
        </p:spPr>
      </p:pic>
      <p:pic>
        <p:nvPicPr>
          <p:cNvPr id="1026" name="Picture 2">
            <a:extLst>
              <a:ext uri="{FF2B5EF4-FFF2-40B4-BE49-F238E27FC236}">
                <a16:creationId xmlns:a16="http://schemas.microsoft.com/office/drawing/2014/main" id="{0817DECA-AE91-5080-80BB-DAAFF094F80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537143" y="5783540"/>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AI-generated content may be incorrect.">
            <a:extLst>
              <a:ext uri="{FF2B5EF4-FFF2-40B4-BE49-F238E27FC236}">
                <a16:creationId xmlns:a16="http://schemas.microsoft.com/office/drawing/2014/main" id="{937B5C4F-EECD-C305-920E-9D7D81E98AE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2134" y="5687184"/>
            <a:ext cx="1439802" cy="440961"/>
          </a:xfrm>
          <a:prstGeom prst="rect">
            <a:avLst/>
          </a:prstGeom>
        </p:spPr>
      </p:pic>
      <p:pic>
        <p:nvPicPr>
          <p:cNvPr id="17" name="Picture 16" descr="A black sign with brown letters&#10;&#10;AI-generated content may be incorrect.">
            <a:extLst>
              <a:ext uri="{FF2B5EF4-FFF2-40B4-BE49-F238E27FC236}">
                <a16:creationId xmlns:a16="http://schemas.microsoft.com/office/drawing/2014/main" id="{96B2484C-77DD-9918-0BE5-111265B65A6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5961" y="5139488"/>
            <a:ext cx="763440" cy="442795"/>
          </a:xfrm>
          <a:prstGeom prst="rect">
            <a:avLst/>
          </a:prstGeom>
        </p:spPr>
      </p:pic>
      <p:pic>
        <p:nvPicPr>
          <p:cNvPr id="19" name="Graphic 18">
            <a:extLst>
              <a:ext uri="{FF2B5EF4-FFF2-40B4-BE49-F238E27FC236}">
                <a16:creationId xmlns:a16="http://schemas.microsoft.com/office/drawing/2014/main" id="{C18AF230-C04E-EB35-D30D-07BE22BA55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72134" y="5745811"/>
            <a:ext cx="1181100" cy="457200"/>
          </a:xfrm>
          <a:prstGeom prst="rect">
            <a:avLst/>
          </a:prstGeom>
        </p:spPr>
      </p:pic>
    </p:spTree>
    <p:extLst>
      <p:ext uri="{BB962C8B-B14F-4D97-AF65-F5344CB8AC3E}">
        <p14:creationId xmlns:p14="http://schemas.microsoft.com/office/powerpoint/2010/main" val="3157003955"/>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831-CED9-C2AF-78D7-DD2FD2851B8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AA93749-0B78-464D-790C-A761456A615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Book Structure</a:t>
            </a:r>
          </a:p>
        </p:txBody>
      </p:sp>
      <p:sp>
        <p:nvSpPr>
          <p:cNvPr id="2" name="Rounded Rectangle 1">
            <a:extLst>
              <a:ext uri="{FF2B5EF4-FFF2-40B4-BE49-F238E27FC236}">
                <a16:creationId xmlns:a16="http://schemas.microsoft.com/office/drawing/2014/main" id="{92F40200-21A2-6DF8-B699-1A3859D7E6F3}"/>
              </a:ext>
            </a:extLst>
          </p:cNvPr>
          <p:cNvSpPr/>
          <p:nvPr/>
        </p:nvSpPr>
        <p:spPr>
          <a:xfrm>
            <a:off x="669976"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1</a:t>
            </a:r>
          </a:p>
          <a:p>
            <a:pPr algn="ctr"/>
            <a:br>
              <a:rPr lang="en-GB" sz="500" noProof="0" dirty="0">
                <a:solidFill>
                  <a:schemeClr val="tx1"/>
                </a:solidFill>
              </a:rPr>
            </a:br>
            <a:r>
              <a:rPr lang="en-GB" sz="1600" b="1" noProof="0" dirty="0">
                <a:solidFill>
                  <a:schemeClr val="tx1"/>
                </a:solidFill>
              </a:rPr>
              <a:t>FOUNDATIONS </a:t>
            </a:r>
            <a:br>
              <a:rPr lang="en-GB" sz="1600" b="1" noProof="0" dirty="0">
                <a:solidFill>
                  <a:schemeClr val="tx1"/>
                </a:solidFill>
              </a:rPr>
            </a:br>
            <a:r>
              <a:rPr lang="en-GB" sz="1600" noProof="0" dirty="0">
                <a:solidFill>
                  <a:schemeClr val="tx1"/>
                </a:solidFill>
              </a:rPr>
              <a:t>OF DIGITAL</a:t>
            </a:r>
            <a:br>
              <a:rPr lang="en-GB" sz="1600" noProof="0" dirty="0">
                <a:solidFill>
                  <a:schemeClr val="tx1"/>
                </a:solidFill>
              </a:rPr>
            </a:br>
            <a:r>
              <a:rPr lang="en-GB" sz="1600" noProof="0" dirty="0">
                <a:solidFill>
                  <a:schemeClr val="tx1"/>
                </a:solidFill>
              </a:rPr>
              <a:t>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01: Strategic Digital Transformation: Background and Terminology</a:t>
            </a:r>
          </a:p>
          <a:p>
            <a:endParaRPr lang="en-GB" sz="500" noProof="0" dirty="0">
              <a:solidFill>
                <a:schemeClr val="tx1"/>
              </a:solidFill>
            </a:endParaRPr>
          </a:p>
          <a:p>
            <a:r>
              <a:rPr lang="en-GB" sz="1200" noProof="0" dirty="0">
                <a:solidFill>
                  <a:schemeClr val="tx1"/>
                </a:solidFill>
              </a:rPr>
              <a:t>Chapter 02: Business Strategy in the Digital Age</a:t>
            </a:r>
          </a:p>
          <a:p>
            <a:endParaRPr lang="en-GB" sz="500" noProof="0" dirty="0">
              <a:solidFill>
                <a:schemeClr val="tx1"/>
              </a:solidFill>
            </a:endParaRPr>
          </a:p>
          <a:p>
            <a:r>
              <a:rPr lang="en-GB" sz="1200" noProof="0" dirty="0">
                <a:solidFill>
                  <a:schemeClr val="tx1"/>
                </a:solidFill>
              </a:rPr>
              <a:t>Chapter 03: Digital Transformation </a:t>
            </a:r>
            <a:br>
              <a:rPr lang="en-GB" sz="1200" noProof="0" dirty="0">
                <a:solidFill>
                  <a:schemeClr val="tx1"/>
                </a:solidFill>
              </a:rPr>
            </a:br>
            <a:r>
              <a:rPr lang="en-GB" sz="1200" noProof="0" dirty="0">
                <a:solidFill>
                  <a:schemeClr val="tx1"/>
                </a:solidFill>
              </a:rPr>
              <a:t>in Context: Innovation </a:t>
            </a:r>
            <a:br>
              <a:rPr lang="en-GB" sz="1200" noProof="0" dirty="0">
                <a:solidFill>
                  <a:schemeClr val="tx1"/>
                </a:solidFill>
              </a:rPr>
            </a:br>
            <a:r>
              <a:rPr lang="en-GB" sz="1200" noProof="0" dirty="0">
                <a:solidFill>
                  <a:schemeClr val="tx1"/>
                </a:solidFill>
              </a:rPr>
              <a:t>and Sustainability</a:t>
            </a:r>
          </a:p>
          <a:p>
            <a:pPr marL="285750" indent="-285750">
              <a:buFont typeface="Arial" panose="020B0604020202020204" pitchFamily="34" charset="0"/>
              <a:buChar char="•"/>
            </a:pPr>
            <a:endParaRPr lang="en-GB" sz="1200" noProof="0" dirty="0">
              <a:solidFill>
                <a:schemeClr val="tx1"/>
              </a:solidFill>
            </a:endParaRPr>
          </a:p>
          <a:p>
            <a:pPr marL="171450" indent="-171450">
              <a:buFont typeface="Arial" panose="020B0604020202020204" pitchFamily="34" charset="0"/>
              <a:buChar char="•"/>
            </a:pPr>
            <a:endParaRPr lang="en-GB" sz="12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6" name="Rounded Rectangle 5">
            <a:extLst>
              <a:ext uri="{FF2B5EF4-FFF2-40B4-BE49-F238E27FC236}">
                <a16:creationId xmlns:a16="http://schemas.microsoft.com/office/drawing/2014/main" id="{FC6A05B6-7864-D066-3C82-A9D9500C3B55}"/>
              </a:ext>
            </a:extLst>
          </p:cNvPr>
          <p:cNvSpPr/>
          <p:nvPr/>
        </p:nvSpPr>
        <p:spPr>
          <a:xfrm>
            <a:off x="3061168" y="1610493"/>
            <a:ext cx="3501197"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2</a:t>
            </a:r>
          </a:p>
          <a:p>
            <a:pPr algn="ctr"/>
            <a:br>
              <a:rPr lang="en-GB" sz="500" noProof="0" dirty="0">
                <a:solidFill>
                  <a:schemeClr val="tx1"/>
                </a:solidFill>
              </a:rPr>
            </a:br>
            <a:r>
              <a:rPr lang="en-GB" sz="1600" b="1" noProof="0" dirty="0">
                <a:solidFill>
                  <a:schemeClr val="tx1"/>
                </a:solidFill>
              </a:rPr>
              <a:t>STRATEGIC ACTION FIELDS </a:t>
            </a:r>
            <a:r>
              <a:rPr lang="en-GB" sz="1600" noProof="0" dirty="0">
                <a:solidFill>
                  <a:schemeClr val="tx1"/>
                </a:solidFill>
              </a:rPr>
              <a:t>(SAF) OF </a:t>
            </a:r>
            <a:br>
              <a:rPr lang="en-GB" sz="1600" noProof="0" dirty="0">
                <a:solidFill>
                  <a:schemeClr val="tx1"/>
                </a:solidFill>
              </a:rPr>
            </a:br>
            <a:r>
              <a:rPr lang="en-GB" sz="1600" noProof="0" dirty="0">
                <a:solidFill>
                  <a:schemeClr val="tx1"/>
                </a:solidFill>
              </a:rPr>
              <a:t>DIGITAL 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04: SAF Customer Centricity</a:t>
            </a:r>
          </a:p>
          <a:p>
            <a:endParaRPr lang="en-GB" sz="500" noProof="0" dirty="0">
              <a:solidFill>
                <a:schemeClr val="tx1"/>
              </a:solidFill>
            </a:endParaRPr>
          </a:p>
          <a:p>
            <a:r>
              <a:rPr lang="en-GB" sz="1200" noProof="0" dirty="0">
                <a:solidFill>
                  <a:schemeClr val="tx1"/>
                </a:solidFill>
              </a:rPr>
              <a:t>Chapter 05: SAF New Digital Technologies</a:t>
            </a:r>
          </a:p>
          <a:p>
            <a:endParaRPr lang="en-GB" sz="500" noProof="0" dirty="0">
              <a:solidFill>
                <a:schemeClr val="tx1"/>
              </a:solidFill>
            </a:endParaRPr>
          </a:p>
          <a:p>
            <a:r>
              <a:rPr lang="en-GB" sz="1200" noProof="0" dirty="0">
                <a:solidFill>
                  <a:schemeClr val="tx1"/>
                </a:solidFill>
              </a:rPr>
              <a:t>Chapter 06: SAF Data and the Cloud</a:t>
            </a:r>
          </a:p>
          <a:p>
            <a:endParaRPr lang="en-GB" sz="500" noProof="0" dirty="0">
              <a:solidFill>
                <a:schemeClr val="tx1"/>
              </a:solidFill>
            </a:endParaRPr>
          </a:p>
          <a:p>
            <a:r>
              <a:rPr lang="en-GB" sz="1200" noProof="0" dirty="0">
                <a:solidFill>
                  <a:schemeClr val="tx1"/>
                </a:solidFill>
              </a:rPr>
              <a:t>Chapter 07: SAF New Strategies and Business Models</a:t>
            </a:r>
          </a:p>
          <a:p>
            <a:endParaRPr lang="en-GB" sz="500" noProof="0" dirty="0">
              <a:solidFill>
                <a:schemeClr val="tx1"/>
              </a:solidFill>
            </a:endParaRPr>
          </a:p>
          <a:p>
            <a:r>
              <a:rPr lang="en-GB" sz="1200" noProof="0" dirty="0">
                <a:solidFill>
                  <a:schemeClr val="tx1"/>
                </a:solidFill>
              </a:rPr>
              <a:t>Chapter 08: SAF Operational Excellence / Process Management</a:t>
            </a:r>
          </a:p>
          <a:p>
            <a:endParaRPr lang="en-GB" sz="500" noProof="0" dirty="0">
              <a:solidFill>
                <a:schemeClr val="tx1"/>
              </a:solidFill>
            </a:endParaRPr>
          </a:p>
          <a:p>
            <a:r>
              <a:rPr lang="en-GB" sz="1200" b="1" noProof="0" dirty="0">
                <a:solidFill>
                  <a:schemeClr val="bg1"/>
                </a:solidFill>
                <a:highlight>
                  <a:srgbClr val="004474"/>
                </a:highlight>
              </a:rPr>
              <a:t>Chapter 09: SAF Digital Leadership and Culture</a:t>
            </a:r>
          </a:p>
          <a:p>
            <a:endParaRPr lang="en-GB" sz="500" noProof="0" dirty="0">
              <a:solidFill>
                <a:schemeClr val="tx1"/>
              </a:solidFill>
            </a:endParaRPr>
          </a:p>
          <a:p>
            <a:r>
              <a:rPr lang="en-GB" sz="1200" noProof="0" dirty="0">
                <a:solidFill>
                  <a:schemeClr val="tx1"/>
                </a:solidFill>
              </a:rPr>
              <a:t>Chapter 10: SAF Digital Marketing</a:t>
            </a:r>
          </a:p>
          <a:p>
            <a:pPr algn="ctr"/>
            <a:endParaRPr lang="en-GB" sz="12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p:txBody>
      </p:sp>
      <p:sp>
        <p:nvSpPr>
          <p:cNvPr id="8" name="Rounded Rectangle 7">
            <a:extLst>
              <a:ext uri="{FF2B5EF4-FFF2-40B4-BE49-F238E27FC236}">
                <a16:creationId xmlns:a16="http://schemas.microsoft.com/office/drawing/2014/main" id="{0329401C-2559-57A5-1BE2-F6E9F74D4478}"/>
              </a:ext>
            </a:extLst>
          </p:cNvPr>
          <p:cNvSpPr/>
          <p:nvPr/>
        </p:nvSpPr>
        <p:spPr>
          <a:xfrm>
            <a:off x="6730375"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3</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IN PRACTICE</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11: Success Factors and Metrics for Digital Transformation Implementation</a:t>
            </a:r>
          </a:p>
          <a:p>
            <a:endParaRPr lang="en-GB" sz="500" noProof="0" dirty="0">
              <a:solidFill>
                <a:schemeClr val="tx1"/>
              </a:solidFill>
            </a:endParaRPr>
          </a:p>
          <a:p>
            <a:r>
              <a:rPr lang="en-GB" sz="1200" noProof="0" dirty="0">
                <a:solidFill>
                  <a:schemeClr val="tx1"/>
                </a:solidFill>
              </a:rPr>
              <a:t>Chapter 12: Transformation in Practice - Digital Transformation Toolkit</a:t>
            </a:r>
          </a:p>
          <a:p>
            <a:pPr algn="ct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pPr algn="ctr"/>
            <a:endParaRPr lang="en-GB" sz="16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9" name="Rounded Rectangle 8">
            <a:extLst>
              <a:ext uri="{FF2B5EF4-FFF2-40B4-BE49-F238E27FC236}">
                <a16:creationId xmlns:a16="http://schemas.microsoft.com/office/drawing/2014/main" id="{C2D16948-AD8C-0A7C-4902-76C5CA6F97F8}"/>
              </a:ext>
            </a:extLst>
          </p:cNvPr>
          <p:cNvSpPr/>
          <p:nvPr/>
        </p:nvSpPr>
        <p:spPr>
          <a:xfrm>
            <a:off x="9121567" y="1611764"/>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4</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CASE STUDIES</a:t>
            </a: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BRUGG Lifting</a:t>
            </a:r>
          </a:p>
          <a:p>
            <a:endParaRPr lang="en-GB" sz="500" noProof="0" dirty="0">
              <a:solidFill>
                <a:schemeClr val="tx1"/>
              </a:solidFill>
            </a:endParaRPr>
          </a:p>
          <a:p>
            <a:r>
              <a:rPr lang="en-GB" sz="1200" noProof="0" dirty="0">
                <a:solidFill>
                  <a:schemeClr val="tx1"/>
                </a:solidFill>
              </a:rPr>
              <a:t>City of Lucerne</a:t>
            </a:r>
          </a:p>
          <a:p>
            <a:endParaRPr lang="en-GB" sz="500" noProof="0" dirty="0">
              <a:solidFill>
                <a:schemeClr val="tx1"/>
              </a:solidFill>
            </a:endParaRPr>
          </a:p>
          <a:p>
            <a:r>
              <a:rPr lang="en-GB" sz="1200" noProof="0" dirty="0">
                <a:solidFill>
                  <a:schemeClr val="tx1"/>
                </a:solidFill>
              </a:rPr>
              <a:t>Switzerland Tourism</a:t>
            </a:r>
          </a:p>
          <a:p>
            <a:endParaRPr lang="en-GB" sz="500" noProof="0" dirty="0">
              <a:solidFill>
                <a:schemeClr val="tx1"/>
              </a:solidFill>
            </a:endParaRPr>
          </a:p>
          <a:p>
            <a:r>
              <a:rPr lang="en-GB" sz="1200" noProof="0" dirty="0" err="1">
                <a:solidFill>
                  <a:schemeClr val="tx1"/>
                </a:solidFill>
              </a:rPr>
              <a:t>Valuu</a:t>
            </a:r>
            <a:r>
              <a:rPr lang="en-GB" sz="1200" noProof="0" dirty="0">
                <a:solidFill>
                  <a:schemeClr val="tx1"/>
                </a:solidFill>
              </a:rPr>
              <a:t> (</a:t>
            </a:r>
            <a:r>
              <a:rPr lang="en-GB" sz="1200" noProof="0" dirty="0" err="1">
                <a:solidFill>
                  <a:schemeClr val="tx1"/>
                </a:solidFill>
              </a:rPr>
              <a:t>PostFinance</a:t>
            </a:r>
            <a:r>
              <a:rPr lang="en-GB" sz="1200" noProof="0" dirty="0">
                <a:solidFill>
                  <a:schemeClr val="tx1"/>
                </a:solidFill>
              </a:rPr>
              <a:t>)</a:t>
            </a:r>
          </a:p>
          <a:p>
            <a:endParaRPr lang="en-GB" sz="1200" noProof="0" dirty="0">
              <a:solidFill>
                <a:schemeClr val="tx1"/>
              </a:solidFill>
            </a:endParaRPr>
          </a:p>
          <a:p>
            <a:r>
              <a:rPr lang="en-GB" sz="1200" i="1" noProof="0" dirty="0">
                <a:solidFill>
                  <a:schemeClr val="tx1"/>
                </a:solidFill>
              </a:rPr>
              <a:t>With many other case studies (including videos and interviews) available online.</a:t>
            </a:r>
            <a:endParaRPr lang="en-GB" sz="1600" i="1" noProof="0" dirty="0">
              <a:solidFill>
                <a:schemeClr val="tx1"/>
              </a:solidFill>
            </a:endParaRPr>
          </a:p>
        </p:txBody>
      </p:sp>
      <p:cxnSp>
        <p:nvCxnSpPr>
          <p:cNvPr id="10" name="Straight Connector 9">
            <a:extLst>
              <a:ext uri="{FF2B5EF4-FFF2-40B4-BE49-F238E27FC236}">
                <a16:creationId xmlns:a16="http://schemas.microsoft.com/office/drawing/2014/main" id="{58149014-15E1-10A1-2B71-176BE25BEE30}"/>
              </a:ext>
            </a:extLst>
          </p:cNvPr>
          <p:cNvCxnSpPr/>
          <p:nvPr/>
        </p:nvCxnSpPr>
        <p:spPr>
          <a:xfrm>
            <a:off x="783084" y="2924543"/>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C17C192-DBCE-26B8-C5F7-D41BE96AF97A}"/>
              </a:ext>
            </a:extLst>
          </p:cNvPr>
          <p:cNvCxnSpPr>
            <a:cxnSpLocks/>
          </p:cNvCxnSpPr>
          <p:nvPr/>
        </p:nvCxnSpPr>
        <p:spPr>
          <a:xfrm flipV="1">
            <a:off x="3184698" y="2924543"/>
            <a:ext cx="3248574" cy="525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FD74F6-A5CB-321C-F97A-22EE4F2C6F03}"/>
              </a:ext>
            </a:extLst>
          </p:cNvPr>
          <p:cNvCxnSpPr/>
          <p:nvPr/>
        </p:nvCxnSpPr>
        <p:spPr>
          <a:xfrm>
            <a:off x="6843483" y="2919288"/>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38DC8A-9A8A-0113-2E1A-C6D7B7B878FA}"/>
              </a:ext>
            </a:extLst>
          </p:cNvPr>
          <p:cNvCxnSpPr/>
          <p:nvPr/>
        </p:nvCxnSpPr>
        <p:spPr>
          <a:xfrm>
            <a:off x="9234675" y="2932425"/>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8331499"/>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5CC5D73-3C89-687A-8A7E-3B9CBBF04EC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Learning Goals Chapter 09</a:t>
            </a:r>
            <a:endParaRPr lang="en-GB" sz="3000" b="1" noProof="0" dirty="0">
              <a:latin typeface="+mj-lt"/>
            </a:endParaRPr>
          </a:p>
        </p:txBody>
      </p:sp>
      <p:sp>
        <p:nvSpPr>
          <p:cNvPr id="5" name="TextBox 3">
            <a:extLst>
              <a:ext uri="{FF2B5EF4-FFF2-40B4-BE49-F238E27FC236}">
                <a16:creationId xmlns:a16="http://schemas.microsoft.com/office/drawing/2014/main" id="{90EC36CF-FF7F-EBEB-C0F4-F3AAD1861823}"/>
              </a:ext>
            </a:extLst>
          </p:cNvPr>
          <p:cNvSpPr txBox="1"/>
          <p:nvPr/>
        </p:nvSpPr>
        <p:spPr>
          <a:xfrm>
            <a:off x="1051373" y="1351508"/>
            <a:ext cx="9637963" cy="4493538"/>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Be able to describe and explain the importance of digital leadership during a digital transformation process.</a:t>
            </a:r>
          </a:p>
          <a:p>
            <a:pPr marL="285750" indent="-285750">
              <a:buFont typeface="Arial" panose="020B0604020202020204" pitchFamily="34" charset="0"/>
              <a:buChar char="•"/>
            </a:pPr>
            <a:r>
              <a:rPr lang="en-GB" sz="2200" noProof="0" dirty="0">
                <a:latin typeface="+mj-lt"/>
              </a:rPr>
              <a:t>Be able to reflect and describe how and why transformational leadership supports digital transformation.</a:t>
            </a:r>
          </a:p>
          <a:p>
            <a:pPr marL="285750" indent="-285750">
              <a:buFont typeface="Arial" panose="020B0604020202020204" pitchFamily="34" charset="0"/>
              <a:buChar char="•"/>
            </a:pPr>
            <a:r>
              <a:rPr lang="en-GB" sz="2200" noProof="0" dirty="0">
                <a:latin typeface="+mj-lt"/>
              </a:rPr>
              <a:t>Be able to describe and explain the importance of digital culture during a digital transformation process.</a:t>
            </a:r>
          </a:p>
          <a:p>
            <a:pPr marL="285750" indent="-285750">
              <a:buFont typeface="Arial" panose="020B0604020202020204" pitchFamily="34" charset="0"/>
              <a:buChar char="•"/>
            </a:pPr>
            <a:r>
              <a:rPr lang="en-GB" sz="2200" noProof="0" dirty="0">
                <a:latin typeface="+mj-lt"/>
              </a:rPr>
              <a:t>Be able to explain why it is important that digital leadership enables the emergence of a digital culture.</a:t>
            </a:r>
          </a:p>
          <a:p>
            <a:pPr marL="285750" indent="-285750">
              <a:buFont typeface="Arial" panose="020B0604020202020204" pitchFamily="34" charset="0"/>
              <a:buChar char="•"/>
            </a:pPr>
            <a:r>
              <a:rPr lang="en-GB" sz="2200" noProof="0" dirty="0">
                <a:latin typeface="+mj-lt"/>
              </a:rPr>
              <a:t>Be able to describe the relationship between social, spatial and technical dimensions during a digital transformation of the way work is done.</a:t>
            </a:r>
          </a:p>
          <a:p>
            <a:pPr marL="285750" indent="-285750">
              <a:buFont typeface="Arial" panose="020B0604020202020204" pitchFamily="34" charset="0"/>
              <a:buChar char="•"/>
            </a:pPr>
            <a:r>
              <a:rPr lang="en-GB" sz="2200" noProof="0" dirty="0">
                <a:latin typeface="+mj-lt"/>
              </a:rPr>
              <a:t>Be able to analyse and describe the changing characteristics of employees in the course of the emergence of new ways of working as a result of digital transformation.</a:t>
            </a:r>
          </a:p>
        </p:txBody>
      </p:sp>
    </p:spTree>
    <p:extLst>
      <p:ext uri="{BB962C8B-B14F-4D97-AF65-F5344CB8AC3E}">
        <p14:creationId xmlns:p14="http://schemas.microsoft.com/office/powerpoint/2010/main" val="864210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F3DB3-8BD4-BBD9-1340-B34D5103580C}"/>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1BEB23E-D95A-A539-D283-18E7316B14E6}"/>
              </a:ext>
            </a:extLst>
          </p:cNvPr>
          <p:cNvSpPr txBox="1"/>
          <p:nvPr/>
        </p:nvSpPr>
        <p:spPr>
          <a:xfrm>
            <a:off x="68326" y="419192"/>
            <a:ext cx="11838258" cy="553998"/>
          </a:xfrm>
          <a:prstGeom prst="rect">
            <a:avLst/>
          </a:prstGeom>
          <a:noFill/>
        </p:spPr>
        <p:txBody>
          <a:bodyPr wrap="square">
            <a:spAutoFit/>
          </a:bodyPr>
          <a:lstStyle/>
          <a:p>
            <a:r>
              <a:rPr lang="en-GB" sz="3000" noProof="0" dirty="0">
                <a:latin typeface="+mj-lt"/>
              </a:rPr>
              <a:t>1.5 Conclusion</a:t>
            </a:r>
          </a:p>
        </p:txBody>
      </p:sp>
      <p:sp>
        <p:nvSpPr>
          <p:cNvPr id="5" name="Inhaltsplatzhalter 1">
            <a:extLst>
              <a:ext uri="{FF2B5EF4-FFF2-40B4-BE49-F238E27FC236}">
                <a16:creationId xmlns:a16="http://schemas.microsoft.com/office/drawing/2014/main" id="{62910101-50C0-1481-C8CC-B6EE2A9B2341}"/>
              </a:ext>
            </a:extLst>
          </p:cNvPr>
          <p:cNvSpPr txBox="1">
            <a:spLocks/>
          </p:cNvSpPr>
          <p:nvPr/>
        </p:nvSpPr>
        <p:spPr>
          <a:xfrm>
            <a:off x="1238250" y="1355726"/>
            <a:ext cx="9404350" cy="48768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mj-lt"/>
              </a:rPr>
              <a:t>The UK Red Flag Act of 1865 highlights the need for a regulatory framework to manage technological advancements, and to strategically respond to new technology and regulation</a:t>
            </a:r>
          </a:p>
          <a:p>
            <a:r>
              <a:rPr lang="en-US" sz="2200" dirty="0">
                <a:latin typeface="+mj-lt"/>
              </a:rPr>
              <a:t>Each industrial revolution is </a:t>
            </a:r>
            <a:r>
              <a:rPr lang="en-US" sz="2200" dirty="0" err="1">
                <a:latin typeface="+mj-lt"/>
              </a:rPr>
              <a:t>characterised</a:t>
            </a:r>
            <a:r>
              <a:rPr lang="en-US" sz="2200" dirty="0">
                <a:latin typeface="+mj-lt"/>
              </a:rPr>
              <a:t> by significant technological advancements that transformed production processes, societal structures, and economic landscapes</a:t>
            </a:r>
          </a:p>
          <a:p>
            <a:r>
              <a:rPr lang="en-US" sz="2200" dirty="0">
                <a:latin typeface="+mj-lt"/>
              </a:rPr>
              <a:t>For strategy development, </a:t>
            </a:r>
            <a:r>
              <a:rPr lang="en-US" sz="2200" dirty="0" err="1">
                <a:latin typeface="+mj-lt"/>
              </a:rPr>
              <a:t>organisations</a:t>
            </a:r>
            <a:r>
              <a:rPr lang="en-US" sz="2200" dirty="0">
                <a:latin typeface="+mj-lt"/>
              </a:rPr>
              <a:t> should understand the differences between </a:t>
            </a:r>
            <a:r>
              <a:rPr lang="en-US" sz="2200" dirty="0" err="1">
                <a:latin typeface="+mj-lt"/>
              </a:rPr>
              <a:t>digitisation</a:t>
            </a:r>
            <a:r>
              <a:rPr lang="en-US" sz="2200" dirty="0">
                <a:latin typeface="+mj-lt"/>
              </a:rPr>
              <a:t> (digital enablement), </a:t>
            </a:r>
            <a:r>
              <a:rPr lang="en-US" sz="2200" dirty="0" err="1">
                <a:latin typeface="+mj-lt"/>
              </a:rPr>
              <a:t>digitalisation</a:t>
            </a:r>
            <a:r>
              <a:rPr lang="en-US" sz="2200" dirty="0">
                <a:latin typeface="+mj-lt"/>
              </a:rPr>
              <a:t> (digital </a:t>
            </a:r>
            <a:r>
              <a:rPr lang="en-US" sz="2200" dirty="0" err="1">
                <a:latin typeface="+mj-lt"/>
              </a:rPr>
              <a:t>optimisation</a:t>
            </a:r>
            <a:r>
              <a:rPr lang="en-US" sz="2200" dirty="0">
                <a:latin typeface="+mj-lt"/>
              </a:rPr>
              <a:t>), and strategic digital transformation</a:t>
            </a:r>
          </a:p>
          <a:p>
            <a:r>
              <a:rPr lang="en-US" sz="2200" dirty="0" err="1">
                <a:latin typeface="+mj-lt"/>
              </a:rPr>
              <a:t>Organisations</a:t>
            </a:r>
            <a:r>
              <a:rPr lang="en-US" sz="2200" dirty="0">
                <a:latin typeface="+mj-lt"/>
              </a:rPr>
              <a:t> should assess the need, urgency and relevance of these digital maturity levels in the context of current future competition.</a:t>
            </a:r>
            <a:endParaRPr lang="en-GB" sz="2200" dirty="0">
              <a:latin typeface="+mj-lt"/>
            </a:endParaRPr>
          </a:p>
        </p:txBody>
      </p:sp>
    </p:spTree>
    <p:extLst>
      <p:ext uri="{BB962C8B-B14F-4D97-AF65-F5344CB8AC3E}">
        <p14:creationId xmlns:p14="http://schemas.microsoft.com/office/powerpoint/2010/main" val="1736988989"/>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F8F23FCF-64F3-39B9-3E1E-AF65ACF23DB1}"/>
              </a:ext>
            </a:extLst>
          </p:cNvPr>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9833" r="1" b="1210"/>
          <a:stretch>
            <a:fillRect/>
          </a:stretch>
        </p:blipFill>
        <p:spPr>
          <a:xfrm>
            <a:off x="1238250" y="1355725"/>
            <a:ext cx="9404350" cy="4789488"/>
          </a:xfrm>
          <a:noFill/>
        </p:spPr>
      </p:pic>
      <p:sp>
        <p:nvSpPr>
          <p:cNvPr id="3" name="Inhaltsplatzhalter 2">
            <a:extLst>
              <a:ext uri="{FF2B5EF4-FFF2-40B4-BE49-F238E27FC236}">
                <a16:creationId xmlns:a16="http://schemas.microsoft.com/office/drawing/2014/main" id="{90035E4D-8DEC-178C-50FB-635EA1623CE7}"/>
              </a:ext>
            </a:extLst>
          </p:cNvPr>
          <p:cNvSpPr>
            <a:spLocks noGrp="1"/>
          </p:cNvSpPr>
          <p:nvPr>
            <p:ph sz="quarter" idx="11"/>
          </p:nvPr>
        </p:nvSpPr>
        <p:spPr>
          <a:xfrm>
            <a:off x="12699" y="434157"/>
            <a:ext cx="12179299" cy="557259"/>
          </a:xfrm>
        </p:spPr>
        <p:txBody>
          <a:bodyPr>
            <a:normAutofit/>
          </a:bodyPr>
          <a:lstStyle/>
          <a:p>
            <a:pPr marL="0" indent="0">
              <a:buNone/>
            </a:pPr>
            <a:r>
              <a:rPr lang="en-GB" noProof="0" dirty="0">
                <a:latin typeface="+mj-lt"/>
              </a:rPr>
              <a:t>Strategic Action Fields</a:t>
            </a:r>
          </a:p>
        </p:txBody>
      </p:sp>
    </p:spTree>
    <p:extLst>
      <p:ext uri="{BB962C8B-B14F-4D97-AF65-F5344CB8AC3E}">
        <p14:creationId xmlns:p14="http://schemas.microsoft.com/office/powerpoint/2010/main" val="2435512257"/>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11793AB8-B05C-5540-EC3A-9C45E8E393E3}"/>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Working-from-Home at Spotify</a:t>
            </a:r>
          </a:p>
        </p:txBody>
      </p:sp>
      <p:pic>
        <p:nvPicPr>
          <p:cNvPr id="7" name="Grafik 6" descr="Ein Bild, das Schwarzweiß, Gebäude, Reklametafel, Zeichnung enthält.&#10;&#10;KI-generierte Inhalte können fehlerhaft sein.">
            <a:extLst>
              <a:ext uri="{FF2B5EF4-FFF2-40B4-BE49-F238E27FC236}">
                <a16:creationId xmlns:a16="http://schemas.microsoft.com/office/drawing/2014/main" id="{903E0F28-3F84-2E57-0AFD-EA4B03F36309}"/>
              </a:ext>
            </a:extLst>
          </p:cNvPr>
          <p:cNvPicPr>
            <a:picLocks noChangeAspect="1"/>
          </p:cNvPicPr>
          <p:nvPr/>
        </p:nvPicPr>
        <p:blipFill>
          <a:blip r:embed="rId2"/>
          <a:stretch>
            <a:fillRect/>
          </a:stretch>
        </p:blipFill>
        <p:spPr>
          <a:xfrm>
            <a:off x="5305647" y="693312"/>
            <a:ext cx="5794743" cy="5745496"/>
          </a:xfrm>
          <a:prstGeom prst="rect">
            <a:avLst/>
          </a:prstGeom>
        </p:spPr>
      </p:pic>
    </p:spTree>
    <p:extLst>
      <p:ext uri="{BB962C8B-B14F-4D97-AF65-F5344CB8AC3E}">
        <p14:creationId xmlns:p14="http://schemas.microsoft.com/office/powerpoint/2010/main" val="2041917474"/>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3DDE-2DCB-36BD-CDA6-98307CCE6EFB}"/>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F046CA86-356C-8BC6-0A2B-58098F1C52BB}"/>
              </a:ext>
            </a:extLst>
          </p:cNvPr>
          <p:cNvSpPr txBox="1"/>
          <p:nvPr/>
        </p:nvSpPr>
        <p:spPr>
          <a:xfrm>
            <a:off x="1263690" y="1529085"/>
            <a:ext cx="9664620" cy="5847755"/>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Spotify Technology S.A., </a:t>
            </a:r>
          </a:p>
          <a:p>
            <a:pPr marL="742950" lvl="1" indent="-285750">
              <a:buFont typeface="Arial" panose="020B0604020202020204" pitchFamily="34" charset="0"/>
              <a:buChar char="•"/>
            </a:pPr>
            <a:r>
              <a:rPr lang="en-GB" sz="2200" noProof="0" dirty="0">
                <a:latin typeface="+mj-lt"/>
              </a:rPr>
              <a:t>founded in 2006, is a Swedish audio streaming and media services provider</a:t>
            </a:r>
          </a:p>
          <a:p>
            <a:pPr marL="742950" lvl="1" indent="-285750">
              <a:buFont typeface="Arial" panose="020B0604020202020204" pitchFamily="34" charset="0"/>
              <a:buChar char="•"/>
            </a:pPr>
            <a:r>
              <a:rPr lang="en-GB" sz="2200" noProof="0" dirty="0">
                <a:latin typeface="+mj-lt"/>
              </a:rPr>
              <a:t>shifted the music world from a transaction-based model of buying and owning audio content to an access-based model that allows users to stream music on demand.  </a:t>
            </a:r>
          </a:p>
          <a:p>
            <a:pPr marL="742950" lvl="1" indent="-285750">
              <a:buFont typeface="Arial" panose="020B0604020202020204" pitchFamily="34" charset="0"/>
              <a:buChar char="•"/>
            </a:pPr>
            <a:r>
              <a:rPr lang="en-GB" sz="2200" noProof="0" dirty="0">
                <a:latin typeface="+mj-lt"/>
              </a:rPr>
              <a:t>is the world’s most popular audio streaming subscription service.</a:t>
            </a:r>
          </a:p>
          <a:p>
            <a:pPr marL="742950" lvl="1" indent="-285750">
              <a:buFont typeface="Arial" panose="020B0604020202020204" pitchFamily="34" charset="0"/>
              <a:buChar char="•"/>
            </a:pPr>
            <a:r>
              <a:rPr lang="en-GB" sz="2200" noProof="0" dirty="0">
                <a:latin typeface="+mj-lt"/>
              </a:rPr>
              <a:t>has become famous as a great employer – a pioneer for digital leadership and culture</a:t>
            </a:r>
          </a:p>
          <a:p>
            <a:pPr marL="742950" lvl="1" indent="-285750">
              <a:buFont typeface="Arial" panose="020B0604020202020204" pitchFamily="34" charset="0"/>
              <a:buChar char="•"/>
            </a:pPr>
            <a:r>
              <a:rPr lang="en-GB" sz="2200" noProof="0" dirty="0">
                <a:latin typeface="+mj-lt"/>
              </a:rPr>
              <a:t>has the “Work From Anywhere” programme where employees have the freedom to choose where they work best maintaining a healthy work-life-balance according to personal needs and preferences. </a:t>
            </a:r>
          </a:p>
          <a:p>
            <a:pPr marL="742950" lvl="1" indent="-285750">
              <a:buFont typeface="Arial" panose="020B0604020202020204" pitchFamily="34" charset="0"/>
              <a:buChar char="•"/>
            </a:pPr>
            <a:r>
              <a:rPr lang="en-GB" sz="2200" noProof="0" dirty="0">
                <a:latin typeface="+mj-lt"/>
              </a:rPr>
              <a:t>reached global fame with its large billboard in response to many corporations insisting on to return back to the office after the COVID-19 pandemic. </a:t>
            </a:r>
          </a:p>
          <a:p>
            <a:pPr marL="742950" lvl="1" indent="-285750">
              <a:buFont typeface="Arial" panose="020B0604020202020204" pitchFamily="34" charset="0"/>
              <a:buChar char="•"/>
            </a:pPr>
            <a:endParaRPr lang="en-GB" sz="2200" noProof="0" dirty="0">
              <a:latin typeface="+mj-lt"/>
            </a:endParaRPr>
          </a:p>
          <a:p>
            <a:pPr marL="742950" lvl="1" indent="-285750">
              <a:buFont typeface="Arial" panose="020B0604020202020204" pitchFamily="34" charset="0"/>
              <a:buChar char="•"/>
            </a:pPr>
            <a:endParaRPr lang="en-GB" sz="2200" noProof="0" dirty="0">
              <a:latin typeface="+mj-lt"/>
            </a:endParaRPr>
          </a:p>
          <a:p>
            <a:pPr marL="742950" lvl="1" indent="-285750">
              <a:buFont typeface="Arial" panose="020B0604020202020204" pitchFamily="34" charset="0"/>
              <a:buChar char="•"/>
            </a:pPr>
            <a:endParaRPr lang="en-GB" sz="2200" noProof="0" dirty="0">
              <a:latin typeface="+mj-lt"/>
            </a:endParaRPr>
          </a:p>
          <a:p>
            <a:pPr marL="285750" indent="-285750">
              <a:buFont typeface="Arial" panose="020B0604020202020204" pitchFamily="34" charset="0"/>
              <a:buChar char="•"/>
            </a:pPr>
            <a:endParaRPr lang="en-GB" sz="2200" noProof="0" dirty="0">
              <a:latin typeface="+mj-lt"/>
            </a:endParaRPr>
          </a:p>
        </p:txBody>
      </p:sp>
      <p:sp>
        <p:nvSpPr>
          <p:cNvPr id="2" name="TextBox 7">
            <a:extLst>
              <a:ext uri="{FF2B5EF4-FFF2-40B4-BE49-F238E27FC236}">
                <a16:creationId xmlns:a16="http://schemas.microsoft.com/office/drawing/2014/main" id="{408FE07E-D13B-47FF-3122-5E4387C4855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Working-from-Home at Spotify</a:t>
            </a:r>
          </a:p>
        </p:txBody>
      </p:sp>
    </p:spTree>
    <p:extLst>
      <p:ext uri="{BB962C8B-B14F-4D97-AF65-F5344CB8AC3E}">
        <p14:creationId xmlns:p14="http://schemas.microsoft.com/office/powerpoint/2010/main" val="3267858888"/>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54D83-817E-490B-34AE-94411B5E3235}"/>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621CFCC6-288C-ED9D-8364-A8028384F270}"/>
              </a:ext>
            </a:extLst>
          </p:cNvPr>
          <p:cNvSpPr txBox="1"/>
          <p:nvPr/>
        </p:nvSpPr>
        <p:spPr>
          <a:xfrm>
            <a:off x="1263690" y="1529085"/>
            <a:ext cx="9664620" cy="4832092"/>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Other components to the unique workplace digital culture:</a:t>
            </a:r>
          </a:p>
          <a:p>
            <a:pPr marL="742950" lvl="1" indent="-285750">
              <a:buFont typeface="Arial" panose="020B0604020202020204" pitchFamily="34" charset="0"/>
              <a:buChar char="•"/>
            </a:pPr>
            <a:r>
              <a:rPr lang="en-GB" sz="2200" noProof="0" dirty="0">
                <a:latin typeface="+mj-lt"/>
              </a:rPr>
              <a:t>Dedicated team </a:t>
            </a:r>
            <a:r>
              <a:rPr lang="en-GB" sz="2200" noProof="0" dirty="0" err="1">
                <a:latin typeface="+mj-lt"/>
              </a:rPr>
              <a:t>GreenHouse</a:t>
            </a:r>
            <a:r>
              <a:rPr lang="en-GB" sz="2200" noProof="0" dirty="0">
                <a:latin typeface="+mj-lt"/>
              </a:rPr>
              <a:t> which ensures support and guidance for learning and professional development opportunities</a:t>
            </a:r>
          </a:p>
          <a:p>
            <a:pPr marL="742950" lvl="1" indent="-285750">
              <a:buFont typeface="Arial" panose="020B0604020202020204" pitchFamily="34" charset="0"/>
              <a:buChar char="•"/>
            </a:pPr>
            <a:r>
              <a:rPr lang="en-GB" sz="2200" noProof="0" dirty="0">
                <a:latin typeface="+mj-lt"/>
              </a:rPr>
              <a:t>Inclusive and diverse organizational culture where everyone feels valued and included, regardless of their background or identity</a:t>
            </a:r>
          </a:p>
          <a:p>
            <a:pPr marL="742950" lvl="1" indent="-285750">
              <a:buFont typeface="Arial" panose="020B0604020202020204" pitchFamily="34" charset="0"/>
              <a:buChar char="•"/>
            </a:pPr>
            <a:r>
              <a:rPr lang="en-GB" sz="2200" noProof="0" dirty="0">
                <a:latin typeface="+mj-lt"/>
              </a:rPr>
              <a:t>Comprehensive benefits package like global parental leave (6 months of fully paid leave), flexible public holidays (swap days off according to their beliefs).</a:t>
            </a:r>
          </a:p>
          <a:p>
            <a:pPr marL="742950" lvl="1" indent="-285750">
              <a:buFont typeface="Arial" panose="020B0604020202020204" pitchFamily="34" charset="0"/>
              <a:buChar char="•"/>
            </a:pPr>
            <a:r>
              <a:rPr lang="en-GB" sz="2200" noProof="0" dirty="0">
                <a:latin typeface="+mj-lt"/>
              </a:rPr>
              <a:t>Assistance </a:t>
            </a:r>
            <a:r>
              <a:rPr lang="en-GB" sz="2200" noProof="0" dirty="0" err="1">
                <a:latin typeface="+mj-lt"/>
              </a:rPr>
              <a:t>programm</a:t>
            </a:r>
            <a:r>
              <a:rPr lang="en-GB" sz="2200" noProof="0" dirty="0">
                <a:latin typeface="+mj-lt"/>
              </a:rPr>
              <a:t> “All The Feels” which offers resources and support for mental health and self-care</a:t>
            </a:r>
          </a:p>
          <a:p>
            <a:pPr marL="742950" lvl="1" indent="-285750">
              <a:buFont typeface="Arial" panose="020B0604020202020204" pitchFamily="34" charset="0"/>
              <a:buChar char="•"/>
            </a:pPr>
            <a:r>
              <a:rPr lang="en-GB" sz="2200" noProof="0" dirty="0">
                <a:latin typeface="+mj-lt"/>
              </a:rPr>
              <a:t>Commitment to social responsibility and sustainability: lower emissions and advocating for fair competition in the marketplace</a:t>
            </a:r>
          </a:p>
          <a:p>
            <a:pPr marL="742950" lvl="1" indent="-285750">
              <a:buFont typeface="Arial" panose="020B0604020202020204" pitchFamily="34" charset="0"/>
              <a:buChar char="•"/>
            </a:pPr>
            <a:r>
              <a:rPr lang="en-GB" sz="2200" noProof="0" dirty="0">
                <a:latin typeface="+mj-lt"/>
              </a:rPr>
              <a:t>“Process-light” approach as collaborative and innovative work culture, allowing for agility and quick decision-making</a:t>
            </a:r>
          </a:p>
          <a:p>
            <a:pPr marL="742950" lvl="1" indent="-285750">
              <a:buFont typeface="Arial" panose="020B0604020202020204" pitchFamily="34" charset="0"/>
              <a:buChar char="•"/>
            </a:pPr>
            <a:endParaRPr lang="en-GB" sz="2200" noProof="0" dirty="0">
              <a:latin typeface="+mj-lt"/>
            </a:endParaRPr>
          </a:p>
        </p:txBody>
      </p:sp>
      <p:sp>
        <p:nvSpPr>
          <p:cNvPr id="2" name="TextBox 7">
            <a:extLst>
              <a:ext uri="{FF2B5EF4-FFF2-40B4-BE49-F238E27FC236}">
                <a16:creationId xmlns:a16="http://schemas.microsoft.com/office/drawing/2014/main" id="{F4CE5075-1B67-1368-DDD9-03A898987D0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Working-from-Home at Spotify</a:t>
            </a:r>
          </a:p>
        </p:txBody>
      </p:sp>
    </p:spTree>
    <p:extLst>
      <p:ext uri="{BB962C8B-B14F-4D97-AF65-F5344CB8AC3E}">
        <p14:creationId xmlns:p14="http://schemas.microsoft.com/office/powerpoint/2010/main" val="387517514"/>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A9C8A8-5BD1-4101-8574-5D2189ECB36B}"/>
              </a:ext>
            </a:extLst>
          </p:cNvPr>
          <p:cNvSpPr>
            <a:spLocks noGrp="1"/>
          </p:cNvSpPr>
          <p:nvPr>
            <p:ph sz="quarter" idx="10"/>
          </p:nvPr>
        </p:nvSpPr>
        <p:spPr>
          <a:xfrm>
            <a:off x="1238250" y="1355725"/>
            <a:ext cx="9619140" cy="4789488"/>
          </a:xfrm>
        </p:spPr>
        <p:txBody>
          <a:bodyPr>
            <a:noAutofit/>
          </a:bodyPr>
          <a:lstStyle/>
          <a:p>
            <a:r>
              <a:rPr lang="en-GB" sz="2200" noProof="0" dirty="0">
                <a:latin typeface="+mj-lt"/>
              </a:rPr>
              <a:t>Socio-technical nature of digital transformation requires employee commitment, know-how, time and motivation for the process to be successful.</a:t>
            </a:r>
          </a:p>
          <a:p>
            <a:r>
              <a:rPr lang="en-GB" sz="2200" noProof="0" dirty="0">
                <a:latin typeface="+mj-lt"/>
              </a:rPr>
              <a:t>Digital leadership is essential for preparing, supporting, and helping individuals, teams, and the entire organisation transform the firm and as a result how employees work. </a:t>
            </a:r>
          </a:p>
          <a:p>
            <a:r>
              <a:rPr lang="en-GB" sz="2200" noProof="0" dirty="0">
                <a:latin typeface="+mj-lt"/>
              </a:rPr>
              <a:t>Effective change management by leadership to transition employees from current state to a desired future state. </a:t>
            </a:r>
          </a:p>
          <a:p>
            <a:r>
              <a:rPr lang="en-GB" sz="2200" noProof="0" dirty="0">
                <a:latin typeface="+mj-lt"/>
              </a:rPr>
              <a:t>In the medium or longer-term a digital culture is required for the                     integration of digital technologies: new ways of working, digital skills</a:t>
            </a:r>
          </a:p>
          <a:p>
            <a:r>
              <a:rPr lang="en-GB" sz="2200" noProof="0" dirty="0">
                <a:latin typeface="+mj-lt"/>
              </a:rPr>
              <a:t>Digital transformation in socio-technical understanding:</a:t>
            </a:r>
          </a:p>
          <a:p>
            <a:pPr lvl="1"/>
            <a:r>
              <a:rPr lang="en-GB" sz="2200" noProof="0" dirty="0">
                <a:latin typeface="+mj-lt"/>
              </a:rPr>
              <a:t>Technical aspects: organizational structures, digital technologies</a:t>
            </a:r>
          </a:p>
          <a:p>
            <a:pPr lvl="1"/>
            <a:r>
              <a:rPr lang="en-GB" sz="2200" noProof="0" dirty="0">
                <a:latin typeface="+mj-lt"/>
              </a:rPr>
              <a:t>Social: employee work, organizational culture</a:t>
            </a:r>
          </a:p>
          <a:p>
            <a:pPr lvl="1"/>
            <a:r>
              <a:rPr lang="en-GB" sz="2200" noProof="0" dirty="0">
                <a:latin typeface="+mj-lt"/>
              </a:rPr>
              <a:t>Spatial: flexibilization of where, when and how to work</a:t>
            </a:r>
          </a:p>
        </p:txBody>
      </p:sp>
      <p:sp>
        <p:nvSpPr>
          <p:cNvPr id="3" name="Inhaltsplatzhalter 2">
            <a:extLst>
              <a:ext uri="{FF2B5EF4-FFF2-40B4-BE49-F238E27FC236}">
                <a16:creationId xmlns:a16="http://schemas.microsoft.com/office/drawing/2014/main" id="{B7ECAB24-A731-9154-4429-54BBB503AC47}"/>
              </a:ext>
            </a:extLst>
          </p:cNvPr>
          <p:cNvSpPr>
            <a:spLocks noGrp="1"/>
          </p:cNvSpPr>
          <p:nvPr>
            <p:ph sz="quarter" idx="11"/>
          </p:nvPr>
        </p:nvSpPr>
        <p:spPr/>
        <p:txBody>
          <a:bodyPr/>
          <a:lstStyle/>
          <a:p>
            <a:pPr marL="0" indent="0">
              <a:buNone/>
            </a:pPr>
            <a:r>
              <a:rPr lang="en-GB" noProof="0" dirty="0">
                <a:latin typeface="+mj-lt"/>
              </a:rPr>
              <a:t>9.0 Introduction</a:t>
            </a:r>
          </a:p>
        </p:txBody>
      </p:sp>
      <p:pic>
        <p:nvPicPr>
          <p:cNvPr id="5" name="Grafik 4" descr="Ein Bild, das Kreis, Entwurf, Lineart, weiß enthält.&#10;&#10;KI-generierte Inhalte können fehlerhaft sein.">
            <a:extLst>
              <a:ext uri="{FF2B5EF4-FFF2-40B4-BE49-F238E27FC236}">
                <a16:creationId xmlns:a16="http://schemas.microsoft.com/office/drawing/2014/main" id="{29CC9BEB-3ED4-379F-08D5-2DF0B11A46D9}"/>
              </a:ext>
            </a:extLst>
          </p:cNvPr>
          <p:cNvPicPr>
            <a:picLocks noChangeAspect="1"/>
          </p:cNvPicPr>
          <p:nvPr/>
        </p:nvPicPr>
        <p:blipFill>
          <a:blip r:embed="rId2"/>
          <a:stretch>
            <a:fillRect/>
          </a:stretch>
        </p:blipFill>
        <p:spPr>
          <a:xfrm>
            <a:off x="9339309" y="3572316"/>
            <a:ext cx="2429214" cy="2262503"/>
          </a:xfrm>
          <a:prstGeom prst="rect">
            <a:avLst/>
          </a:prstGeom>
        </p:spPr>
      </p:pic>
    </p:spTree>
    <p:extLst>
      <p:ext uri="{BB962C8B-B14F-4D97-AF65-F5344CB8AC3E}">
        <p14:creationId xmlns:p14="http://schemas.microsoft.com/office/powerpoint/2010/main" val="305779192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CC7BB-A6D4-DC94-0768-75A592DA03F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1C0946-AF31-2A52-C48F-3B765B4FBF99}"/>
              </a:ext>
            </a:extLst>
          </p:cNvPr>
          <p:cNvSpPr>
            <a:spLocks noGrp="1"/>
          </p:cNvSpPr>
          <p:nvPr>
            <p:ph sz="quarter" idx="10"/>
          </p:nvPr>
        </p:nvSpPr>
        <p:spPr>
          <a:xfrm>
            <a:off x="1238250" y="1355725"/>
            <a:ext cx="9404350" cy="4789488"/>
          </a:xfrm>
        </p:spPr>
        <p:txBody>
          <a:bodyPr>
            <a:noAutofit/>
          </a:bodyPr>
          <a:lstStyle/>
          <a:p>
            <a:r>
              <a:rPr lang="en-GB" sz="2200" noProof="0" dirty="0">
                <a:latin typeface="+mj-lt"/>
              </a:rPr>
              <a:t>Focus of digital leadership concerning managers and employees to realise full potential of digital technologies and competitive advantage</a:t>
            </a:r>
          </a:p>
          <a:p>
            <a:pPr lvl="1"/>
            <a:r>
              <a:rPr lang="en-GB" sz="2200" noProof="0" dirty="0">
                <a:latin typeface="+mj-lt"/>
              </a:rPr>
              <a:t>Sustained unlearning of established beliefs about what is effective and likely to lead to success</a:t>
            </a:r>
          </a:p>
          <a:p>
            <a:pPr lvl="1"/>
            <a:r>
              <a:rPr lang="en-GB" sz="2200" noProof="0" dirty="0">
                <a:latin typeface="+mj-lt"/>
              </a:rPr>
              <a:t>Willingness to accept uncertainty and risk</a:t>
            </a:r>
          </a:p>
          <a:p>
            <a:r>
              <a:rPr lang="en-GB" sz="2200" noProof="0" dirty="0">
                <a:latin typeface="+mj-lt"/>
              </a:rPr>
              <a:t>Digital leadership: long-term, people focused leadership orientation that emphasises personal ethics and adaptability with the purpose of ensuring the realisation of a digital culture that supports new ways of working enabled by digital technologies integration. </a:t>
            </a:r>
          </a:p>
          <a:p>
            <a:r>
              <a:rPr lang="en-GB" sz="2200" noProof="0" dirty="0">
                <a:latin typeface="+mj-lt"/>
              </a:rPr>
              <a:t>Digital leadership tasks: core leadership capabilities (process of transformation, ownership of process, empowerment of employees), vision of future digitally transformed firm, strategic goals, digital literacy, change orientation, motivation of employees, management of teams and internal business communication</a:t>
            </a:r>
          </a:p>
          <a:p>
            <a:endParaRPr lang="en-GB" sz="2200" noProof="0" dirty="0"/>
          </a:p>
        </p:txBody>
      </p:sp>
      <p:sp>
        <p:nvSpPr>
          <p:cNvPr id="3" name="Inhaltsplatzhalter 2">
            <a:extLst>
              <a:ext uri="{FF2B5EF4-FFF2-40B4-BE49-F238E27FC236}">
                <a16:creationId xmlns:a16="http://schemas.microsoft.com/office/drawing/2014/main" id="{2369B3DE-B13A-4EDD-D35A-18C38189EB73}"/>
              </a:ext>
            </a:extLst>
          </p:cNvPr>
          <p:cNvSpPr>
            <a:spLocks noGrp="1"/>
          </p:cNvSpPr>
          <p:nvPr>
            <p:ph sz="quarter" idx="11"/>
          </p:nvPr>
        </p:nvSpPr>
        <p:spPr/>
        <p:txBody>
          <a:bodyPr/>
          <a:lstStyle/>
          <a:p>
            <a:pPr marL="0" indent="0">
              <a:buNone/>
            </a:pPr>
            <a:r>
              <a:rPr lang="en-GB" sz="3000" noProof="0" dirty="0">
                <a:latin typeface="+mj-lt"/>
              </a:rPr>
              <a:t>9.1 Digital Leadership</a:t>
            </a:r>
            <a:endParaRPr lang="en-GB" noProof="0" dirty="0"/>
          </a:p>
        </p:txBody>
      </p:sp>
    </p:spTree>
    <p:extLst>
      <p:ext uri="{BB962C8B-B14F-4D97-AF65-F5344CB8AC3E}">
        <p14:creationId xmlns:p14="http://schemas.microsoft.com/office/powerpoint/2010/main" val="1343834661"/>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7B45F-1FFA-28C5-0843-4A740749F78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E2BFD47-1E38-E8D8-C492-18D17FC67B78}"/>
              </a:ext>
            </a:extLst>
          </p:cNvPr>
          <p:cNvSpPr>
            <a:spLocks noGrp="1"/>
          </p:cNvSpPr>
          <p:nvPr>
            <p:ph sz="quarter" idx="10"/>
          </p:nvPr>
        </p:nvSpPr>
        <p:spPr>
          <a:xfrm>
            <a:off x="1238250" y="1355725"/>
            <a:ext cx="9404350" cy="4789488"/>
          </a:xfrm>
        </p:spPr>
        <p:txBody>
          <a:bodyPr>
            <a:noAutofit/>
          </a:bodyPr>
          <a:lstStyle/>
          <a:p>
            <a:r>
              <a:rPr lang="en-GB" sz="2200" noProof="0" dirty="0">
                <a:latin typeface="+mj-lt"/>
              </a:rPr>
              <a:t>Research by </a:t>
            </a:r>
            <a:r>
              <a:rPr lang="en-GB" sz="2200" noProof="0" dirty="0" err="1">
                <a:latin typeface="+mj-lt"/>
              </a:rPr>
              <a:t>Zoppelletto</a:t>
            </a:r>
            <a:r>
              <a:rPr lang="en-GB" sz="2200" noProof="0" dirty="0">
                <a:latin typeface="+mj-lt"/>
              </a:rPr>
              <a:t> et al. (2023) reveals:</a:t>
            </a:r>
          </a:p>
          <a:p>
            <a:pPr lvl="1"/>
            <a:r>
              <a:rPr lang="en-GB" sz="2200" noProof="0" dirty="0">
                <a:latin typeface="+mj-lt"/>
              </a:rPr>
              <a:t>Approaches to organisational setup and nature of the management differ in SME and large enterprises.</a:t>
            </a:r>
          </a:p>
          <a:p>
            <a:pPr lvl="1"/>
            <a:endParaRPr lang="en-GB" sz="2200" noProof="0" dirty="0">
              <a:latin typeface="+mj-lt"/>
            </a:endParaRPr>
          </a:p>
          <a:p>
            <a:pPr lvl="1"/>
            <a:endParaRPr lang="en-GB" sz="2200" noProof="0" dirty="0">
              <a:latin typeface="+mj-lt"/>
            </a:endParaRPr>
          </a:p>
          <a:p>
            <a:pPr lvl="1"/>
            <a:endParaRPr lang="en-GB" sz="2200" noProof="0" dirty="0">
              <a:latin typeface="+mj-lt"/>
            </a:endParaRPr>
          </a:p>
          <a:p>
            <a:pPr lvl="1"/>
            <a:endParaRPr lang="en-GB" sz="2200" noProof="0" dirty="0">
              <a:latin typeface="+mj-lt"/>
            </a:endParaRPr>
          </a:p>
          <a:p>
            <a:pPr lvl="1"/>
            <a:endParaRPr lang="en-GB" sz="2200" noProof="0" dirty="0">
              <a:latin typeface="+mj-lt"/>
            </a:endParaRPr>
          </a:p>
          <a:p>
            <a:pPr lvl="1"/>
            <a:endParaRPr lang="en-GB" sz="2200" noProof="0" dirty="0">
              <a:latin typeface="+mj-lt"/>
            </a:endParaRPr>
          </a:p>
          <a:p>
            <a:r>
              <a:rPr lang="en-GB" sz="2200" noProof="0" dirty="0">
                <a:latin typeface="+mj-lt"/>
              </a:rPr>
              <a:t>Peter et al. (2024) found evidence that owner-manager in SMEs can act as a veto holder in digital workplace transformation processes to e.g. a modern working environment. </a:t>
            </a:r>
          </a:p>
          <a:p>
            <a:pPr marL="0" indent="0">
              <a:buNone/>
            </a:pPr>
            <a:r>
              <a:rPr lang="en-GB" sz="2200" noProof="0" dirty="0">
                <a:latin typeface="+mj-lt"/>
              </a:rPr>
              <a:t> </a:t>
            </a:r>
          </a:p>
        </p:txBody>
      </p:sp>
      <p:sp>
        <p:nvSpPr>
          <p:cNvPr id="3" name="Inhaltsplatzhalter 2">
            <a:extLst>
              <a:ext uri="{FF2B5EF4-FFF2-40B4-BE49-F238E27FC236}">
                <a16:creationId xmlns:a16="http://schemas.microsoft.com/office/drawing/2014/main" id="{1C06C223-2C13-E1AC-0097-8D8E64874BCB}"/>
              </a:ext>
            </a:extLst>
          </p:cNvPr>
          <p:cNvSpPr>
            <a:spLocks noGrp="1"/>
          </p:cNvSpPr>
          <p:nvPr>
            <p:ph sz="quarter" idx="11"/>
          </p:nvPr>
        </p:nvSpPr>
        <p:spPr/>
        <p:txBody>
          <a:bodyPr/>
          <a:lstStyle/>
          <a:p>
            <a:pPr marL="0" indent="0">
              <a:buNone/>
            </a:pPr>
            <a:r>
              <a:rPr lang="en-GB" noProof="0" dirty="0">
                <a:latin typeface="+mj-lt"/>
              </a:rPr>
              <a:t>Digital Transformation in Large and Small and Medium-sized Enterprises</a:t>
            </a:r>
            <a:endParaRPr lang="en-GB" noProof="0" dirty="0"/>
          </a:p>
        </p:txBody>
      </p:sp>
      <p:sp>
        <p:nvSpPr>
          <p:cNvPr id="6" name="Rechteck 5">
            <a:extLst>
              <a:ext uri="{FF2B5EF4-FFF2-40B4-BE49-F238E27FC236}">
                <a16:creationId xmlns:a16="http://schemas.microsoft.com/office/drawing/2014/main" id="{B9D81755-D411-2A59-0AE6-1E3F68965A2C}"/>
              </a:ext>
            </a:extLst>
          </p:cNvPr>
          <p:cNvSpPr/>
          <p:nvPr/>
        </p:nvSpPr>
        <p:spPr>
          <a:xfrm>
            <a:off x="1238251" y="2464210"/>
            <a:ext cx="4484949" cy="2053865"/>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2000" b="1" noProof="0" dirty="0"/>
              <a:t>Small businesses</a:t>
            </a:r>
            <a:br>
              <a:rPr lang="en-GB" noProof="0" dirty="0"/>
            </a:br>
            <a:r>
              <a:rPr lang="en-GB" dirty="0">
                <a:solidFill>
                  <a:prstClr val="white"/>
                </a:solidFill>
              </a:rPr>
              <a:t>“</a:t>
            </a:r>
            <a:r>
              <a:rPr lang="en-GB" noProof="0" dirty="0">
                <a:solidFill>
                  <a:prstClr val="white"/>
                </a:solidFill>
              </a:rPr>
              <a:t>digital transformation peer-tutor (digital coach or mentor)”</a:t>
            </a:r>
            <a:endParaRPr lang="en-GB" noProof="0" dirty="0"/>
          </a:p>
          <a:p>
            <a:pPr lvl="0"/>
            <a:r>
              <a:rPr lang="en-GB" noProof="0" dirty="0"/>
              <a:t>- informal, persuasive and empathic approach</a:t>
            </a:r>
          </a:p>
          <a:p>
            <a:pPr lvl="0"/>
            <a:r>
              <a:rPr lang="en-GB" noProof="0" dirty="0"/>
              <a:t>- bottom-up strategy implementation</a:t>
            </a:r>
          </a:p>
          <a:p>
            <a:pPr algn="ctr"/>
            <a:endParaRPr lang="en-GB" noProof="0" dirty="0"/>
          </a:p>
        </p:txBody>
      </p:sp>
      <p:sp>
        <p:nvSpPr>
          <p:cNvPr id="7" name="Rechteck 6">
            <a:extLst>
              <a:ext uri="{FF2B5EF4-FFF2-40B4-BE49-F238E27FC236}">
                <a16:creationId xmlns:a16="http://schemas.microsoft.com/office/drawing/2014/main" id="{A289BA77-0A68-1FCA-26CB-F31402B8C22E}"/>
              </a:ext>
            </a:extLst>
          </p:cNvPr>
          <p:cNvSpPr/>
          <p:nvPr/>
        </p:nvSpPr>
        <p:spPr>
          <a:xfrm>
            <a:off x="6157651" y="2464210"/>
            <a:ext cx="4484949" cy="2053865"/>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2000" b="1" noProof="0" dirty="0"/>
              <a:t>Large enterprise</a:t>
            </a:r>
            <a:br>
              <a:rPr lang="en-GB" noProof="0" dirty="0"/>
            </a:br>
            <a:r>
              <a:rPr lang="en-GB" noProof="0" dirty="0"/>
              <a:t>“digital transformation conductor (chief digital officer”</a:t>
            </a:r>
          </a:p>
          <a:p>
            <a:pPr lvl="0"/>
            <a:r>
              <a:rPr lang="en-GB" noProof="0" dirty="0"/>
              <a:t>- Oversees digital transformation</a:t>
            </a:r>
          </a:p>
          <a:p>
            <a:pPr lvl="0"/>
            <a:r>
              <a:rPr lang="en-GB" noProof="0" dirty="0"/>
              <a:t>- top-down strategy implementation</a:t>
            </a:r>
          </a:p>
          <a:p>
            <a:pPr algn="ctr"/>
            <a:endParaRPr lang="en-GB" noProof="0" dirty="0"/>
          </a:p>
        </p:txBody>
      </p:sp>
    </p:spTree>
    <p:extLst>
      <p:ext uri="{BB962C8B-B14F-4D97-AF65-F5344CB8AC3E}">
        <p14:creationId xmlns:p14="http://schemas.microsoft.com/office/powerpoint/2010/main" val="262052725"/>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7C726-BA0A-AA9D-4CE6-7E803DF0A1D5}"/>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C4338D5-D690-63A1-A66F-3B3BAFFB86B2}"/>
              </a:ext>
            </a:extLst>
          </p:cNvPr>
          <p:cNvSpPr>
            <a:spLocks noGrp="1"/>
          </p:cNvSpPr>
          <p:nvPr>
            <p:ph sz="quarter" idx="10"/>
          </p:nvPr>
        </p:nvSpPr>
        <p:spPr>
          <a:xfrm>
            <a:off x="1238250" y="1355725"/>
            <a:ext cx="9404350" cy="4789488"/>
          </a:xfrm>
        </p:spPr>
        <p:txBody>
          <a:bodyPr>
            <a:noAutofit/>
          </a:bodyPr>
          <a:lstStyle/>
          <a:p>
            <a:r>
              <a:rPr lang="en-GB" sz="2200" noProof="0" dirty="0">
                <a:latin typeface="+mj-lt"/>
              </a:rPr>
              <a:t>Digital leadership associated with transformational leadership: </a:t>
            </a:r>
          </a:p>
          <a:p>
            <a:pPr lvl="1"/>
            <a:r>
              <a:rPr lang="en-GB" sz="2200" noProof="0" dirty="0">
                <a:latin typeface="+mj-lt"/>
              </a:rPr>
              <a:t>Decentralisation, delegation of responsibility and transparency.</a:t>
            </a:r>
          </a:p>
          <a:p>
            <a:pPr lvl="1"/>
            <a:r>
              <a:rPr lang="en-GB" sz="2200" noProof="0" dirty="0">
                <a:latin typeface="+mj-lt"/>
              </a:rPr>
              <a:t>Motivation of employees to look beyond self-interests through charisma, inspiration, intellectual stimulation, individualized consideration.</a:t>
            </a:r>
          </a:p>
          <a:p>
            <a:pPr lvl="1"/>
            <a:r>
              <a:rPr lang="en-GB" sz="2200" noProof="0" dirty="0">
                <a:latin typeface="+mj-lt"/>
              </a:rPr>
              <a:t>Elevation of employees' level of maturity and ideals, concerns for achievement, self-actualization and the well-being of others, organisation and society.</a:t>
            </a:r>
          </a:p>
          <a:p>
            <a:r>
              <a:rPr lang="en-GB" sz="2200" noProof="0" dirty="0">
                <a:latin typeface="+mj-lt"/>
              </a:rPr>
              <a:t>Digital leadership enables an open-minded, adaptable and innovative mindset required. </a:t>
            </a:r>
          </a:p>
          <a:p>
            <a:r>
              <a:rPr lang="en-GB" sz="2200" noProof="0" dirty="0">
                <a:latin typeface="+mj-lt"/>
              </a:rPr>
              <a:t>Associated transformational leadership enables necessary trust-building also through high levels of transparency required for employees to accept uncertainty and risk </a:t>
            </a:r>
          </a:p>
          <a:p>
            <a:endParaRPr lang="en-GB" sz="2200" noProof="0" dirty="0">
              <a:latin typeface="+mj-lt"/>
            </a:endParaRPr>
          </a:p>
          <a:p>
            <a:endParaRPr lang="en-GB" sz="2200" noProof="0" dirty="0">
              <a:latin typeface="+mj-lt"/>
            </a:endParaRPr>
          </a:p>
          <a:p>
            <a:endParaRPr lang="en-GB" sz="2200" noProof="0" dirty="0"/>
          </a:p>
          <a:p>
            <a:endParaRPr lang="en-GB" sz="2200" noProof="0" dirty="0"/>
          </a:p>
        </p:txBody>
      </p:sp>
      <p:sp>
        <p:nvSpPr>
          <p:cNvPr id="3" name="Inhaltsplatzhalter 2">
            <a:extLst>
              <a:ext uri="{FF2B5EF4-FFF2-40B4-BE49-F238E27FC236}">
                <a16:creationId xmlns:a16="http://schemas.microsoft.com/office/drawing/2014/main" id="{3F19D0AB-93A9-D07B-6A07-3F9ED0A6D803}"/>
              </a:ext>
            </a:extLst>
          </p:cNvPr>
          <p:cNvSpPr>
            <a:spLocks noGrp="1"/>
          </p:cNvSpPr>
          <p:nvPr>
            <p:ph sz="quarter" idx="11"/>
          </p:nvPr>
        </p:nvSpPr>
        <p:spPr/>
        <p:txBody>
          <a:bodyPr/>
          <a:lstStyle/>
          <a:p>
            <a:pPr marL="0" indent="0">
              <a:buNone/>
            </a:pPr>
            <a:r>
              <a:rPr lang="en-GB" sz="3000" noProof="0" dirty="0">
                <a:latin typeface="+mj-lt"/>
              </a:rPr>
              <a:t>9.1 Digital Leadership</a:t>
            </a:r>
            <a:endParaRPr lang="en-GB" noProof="0" dirty="0"/>
          </a:p>
        </p:txBody>
      </p:sp>
    </p:spTree>
    <p:extLst>
      <p:ext uri="{BB962C8B-B14F-4D97-AF65-F5344CB8AC3E}">
        <p14:creationId xmlns:p14="http://schemas.microsoft.com/office/powerpoint/2010/main" val="3162162428"/>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40294-0A51-E4B7-C0A7-D9B1859D6167}"/>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74CE7B43-78C5-0D66-ECA1-156F00BB6CB4}"/>
              </a:ext>
            </a:extLst>
          </p:cNvPr>
          <p:cNvSpPr>
            <a:spLocks noGrp="1"/>
          </p:cNvSpPr>
          <p:nvPr>
            <p:ph sz="quarter" idx="10"/>
          </p:nvPr>
        </p:nvSpPr>
        <p:spPr>
          <a:xfrm>
            <a:off x="1238250" y="1355725"/>
            <a:ext cx="9404350" cy="4789488"/>
          </a:xfrm>
        </p:spPr>
        <p:txBody>
          <a:bodyPr>
            <a:noAutofit/>
          </a:bodyPr>
          <a:lstStyle/>
          <a:p>
            <a:r>
              <a:rPr lang="en-GB" sz="2200" noProof="0" dirty="0">
                <a:latin typeface="+mj-lt"/>
              </a:rPr>
              <a:t>Origins of digital leadership are in e-leadership thinking that emphasised leadership effectiveness in virtual spaces during the initial digitalisation of work and team collaboration, e.g. virtual team effectiveness</a:t>
            </a:r>
          </a:p>
          <a:p>
            <a:r>
              <a:rPr lang="en-GB" sz="2200" noProof="0" dirty="0">
                <a:latin typeface="+mj-lt"/>
              </a:rPr>
              <a:t>Digital leadership incorporates e-leadership but changes the focus to a more strategic in nature with emphasis on adaptation and competitive advantage</a:t>
            </a:r>
          </a:p>
          <a:p>
            <a:r>
              <a:rPr lang="en-GB" sz="2200" noProof="0" dirty="0">
                <a:latin typeface="+mj-lt"/>
              </a:rPr>
              <a:t>Digital leadership provides understanding of changes, shared goal setting and employee motivation, experimentations and provides necessary working conditions to enable experimentations. </a:t>
            </a:r>
          </a:p>
        </p:txBody>
      </p:sp>
      <p:sp>
        <p:nvSpPr>
          <p:cNvPr id="3" name="Inhaltsplatzhalter 2">
            <a:extLst>
              <a:ext uri="{FF2B5EF4-FFF2-40B4-BE49-F238E27FC236}">
                <a16:creationId xmlns:a16="http://schemas.microsoft.com/office/drawing/2014/main" id="{B7FE6EFC-7897-6BD1-17D5-4033D0802304}"/>
              </a:ext>
            </a:extLst>
          </p:cNvPr>
          <p:cNvSpPr>
            <a:spLocks noGrp="1"/>
          </p:cNvSpPr>
          <p:nvPr>
            <p:ph sz="quarter" idx="11"/>
          </p:nvPr>
        </p:nvSpPr>
        <p:spPr/>
        <p:txBody>
          <a:bodyPr/>
          <a:lstStyle/>
          <a:p>
            <a:pPr marL="0" indent="0">
              <a:buNone/>
            </a:pPr>
            <a:r>
              <a:rPr lang="en-GB" noProof="0" dirty="0">
                <a:latin typeface="+mj-lt"/>
              </a:rPr>
              <a:t>E-Leadership vs Digital Leadership</a:t>
            </a:r>
            <a:endParaRPr lang="en-GB" noProof="0" dirty="0"/>
          </a:p>
        </p:txBody>
      </p:sp>
    </p:spTree>
    <p:extLst>
      <p:ext uri="{BB962C8B-B14F-4D97-AF65-F5344CB8AC3E}">
        <p14:creationId xmlns:p14="http://schemas.microsoft.com/office/powerpoint/2010/main" val="211364888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D8C7E-84BE-41A7-4DAC-2636EB59090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78E1ED9F-8C86-15BA-A5D1-E85B340C3CF7}"/>
              </a:ext>
            </a:extLst>
          </p:cNvPr>
          <p:cNvSpPr>
            <a:spLocks noGrp="1"/>
          </p:cNvSpPr>
          <p:nvPr>
            <p:ph sz="quarter" idx="10"/>
          </p:nvPr>
        </p:nvSpPr>
        <p:spPr>
          <a:xfrm>
            <a:off x="1238250" y="1355725"/>
            <a:ext cx="9404350" cy="4789488"/>
          </a:xfrm>
        </p:spPr>
        <p:txBody>
          <a:bodyPr>
            <a:noAutofit/>
          </a:bodyPr>
          <a:lstStyle/>
          <a:p>
            <a:r>
              <a:rPr lang="en-GB" sz="2200" noProof="0" dirty="0">
                <a:latin typeface="+mj-lt"/>
              </a:rPr>
              <a:t>Digital leadership should enable stablished practices for successful change management, e.g. suggested by Kotter (2012):</a:t>
            </a:r>
          </a:p>
          <a:p>
            <a:endParaRPr lang="en-GB" sz="2200" noProof="0" dirty="0">
              <a:latin typeface="+mj-lt"/>
            </a:endParaRPr>
          </a:p>
          <a:p>
            <a:endParaRPr lang="en-GB" sz="2200" noProof="0" dirty="0">
              <a:latin typeface="+mj-lt"/>
            </a:endParaRPr>
          </a:p>
          <a:p>
            <a:endParaRPr lang="en-GB" sz="2200" noProof="0" dirty="0">
              <a:latin typeface="+mj-lt"/>
            </a:endParaRPr>
          </a:p>
          <a:p>
            <a:endParaRPr lang="en-GB" sz="2200" noProof="0" dirty="0">
              <a:latin typeface="+mj-lt"/>
            </a:endParaRPr>
          </a:p>
          <a:p>
            <a:endParaRPr lang="en-GB" sz="2200" noProof="0" dirty="0">
              <a:latin typeface="+mj-lt"/>
            </a:endParaRPr>
          </a:p>
          <a:p>
            <a:endParaRPr lang="en-GB" sz="2200" noProof="0" dirty="0">
              <a:latin typeface="+mj-lt"/>
            </a:endParaRPr>
          </a:p>
          <a:p>
            <a:pPr marL="0" indent="0">
              <a:buNone/>
            </a:pPr>
            <a:endParaRPr lang="en-GB" sz="2200" noProof="0" dirty="0">
              <a:latin typeface="+mj-lt"/>
            </a:endParaRPr>
          </a:p>
          <a:p>
            <a:r>
              <a:rPr lang="en-GB" sz="2200" noProof="0" dirty="0">
                <a:latin typeface="+mj-lt"/>
              </a:rPr>
              <a:t>Individual digital leader’s understanding of the human dimension places significant demands on leadership teams and employees.</a:t>
            </a:r>
          </a:p>
          <a:p>
            <a:r>
              <a:rPr lang="en-GB" sz="2200" noProof="0" dirty="0">
                <a:latin typeface="+mj-lt"/>
              </a:rPr>
              <a:t>Digital leadership needs to sustain digital mindset in the medium and long-term to establish digital culture.</a:t>
            </a:r>
          </a:p>
          <a:p>
            <a:endParaRPr lang="en-GB" sz="2200" noProof="0" dirty="0"/>
          </a:p>
          <a:p>
            <a:endParaRPr lang="en-GB" sz="2200" noProof="0" dirty="0"/>
          </a:p>
        </p:txBody>
      </p:sp>
      <p:sp>
        <p:nvSpPr>
          <p:cNvPr id="3" name="Inhaltsplatzhalter 2">
            <a:extLst>
              <a:ext uri="{FF2B5EF4-FFF2-40B4-BE49-F238E27FC236}">
                <a16:creationId xmlns:a16="http://schemas.microsoft.com/office/drawing/2014/main" id="{EF0BDA0F-A4C7-771B-ED33-DF0FE1BD182C}"/>
              </a:ext>
            </a:extLst>
          </p:cNvPr>
          <p:cNvSpPr>
            <a:spLocks noGrp="1"/>
          </p:cNvSpPr>
          <p:nvPr>
            <p:ph sz="quarter" idx="11"/>
          </p:nvPr>
        </p:nvSpPr>
        <p:spPr/>
        <p:txBody>
          <a:bodyPr/>
          <a:lstStyle/>
          <a:p>
            <a:pPr marL="0" indent="0">
              <a:buNone/>
            </a:pPr>
            <a:r>
              <a:rPr lang="en-GB" sz="3000" noProof="0" dirty="0">
                <a:latin typeface="+mj-lt"/>
              </a:rPr>
              <a:t>9.1 Digital Leadership</a:t>
            </a:r>
            <a:endParaRPr lang="en-GB" noProof="0" dirty="0"/>
          </a:p>
        </p:txBody>
      </p:sp>
      <p:pic>
        <p:nvPicPr>
          <p:cNvPr id="18" name="Grafik 17" descr="Ein Bild, das Text, Screenshot, Buch enthält.&#10;&#10;KI-generierte Inhalte können fehlerhaft sein.">
            <a:extLst>
              <a:ext uri="{FF2B5EF4-FFF2-40B4-BE49-F238E27FC236}">
                <a16:creationId xmlns:a16="http://schemas.microsoft.com/office/drawing/2014/main" id="{8EC541DD-FE1C-6A50-88FE-4F68709748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38250" y="1739833"/>
            <a:ext cx="9404350" cy="3378334"/>
          </a:xfrm>
          <a:prstGeom prst="rect">
            <a:avLst/>
          </a:prstGeom>
        </p:spPr>
      </p:pic>
    </p:spTree>
    <p:extLst>
      <p:ext uri="{BB962C8B-B14F-4D97-AF65-F5344CB8AC3E}">
        <p14:creationId xmlns:p14="http://schemas.microsoft.com/office/powerpoint/2010/main" val="898197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US" sz="3000" dirty="0">
                <a:latin typeface="+mj-lt"/>
              </a:rPr>
              <a:t>Case Studies</a:t>
            </a:r>
            <a:endParaRPr lang="en-GB" sz="3000" noProof="0" dirty="0">
              <a:latin typeface="+mj-lt"/>
            </a:endParaRP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38250" y="1355725"/>
            <a:ext cx="9404350" cy="478948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mj-lt"/>
              </a:rPr>
              <a:t>Step 1: Selection of a case organization</a:t>
            </a:r>
          </a:p>
          <a:p>
            <a:pPr marL="514350" indent="-514350">
              <a:buFont typeface="+mj-lt"/>
              <a:buAutoNum type="arabicPeriod"/>
            </a:pPr>
            <a:r>
              <a:rPr lang="en-US" dirty="0">
                <a:latin typeface="+mj-lt"/>
              </a:rPr>
              <a:t>Read the Swiss retail bank case “</a:t>
            </a:r>
            <a:r>
              <a:rPr lang="en-US" dirty="0" err="1">
                <a:latin typeface="+mj-lt"/>
              </a:rPr>
              <a:t>Valuu</a:t>
            </a:r>
            <a:r>
              <a:rPr lang="en-US" dirty="0">
                <a:latin typeface="+mj-lt"/>
              </a:rPr>
              <a:t>: a corporate start-up for digital business model innovation” (sections ‘Background’ and ‘The launch’), or</a:t>
            </a:r>
          </a:p>
          <a:p>
            <a:pPr marL="514350" indent="-514350">
              <a:buFont typeface="+mj-lt"/>
              <a:buAutoNum type="arabicPeriod"/>
            </a:pPr>
            <a:r>
              <a:rPr lang="en-US" dirty="0">
                <a:latin typeface="+mj-lt"/>
              </a:rPr>
              <a:t>Select any other major retail bank in your country, or</a:t>
            </a:r>
          </a:p>
          <a:p>
            <a:pPr marL="514350" indent="-514350">
              <a:buFont typeface="+mj-lt"/>
              <a:buAutoNum type="arabicPeriod"/>
            </a:pPr>
            <a:r>
              <a:rPr lang="en-US" dirty="0">
                <a:latin typeface="+mj-lt"/>
              </a:rPr>
              <a:t>Identify any other </a:t>
            </a:r>
            <a:r>
              <a:rPr lang="en-US" dirty="0" err="1">
                <a:latin typeface="+mj-lt"/>
              </a:rPr>
              <a:t>organisation</a:t>
            </a:r>
            <a:r>
              <a:rPr lang="en-US" dirty="0">
                <a:latin typeface="+mj-lt"/>
              </a:rPr>
              <a:t> in your country which is well documented (e.g., has a website and social media presence), and which can form the basis for future course work in Chapters 02 to 12 based on the Digital Transformation Toolkit present in Chapter 12. </a:t>
            </a:r>
          </a:p>
          <a:p>
            <a:pPr marL="0" indent="0">
              <a:buNone/>
            </a:pPr>
            <a:r>
              <a:rPr lang="en-US" dirty="0">
                <a:latin typeface="+mj-lt"/>
              </a:rPr>
              <a:t>For options 2 and 3 (if you chose to select another case </a:t>
            </a:r>
            <a:r>
              <a:rPr lang="en-US" dirty="0" err="1">
                <a:latin typeface="+mj-lt"/>
              </a:rPr>
              <a:t>organisation</a:t>
            </a:r>
            <a:r>
              <a:rPr lang="en-US" dirty="0">
                <a:latin typeface="+mj-lt"/>
              </a:rPr>
              <a:t> than </a:t>
            </a:r>
            <a:r>
              <a:rPr lang="en-US" dirty="0" err="1">
                <a:latin typeface="+mj-lt"/>
              </a:rPr>
              <a:t>Valuu</a:t>
            </a:r>
            <a:r>
              <a:rPr lang="en-US" dirty="0">
                <a:latin typeface="+mj-lt"/>
              </a:rPr>
              <a:t>), you should document the following:</a:t>
            </a:r>
          </a:p>
          <a:p>
            <a:r>
              <a:rPr lang="en-US" dirty="0">
                <a:latin typeface="+mj-lt"/>
              </a:rPr>
              <a:t>Name of the </a:t>
            </a:r>
            <a:r>
              <a:rPr lang="en-US" dirty="0" err="1">
                <a:latin typeface="+mj-lt"/>
              </a:rPr>
              <a:t>organisation</a:t>
            </a:r>
            <a:r>
              <a:rPr lang="en-US" dirty="0">
                <a:latin typeface="+mj-lt"/>
              </a:rPr>
              <a:t> including information about their website and social media profiles.</a:t>
            </a:r>
          </a:p>
          <a:p>
            <a:r>
              <a:rPr lang="en-US" dirty="0" err="1">
                <a:latin typeface="+mj-lt"/>
              </a:rPr>
              <a:t>Organisational</a:t>
            </a:r>
            <a:r>
              <a:rPr lang="en-US" dirty="0">
                <a:latin typeface="+mj-lt"/>
              </a:rPr>
              <a:t> facts and figures (e.g., financial metrics, number of employees, products and services, geographical reach; as well as its office, production and distribution locations).</a:t>
            </a:r>
          </a:p>
          <a:p>
            <a:r>
              <a:rPr lang="en-US" dirty="0">
                <a:latin typeface="+mj-lt"/>
              </a:rPr>
              <a:t>Industry information with challenges and opportunities. </a:t>
            </a:r>
          </a:p>
          <a:p>
            <a:endParaRPr lang="en-GB" dirty="0">
              <a:latin typeface="+mj-lt"/>
            </a:endParaRP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US" sz="1100" dirty="0"/>
              <a:t>You will find a collection of case studies for Strategic Digital Transformation in the appendix and additional cases online at www.strategic-digital-transformation.com. </a:t>
            </a:r>
            <a:endParaRPr lang="de-CH" sz="1100" dirty="0"/>
          </a:p>
        </p:txBody>
      </p:sp>
    </p:spTree>
    <p:extLst>
      <p:ext uri="{BB962C8B-B14F-4D97-AF65-F5344CB8AC3E}">
        <p14:creationId xmlns:p14="http://schemas.microsoft.com/office/powerpoint/2010/main" val="1341889041"/>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B1423-FDC1-9998-1C71-2EF311B2D5E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3208D5D-5CA8-7602-948C-276EE6B12E41}"/>
              </a:ext>
            </a:extLst>
          </p:cNvPr>
          <p:cNvSpPr>
            <a:spLocks noGrp="1"/>
          </p:cNvSpPr>
          <p:nvPr>
            <p:ph sz="quarter" idx="11"/>
          </p:nvPr>
        </p:nvSpPr>
        <p:spPr/>
        <p:txBody>
          <a:bodyPr/>
          <a:lstStyle/>
          <a:p>
            <a:pPr marL="0" indent="0">
              <a:buNone/>
            </a:pPr>
            <a:r>
              <a:rPr lang="en-GB" noProof="0" dirty="0">
                <a:latin typeface="+mj-lt"/>
              </a:rPr>
              <a:t>9.2 Digital Culture</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DF7310FF-F1A3-DEAD-82EA-C5906B760FD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culture cultivates willingness to take risks and experiment with digital technologies.</a:t>
            </a:r>
          </a:p>
          <a:p>
            <a:pPr lvl="1"/>
            <a:r>
              <a:rPr lang="en-GB" sz="2200" noProof="0" dirty="0">
                <a:latin typeface="+mj-lt"/>
              </a:rPr>
              <a:t>Requires changes in human resource management and culture of openness and innovation through learning and development initiatives. </a:t>
            </a:r>
          </a:p>
          <a:p>
            <a:pPr lvl="1"/>
            <a:r>
              <a:rPr lang="en-GB" sz="2200" noProof="0" dirty="0">
                <a:latin typeface="+mj-lt"/>
              </a:rPr>
              <a:t>Requires activities around modified / updated organisational structures and processes.</a:t>
            </a:r>
          </a:p>
          <a:p>
            <a:r>
              <a:rPr lang="en-GB" sz="2200" noProof="0" dirty="0">
                <a:latin typeface="+mj-lt"/>
              </a:rPr>
              <a:t>Digital culture becomes manifest in daily practices of agile ways of working that emphasise adaptation and flexibility in the short-term to realise the longer-term goal of the digital transformation and a more agile project management approach of scrum (see next slide). </a:t>
            </a:r>
          </a:p>
          <a:p>
            <a:r>
              <a:rPr lang="en-GB" sz="2200" noProof="0" dirty="0">
                <a:latin typeface="+mj-lt"/>
              </a:rPr>
              <a:t>Organisations muse adopt a digital culture and mindset to realise full potential of digitally transforming business models, processes and ways of working.</a:t>
            </a:r>
          </a:p>
          <a:p>
            <a:r>
              <a:rPr lang="en-GB" sz="2200" noProof="0" dirty="0">
                <a:latin typeface="+mj-lt"/>
              </a:rPr>
              <a:t>Value creation realised by the firm is associated with business models, processes, ways of working and value propositions.</a:t>
            </a:r>
          </a:p>
        </p:txBody>
      </p:sp>
    </p:spTree>
    <p:extLst>
      <p:ext uri="{BB962C8B-B14F-4D97-AF65-F5344CB8AC3E}">
        <p14:creationId xmlns:p14="http://schemas.microsoft.com/office/powerpoint/2010/main" val="487872961"/>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124C3-2AE3-FFD9-393F-8D288564227A}"/>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E2F6FC2-3C2F-BA14-4814-58C59B2CBEE5}"/>
              </a:ext>
            </a:extLst>
          </p:cNvPr>
          <p:cNvSpPr>
            <a:spLocks noGrp="1"/>
          </p:cNvSpPr>
          <p:nvPr>
            <p:ph sz="quarter" idx="10"/>
          </p:nvPr>
        </p:nvSpPr>
        <p:spPr>
          <a:xfrm>
            <a:off x="1238250" y="1355725"/>
            <a:ext cx="6671754" cy="4789488"/>
          </a:xfrm>
        </p:spPr>
        <p:txBody>
          <a:bodyPr>
            <a:noAutofit/>
          </a:bodyPr>
          <a:lstStyle/>
          <a:p>
            <a:r>
              <a:rPr lang="en-GB" sz="2200" noProof="0" dirty="0">
                <a:latin typeface="+mj-lt"/>
              </a:rPr>
              <a:t>Agile: effectively responding to changing external conditions with speed and surprise, key capability for digital transformation enabled by digital technologies</a:t>
            </a:r>
          </a:p>
          <a:p>
            <a:r>
              <a:rPr lang="en-GB" sz="2200" noProof="0" dirty="0">
                <a:latin typeface="+mj-lt"/>
              </a:rPr>
              <a:t>Scrum technique (aligned with digital culture):</a:t>
            </a:r>
          </a:p>
          <a:p>
            <a:pPr lvl="1"/>
            <a:r>
              <a:rPr lang="en-GB" sz="2200" noProof="0" dirty="0">
                <a:latin typeface="+mj-lt"/>
              </a:rPr>
              <a:t>Technique to enable agile responses: Learning through small, incremental and iterative changes while maintaining the ability to adapt long-term plans based of the outcomes and changes in the environment.</a:t>
            </a:r>
          </a:p>
          <a:p>
            <a:pPr lvl="1"/>
            <a:r>
              <a:rPr lang="en-GB" sz="2200" noProof="0" dirty="0">
                <a:latin typeface="+mj-lt"/>
              </a:rPr>
              <a:t>was originally developed for software development</a:t>
            </a:r>
          </a:p>
          <a:p>
            <a:pPr lvl="1"/>
            <a:r>
              <a:rPr lang="en-GB" sz="2200" noProof="0" dirty="0">
                <a:latin typeface="+mj-lt"/>
              </a:rPr>
              <a:t>involves 5 to 20 employees, “sprints” are typically 2 weeks for completing tasks or goals</a:t>
            </a:r>
          </a:p>
          <a:p>
            <a:pPr lvl="1"/>
            <a:r>
              <a:rPr lang="en-GB" sz="2200" noProof="0" dirty="0">
                <a:latin typeface="+mj-lt"/>
              </a:rPr>
              <a:t>Progress is actively documented; team discusses solutions and prioritisation daily to find solutions</a:t>
            </a:r>
          </a:p>
          <a:p>
            <a:pPr lvl="1"/>
            <a:endParaRPr lang="en-GB" sz="2200" noProof="0" dirty="0">
              <a:latin typeface="+mj-lt"/>
            </a:endParaRPr>
          </a:p>
          <a:p>
            <a:endParaRPr lang="en-GB" sz="2200" noProof="0" dirty="0">
              <a:latin typeface="+mj-lt"/>
            </a:endParaRPr>
          </a:p>
        </p:txBody>
      </p:sp>
      <p:sp>
        <p:nvSpPr>
          <p:cNvPr id="3" name="Inhaltsplatzhalter 2">
            <a:extLst>
              <a:ext uri="{FF2B5EF4-FFF2-40B4-BE49-F238E27FC236}">
                <a16:creationId xmlns:a16="http://schemas.microsoft.com/office/drawing/2014/main" id="{9D554018-96BE-EBD6-5200-A16E343EA6BC}"/>
              </a:ext>
            </a:extLst>
          </p:cNvPr>
          <p:cNvSpPr>
            <a:spLocks noGrp="1"/>
          </p:cNvSpPr>
          <p:nvPr>
            <p:ph sz="quarter" idx="11"/>
          </p:nvPr>
        </p:nvSpPr>
        <p:spPr/>
        <p:txBody>
          <a:bodyPr/>
          <a:lstStyle/>
          <a:p>
            <a:pPr marL="0" indent="0">
              <a:buNone/>
            </a:pPr>
            <a:r>
              <a:rPr lang="en-GB" noProof="0" dirty="0">
                <a:latin typeface="+mj-lt"/>
              </a:rPr>
              <a:t>Agility and Scrum</a:t>
            </a:r>
            <a:endParaRPr lang="en-GB" noProof="0" dirty="0"/>
          </a:p>
        </p:txBody>
      </p:sp>
      <p:pic>
        <p:nvPicPr>
          <p:cNvPr id="5" name="Grafik 4" descr="Ein Bild, das Text, Kreis, Schrift, Design enthält.&#10;&#10;KI-generierte Inhalte können fehlerhaft sein.">
            <a:extLst>
              <a:ext uri="{FF2B5EF4-FFF2-40B4-BE49-F238E27FC236}">
                <a16:creationId xmlns:a16="http://schemas.microsoft.com/office/drawing/2014/main" id="{E4188527-6A49-64FD-5DFB-ABDDB6EBC04E}"/>
              </a:ext>
            </a:extLst>
          </p:cNvPr>
          <p:cNvPicPr>
            <a:picLocks noChangeAspect="1"/>
          </p:cNvPicPr>
          <p:nvPr/>
        </p:nvPicPr>
        <p:blipFill>
          <a:blip r:embed="rId2"/>
          <a:stretch>
            <a:fillRect/>
          </a:stretch>
        </p:blipFill>
        <p:spPr>
          <a:xfrm>
            <a:off x="7788184" y="1377514"/>
            <a:ext cx="4403814" cy="4102972"/>
          </a:xfrm>
          <a:prstGeom prst="rect">
            <a:avLst/>
          </a:prstGeom>
        </p:spPr>
      </p:pic>
    </p:spTree>
    <p:extLst>
      <p:ext uri="{BB962C8B-B14F-4D97-AF65-F5344CB8AC3E}">
        <p14:creationId xmlns:p14="http://schemas.microsoft.com/office/powerpoint/2010/main" val="1644297337"/>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034BD-CD81-E450-AC6B-F626CCC25DB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73B0D9B-E94B-1D6E-C087-EE9F1A027DDF}"/>
              </a:ext>
            </a:extLst>
          </p:cNvPr>
          <p:cNvSpPr>
            <a:spLocks noGrp="1"/>
          </p:cNvSpPr>
          <p:nvPr>
            <p:ph sz="quarter" idx="11"/>
          </p:nvPr>
        </p:nvSpPr>
        <p:spPr/>
        <p:txBody>
          <a:bodyPr/>
          <a:lstStyle/>
          <a:p>
            <a:pPr marL="0" indent="0">
              <a:buNone/>
            </a:pPr>
            <a:r>
              <a:rPr lang="en-GB" noProof="0" dirty="0">
                <a:latin typeface="+mj-lt"/>
              </a:rPr>
              <a:t>9.2 Digital Culture</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8ACECAE7-AA7E-FCCF-AAA1-DA971DD8B20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Organisational culture is critical in social processes where the way employees behave is driven by their beliefs, norms and values as it shapes employee behaviour. </a:t>
            </a:r>
          </a:p>
          <a:p>
            <a:r>
              <a:rPr lang="en-GB" sz="2200" noProof="0" dirty="0">
                <a:latin typeface="+mj-lt"/>
              </a:rPr>
              <a:t>Fundamental understanding of organisational culture: </a:t>
            </a:r>
          </a:p>
          <a:p>
            <a:pPr lvl="1"/>
            <a:r>
              <a:rPr lang="en-GB" sz="2200" noProof="0" dirty="0">
                <a:latin typeface="+mj-lt"/>
              </a:rPr>
              <a:t>Shared values and basic assumptions by a group that tend to persist over time even when group membership changes</a:t>
            </a:r>
          </a:p>
          <a:p>
            <a:pPr lvl="1"/>
            <a:r>
              <a:rPr lang="en-GB" sz="2200" noProof="0" dirty="0">
                <a:latin typeface="+mj-lt"/>
              </a:rPr>
              <a:t>Values and basic assumptions are learned through group experiences of what works to solve problems</a:t>
            </a:r>
          </a:p>
          <a:p>
            <a:pPr lvl="1"/>
            <a:r>
              <a:rPr lang="en-GB" sz="2200" noProof="0" dirty="0">
                <a:latin typeface="+mj-lt"/>
              </a:rPr>
              <a:t>Behaviour patterns or style of an organisation that new employees are automatically encouraged to follow as the correct way</a:t>
            </a:r>
          </a:p>
          <a:p>
            <a:r>
              <a:rPr lang="en-GB" sz="2200" noProof="0" dirty="0">
                <a:latin typeface="+mj-lt"/>
              </a:rPr>
              <a:t>Recalling strategies for realising ambidexterity (Chapter 03): response to tensions between different organisational cultures</a:t>
            </a:r>
          </a:p>
          <a:p>
            <a:r>
              <a:rPr lang="en-GB" sz="2200" noProof="0" dirty="0">
                <a:latin typeface="+mj-lt"/>
              </a:rPr>
              <a:t>Easy to change visible behaviours, symbols, rules and regulations to reflect digital culture, but difficult to sustainably change norms, values and beliefs to reflect digital mindset</a:t>
            </a:r>
          </a:p>
        </p:txBody>
      </p:sp>
    </p:spTree>
    <p:extLst>
      <p:ext uri="{BB962C8B-B14F-4D97-AF65-F5344CB8AC3E}">
        <p14:creationId xmlns:p14="http://schemas.microsoft.com/office/powerpoint/2010/main" val="24547231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F8EBE-5A7A-D948-4E18-DEA1922BA8CC}"/>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21ED1586-A60F-3937-A267-D09AD9E9F6CD}"/>
              </a:ext>
            </a:extLst>
          </p:cNvPr>
          <p:cNvSpPr>
            <a:spLocks noGrp="1"/>
          </p:cNvSpPr>
          <p:nvPr>
            <p:ph sz="quarter" idx="10"/>
          </p:nvPr>
        </p:nvSpPr>
        <p:spPr>
          <a:xfrm>
            <a:off x="1238250" y="1355725"/>
            <a:ext cx="9404350" cy="4789488"/>
          </a:xfrm>
        </p:spPr>
        <p:txBody>
          <a:bodyPr>
            <a:noAutofit/>
          </a:bodyPr>
          <a:lstStyle/>
          <a:p>
            <a:r>
              <a:rPr lang="en-GB" sz="2200" noProof="0" dirty="0">
                <a:latin typeface="+mj-lt"/>
              </a:rPr>
              <a:t>Kraft et al. (2022) draws attention to an unevenly integration of digital technologies across different kinds of work, suggesting change at different speeds.</a:t>
            </a:r>
          </a:p>
          <a:p>
            <a:r>
              <a:rPr lang="en-GB" sz="2200" noProof="0" dirty="0">
                <a:latin typeface="+mj-lt"/>
              </a:rPr>
              <a:t>Evidence that operative work was far more actively affected than managerial work. </a:t>
            </a:r>
          </a:p>
          <a:p>
            <a:r>
              <a:rPr lang="en-GB" sz="2200" noProof="0" dirty="0">
                <a:latin typeface="+mj-lt"/>
              </a:rPr>
              <a:t>This would hinder the potential for a digital culture to be developed. </a:t>
            </a:r>
          </a:p>
          <a:p>
            <a:r>
              <a:rPr lang="en-GB" sz="2200" noProof="0" dirty="0">
                <a:latin typeface="+mj-lt"/>
              </a:rPr>
              <a:t>Therefore, the digital transformation process is getting stuck at the level of digitalisation of processes and tasks. </a:t>
            </a:r>
            <a:endParaRPr lang="en-GB" sz="2200" noProof="0" dirty="0"/>
          </a:p>
        </p:txBody>
      </p:sp>
      <p:sp>
        <p:nvSpPr>
          <p:cNvPr id="3" name="Inhaltsplatzhalter 2">
            <a:extLst>
              <a:ext uri="{FF2B5EF4-FFF2-40B4-BE49-F238E27FC236}">
                <a16:creationId xmlns:a16="http://schemas.microsoft.com/office/drawing/2014/main" id="{A26678A8-C740-CC7B-11A7-FAFCFF9A8F01}"/>
              </a:ext>
            </a:extLst>
          </p:cNvPr>
          <p:cNvSpPr>
            <a:spLocks noGrp="1"/>
          </p:cNvSpPr>
          <p:nvPr>
            <p:ph sz="quarter" idx="11"/>
          </p:nvPr>
        </p:nvSpPr>
        <p:spPr/>
        <p:txBody>
          <a:bodyPr/>
          <a:lstStyle/>
          <a:p>
            <a:pPr marL="0" indent="0">
              <a:buNone/>
            </a:pPr>
            <a:r>
              <a:rPr lang="en-GB" noProof="0" dirty="0">
                <a:latin typeface="+mj-lt"/>
              </a:rPr>
              <a:t>Getting Stuck at the Digitisation of the Established Business</a:t>
            </a:r>
            <a:endParaRPr lang="en-GB" noProof="0" dirty="0"/>
          </a:p>
        </p:txBody>
      </p:sp>
    </p:spTree>
    <p:extLst>
      <p:ext uri="{BB962C8B-B14F-4D97-AF65-F5344CB8AC3E}">
        <p14:creationId xmlns:p14="http://schemas.microsoft.com/office/powerpoint/2010/main" val="3693943882"/>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61FED-AC82-7159-4BB7-54BB36750C7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E1FB2F8-035E-A145-F0F8-AE01F25C36DB}"/>
              </a:ext>
            </a:extLst>
          </p:cNvPr>
          <p:cNvSpPr>
            <a:spLocks noGrp="1"/>
          </p:cNvSpPr>
          <p:nvPr>
            <p:ph sz="quarter" idx="11"/>
          </p:nvPr>
        </p:nvSpPr>
        <p:spPr/>
        <p:txBody>
          <a:bodyPr/>
          <a:lstStyle/>
          <a:p>
            <a:pPr marL="0" indent="0">
              <a:buNone/>
            </a:pPr>
            <a:r>
              <a:rPr lang="en-GB" noProof="0" dirty="0">
                <a:latin typeface="+mj-lt"/>
              </a:rPr>
              <a:t>9.2 Digital Culture</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91697478-0788-7FDC-30E7-2C968D8EC73A}"/>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Ability of employees to articulate norms and values associated with a digital culture could be a signal of deeper culture change, but behaviour could still differ. </a:t>
            </a:r>
          </a:p>
          <a:p>
            <a:r>
              <a:rPr lang="en-GB" sz="2200" noProof="0" dirty="0">
                <a:latin typeface="+mj-lt"/>
              </a:rPr>
              <a:t>Professionalisation associated with different functional roles in a larger firm can result in subgroups within a firm, so accepted norms, values and beliefs can vary across functional areas. </a:t>
            </a:r>
          </a:p>
          <a:p>
            <a:r>
              <a:rPr lang="en-GB" sz="2200" noProof="0" dirty="0">
                <a:latin typeface="+mj-lt"/>
              </a:rPr>
              <a:t>Some groups can therefore find a transition easier, others more challenging. </a:t>
            </a:r>
          </a:p>
          <a:p>
            <a:r>
              <a:rPr lang="en-GB" sz="2200" noProof="0" dirty="0">
                <a:latin typeface="+mj-lt"/>
              </a:rPr>
              <a:t>Responsible managers need to engage in self-reflection, seek to initiate reflection in other employees about norms and values and seek to collectively develop a shared understanding of digital culture. </a:t>
            </a:r>
          </a:p>
          <a:p>
            <a:r>
              <a:rPr lang="en-GB" sz="2200" noProof="0" dirty="0">
                <a:latin typeface="+mj-lt"/>
              </a:rPr>
              <a:t>Managers can influence this process through adaptation of symbols, the physical working environment and leading in the adoption of a digital mindset.  </a:t>
            </a:r>
            <a:endParaRPr lang="en-GB" sz="2200" noProof="0" dirty="0"/>
          </a:p>
          <a:p>
            <a:pPr lvl="1"/>
            <a:endParaRPr lang="en-GB" sz="2200" noProof="0" dirty="0"/>
          </a:p>
        </p:txBody>
      </p:sp>
    </p:spTree>
    <p:extLst>
      <p:ext uri="{BB962C8B-B14F-4D97-AF65-F5344CB8AC3E}">
        <p14:creationId xmlns:p14="http://schemas.microsoft.com/office/powerpoint/2010/main" val="149243998"/>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8A3A0-CB22-56B9-6172-F60328C8012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6D3B154-75D8-24A3-0447-64CF5CCB863A}"/>
              </a:ext>
            </a:extLst>
          </p:cNvPr>
          <p:cNvSpPr>
            <a:spLocks noGrp="1"/>
          </p:cNvSpPr>
          <p:nvPr>
            <p:ph sz="quarter" idx="11"/>
          </p:nvPr>
        </p:nvSpPr>
        <p:spPr/>
        <p:txBody>
          <a:bodyPr/>
          <a:lstStyle/>
          <a:p>
            <a:pPr marL="0" indent="0">
              <a:buNone/>
            </a:pPr>
            <a:r>
              <a:rPr lang="en-GB" noProof="0" dirty="0">
                <a:latin typeface="+mj-lt"/>
              </a:rPr>
              <a:t>9.3 The Changing Workspace</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398FB4B5-62EB-F25D-394D-8F665E632856}"/>
              </a:ext>
            </a:extLst>
          </p:cNvPr>
          <p:cNvSpPr txBox="1">
            <a:spLocks/>
          </p:cNvSpPr>
          <p:nvPr/>
        </p:nvSpPr>
        <p:spPr>
          <a:xfrm>
            <a:off x="1238249" y="1355725"/>
            <a:ext cx="9654651"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“New work” or “new ways of working: </a:t>
            </a:r>
          </a:p>
          <a:p>
            <a:pPr lvl="1"/>
            <a:r>
              <a:rPr lang="en-GB" sz="2200" noProof="0" dirty="0">
                <a:latin typeface="+mj-lt"/>
              </a:rPr>
              <a:t>term to describe flexible and self-guided ways and the changed understanding of where and when work can and should be done emerge as digital transformation progresses (workplace transformation). </a:t>
            </a:r>
          </a:p>
          <a:p>
            <a:pPr lvl="1"/>
            <a:r>
              <a:rPr lang="en-GB" sz="2200" noProof="0" dirty="0">
                <a:latin typeface="+mj-lt"/>
              </a:rPr>
              <a:t>“New” is relative and integrates spatiotemporal, technological and socio-cultural dimensions of life and organizing)</a:t>
            </a:r>
          </a:p>
          <a:p>
            <a:pPr lvl="1"/>
            <a:r>
              <a:rPr lang="en-GB" sz="2200" noProof="0" dirty="0">
                <a:latin typeface="+mj-lt"/>
              </a:rPr>
              <a:t>Emergence of new concepts: Open spaces (see below)</a:t>
            </a:r>
          </a:p>
        </p:txBody>
      </p:sp>
      <p:pic>
        <p:nvPicPr>
          <p:cNvPr id="4" name="Grafik 3" descr="Ein Bild, das Fahrradreifen, Text, Fahrradrahmen, Rad enthält.&#10;&#10;KI-generierte Inhalte können fehlerhaft sein.">
            <a:extLst>
              <a:ext uri="{FF2B5EF4-FFF2-40B4-BE49-F238E27FC236}">
                <a16:creationId xmlns:a16="http://schemas.microsoft.com/office/drawing/2014/main" id="{2B88DAB2-668B-C1F5-AD35-58D51DB1DF98}"/>
              </a:ext>
            </a:extLst>
          </p:cNvPr>
          <p:cNvPicPr>
            <a:picLocks noChangeAspect="1"/>
          </p:cNvPicPr>
          <p:nvPr/>
        </p:nvPicPr>
        <p:blipFill>
          <a:blip r:embed="rId2" cstate="print">
            <a:extLst>
              <a:ext uri="{28A0092B-C50C-407E-A947-70E740481C1C}">
                <a14:useLocalDpi xmlns:a14="http://schemas.microsoft.com/office/drawing/2010/main"/>
              </a:ext>
            </a:extLst>
          </a:blip>
          <a:srcRect l="1684" t="5190" r="2897" b="6933"/>
          <a:stretch>
            <a:fillRect/>
          </a:stretch>
        </p:blipFill>
        <p:spPr>
          <a:xfrm>
            <a:off x="3299534" y="3803480"/>
            <a:ext cx="6195340" cy="2596918"/>
          </a:xfrm>
          <a:prstGeom prst="rect">
            <a:avLst/>
          </a:prstGeom>
        </p:spPr>
      </p:pic>
    </p:spTree>
    <p:extLst>
      <p:ext uri="{BB962C8B-B14F-4D97-AF65-F5344CB8AC3E}">
        <p14:creationId xmlns:p14="http://schemas.microsoft.com/office/powerpoint/2010/main" val="15718739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AFCFA-7A79-B333-FFB0-182829BDE7F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DC9034-809A-99E2-8BED-5B3ADA607199}"/>
              </a:ext>
            </a:extLst>
          </p:cNvPr>
          <p:cNvSpPr>
            <a:spLocks noGrp="1"/>
          </p:cNvSpPr>
          <p:nvPr>
            <p:ph sz="quarter" idx="10"/>
          </p:nvPr>
        </p:nvSpPr>
        <p:spPr>
          <a:xfrm>
            <a:off x="164361" y="1153704"/>
            <a:ext cx="6480988" cy="4789488"/>
          </a:xfrm>
        </p:spPr>
        <p:txBody>
          <a:bodyPr>
            <a:noAutofit/>
          </a:bodyPr>
          <a:lstStyle/>
          <a:p>
            <a:r>
              <a:rPr lang="en-GB" sz="2200" noProof="0" dirty="0">
                <a:latin typeface="+mj-lt"/>
              </a:rPr>
              <a:t>Satirical comedy written and directed by Mike Judge, staring  Ron Livingston (as Peter) and Jennifer Aniston (as Joanna).</a:t>
            </a:r>
          </a:p>
          <a:p>
            <a:r>
              <a:rPr lang="en-GB" sz="2200" noProof="0" dirty="0">
                <a:latin typeface="+mj-lt"/>
              </a:rPr>
              <a:t>Documents ) the search for meaning by Peter a worker in a 1990s software company, where he and other employees work in office cubicles completing meaningless tasks in front of generic grey desktop computers for multiple micro-managing corporate bosses, while battling with a non-cooperative printer.</a:t>
            </a:r>
          </a:p>
          <a:p>
            <a:r>
              <a:rPr lang="en-GB" sz="2200" noProof="0" dirty="0">
                <a:latin typeface="+mj-lt"/>
              </a:rPr>
              <a:t>Work experience is epitomized with the tagline </a:t>
            </a:r>
            <a:br>
              <a:rPr lang="en-GB" sz="2200" noProof="0" dirty="0">
                <a:latin typeface="+mj-lt"/>
              </a:rPr>
            </a:br>
            <a:r>
              <a:rPr lang="en-GB" sz="2200" noProof="0" dirty="0">
                <a:latin typeface="+mj-lt"/>
              </a:rPr>
              <a:t>“Work Sucks”.</a:t>
            </a:r>
          </a:p>
          <a:p>
            <a:r>
              <a:rPr lang="en-GB" sz="2200" noProof="0" dirty="0">
                <a:latin typeface="+mj-lt"/>
              </a:rPr>
              <a:t>Initial limited success has in time been replaced by the film achieving cult status for its portrait of the relationships between people and technology shortly before the Internet boom. </a:t>
            </a:r>
            <a:endParaRPr lang="en-GB" sz="2200" noProof="0" dirty="0"/>
          </a:p>
        </p:txBody>
      </p:sp>
      <p:sp>
        <p:nvSpPr>
          <p:cNvPr id="3" name="Inhaltsplatzhalter 2">
            <a:extLst>
              <a:ext uri="{FF2B5EF4-FFF2-40B4-BE49-F238E27FC236}">
                <a16:creationId xmlns:a16="http://schemas.microsoft.com/office/drawing/2014/main" id="{03C69FDE-5A33-7D03-7B33-8ACD2EB5A023}"/>
              </a:ext>
            </a:extLst>
          </p:cNvPr>
          <p:cNvSpPr>
            <a:spLocks noGrp="1"/>
          </p:cNvSpPr>
          <p:nvPr>
            <p:ph sz="quarter" idx="11"/>
          </p:nvPr>
        </p:nvSpPr>
        <p:spPr/>
        <p:txBody>
          <a:bodyPr/>
          <a:lstStyle/>
          <a:p>
            <a:pPr marL="0" indent="0">
              <a:buNone/>
            </a:pPr>
            <a:r>
              <a:rPr lang="en-GB" noProof="0" dirty="0">
                <a:latin typeface="+mj-lt"/>
              </a:rPr>
              <a:t>Office Space (1999)</a:t>
            </a:r>
            <a:endParaRPr lang="en-GB" noProof="0" dirty="0"/>
          </a:p>
        </p:txBody>
      </p:sp>
      <p:pic>
        <p:nvPicPr>
          <p:cNvPr id="5" name="Grafik 4" descr="Ein Bild, das Entwurf, Zeichnung, Mobiliar, Darstellung enthält.&#10;&#10;KI-generierte Inhalte können fehlerhaft sein.">
            <a:extLst>
              <a:ext uri="{FF2B5EF4-FFF2-40B4-BE49-F238E27FC236}">
                <a16:creationId xmlns:a16="http://schemas.microsoft.com/office/drawing/2014/main" id="{0D9C63E8-BD2F-E346-8603-CB354B6B48B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rot="319888">
            <a:off x="6693664" y="2015377"/>
            <a:ext cx="5301175" cy="3338021"/>
          </a:xfrm>
          <a:prstGeom prst="rect">
            <a:avLst/>
          </a:prstGeom>
        </p:spPr>
      </p:pic>
    </p:spTree>
    <p:extLst>
      <p:ext uri="{BB962C8B-B14F-4D97-AF65-F5344CB8AC3E}">
        <p14:creationId xmlns:p14="http://schemas.microsoft.com/office/powerpoint/2010/main" val="419817593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B3A9B-984F-30C5-7928-3981460C36D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B03B847-F5E1-92C0-39E7-6C99B02CE3AA}"/>
              </a:ext>
            </a:extLst>
          </p:cNvPr>
          <p:cNvSpPr>
            <a:spLocks noGrp="1"/>
          </p:cNvSpPr>
          <p:nvPr>
            <p:ph sz="quarter" idx="11"/>
          </p:nvPr>
        </p:nvSpPr>
        <p:spPr/>
        <p:txBody>
          <a:bodyPr/>
          <a:lstStyle/>
          <a:p>
            <a:pPr marL="0" indent="0">
              <a:buNone/>
            </a:pPr>
            <a:r>
              <a:rPr lang="en-GB" noProof="0" dirty="0">
                <a:latin typeface="+mj-lt"/>
              </a:rPr>
              <a:t>9.3 The Changing Workspace</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46E825D1-FA7A-589A-9DBC-2BCBBC861889}"/>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Further new concepts:</a:t>
            </a:r>
          </a:p>
          <a:p>
            <a:pPr lvl="1"/>
            <a:r>
              <a:rPr lang="en-GB" sz="2200" noProof="0" dirty="0">
                <a:latin typeface="+mj-lt"/>
              </a:rPr>
              <a:t>Desk sharing: employees work at desks that are available at that time, flexibly used as the office infrastructure most suitable to the work.</a:t>
            </a:r>
          </a:p>
          <a:p>
            <a:pPr lvl="1"/>
            <a:r>
              <a:rPr lang="en-GB" sz="2200" noProof="0" dirty="0">
                <a:latin typeface="+mj-lt"/>
              </a:rPr>
              <a:t>Home offices: spaces in the home of employees dedicated to work, may include equipment provided by an employer</a:t>
            </a:r>
          </a:p>
          <a:p>
            <a:pPr lvl="1"/>
            <a:r>
              <a:rPr lang="en-GB" sz="2200" noProof="0" dirty="0">
                <a:latin typeface="+mj-lt"/>
              </a:rPr>
              <a:t>Co-working: shared infrastructure that individuals share access to</a:t>
            </a:r>
          </a:p>
          <a:p>
            <a:pPr lvl="1"/>
            <a:r>
              <a:rPr lang="en-GB" sz="2200" noProof="0" dirty="0">
                <a:latin typeface="+mj-lt"/>
              </a:rPr>
              <a:t>Mobile working: work is done independent of a specific location</a:t>
            </a:r>
          </a:p>
          <a:p>
            <a:r>
              <a:rPr lang="en-GB" sz="2200" noProof="0" dirty="0">
                <a:latin typeface="+mj-lt"/>
              </a:rPr>
              <a:t>New ways of working are closely associated with integrating spatial, technological and social/ cultural dimension. </a:t>
            </a:r>
          </a:p>
          <a:p>
            <a:r>
              <a:rPr lang="en-GB" sz="2200" noProof="0" dirty="0">
                <a:latin typeface="+mj-lt"/>
              </a:rPr>
              <a:t>Different benefits: work life balance, cost savings, greater autonomy, flexibility</a:t>
            </a:r>
          </a:p>
          <a:p>
            <a:r>
              <a:rPr lang="en-GB" sz="2200" noProof="0" dirty="0">
                <a:latin typeface="+mj-lt"/>
              </a:rPr>
              <a:t>Risks and concerns: mixing of private and work life, IT and data security, precarity, surveillance, control, deskilling, generally changed power dynamics.</a:t>
            </a:r>
          </a:p>
          <a:p>
            <a:r>
              <a:rPr lang="en-GB" sz="2200" noProof="0" dirty="0">
                <a:latin typeface="+mj-lt"/>
              </a:rPr>
              <a:t>Employees need new skills for managing challenges to avoid self-exploitation.</a:t>
            </a:r>
          </a:p>
        </p:txBody>
      </p:sp>
    </p:spTree>
    <p:extLst>
      <p:ext uri="{BB962C8B-B14F-4D97-AF65-F5344CB8AC3E}">
        <p14:creationId xmlns:p14="http://schemas.microsoft.com/office/powerpoint/2010/main" val="555640775"/>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B2C26-8AA6-6CBA-A4E2-08E31A242AC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A67DA35-3B8B-4D52-DD03-121B75D043BA}"/>
              </a:ext>
            </a:extLst>
          </p:cNvPr>
          <p:cNvSpPr>
            <a:spLocks noGrp="1"/>
          </p:cNvSpPr>
          <p:nvPr>
            <p:ph sz="quarter" idx="11"/>
          </p:nvPr>
        </p:nvSpPr>
        <p:spPr/>
        <p:txBody>
          <a:bodyPr/>
          <a:lstStyle/>
          <a:p>
            <a:pPr marL="0" indent="0">
              <a:buNone/>
            </a:pPr>
            <a:r>
              <a:rPr lang="en-GB" noProof="0" dirty="0">
                <a:latin typeface="+mj-lt"/>
              </a:rPr>
              <a:t>9.4 The Changing Employee</a:t>
            </a:r>
            <a:endParaRPr lang="en-GB" sz="3000" noProof="0" dirty="0">
              <a:latin typeface="+mj-lt"/>
            </a:endParaRPr>
          </a:p>
          <a:p>
            <a:endParaRPr lang="en-GB" noProof="0" dirty="0"/>
          </a:p>
        </p:txBody>
      </p:sp>
      <p:sp>
        <p:nvSpPr>
          <p:cNvPr id="4" name="Inhaltsplatzhalter 1">
            <a:extLst>
              <a:ext uri="{FF2B5EF4-FFF2-40B4-BE49-F238E27FC236}">
                <a16:creationId xmlns:a16="http://schemas.microsoft.com/office/drawing/2014/main" id="{8FB30584-DFE4-BB47-9DE5-989836004F78}"/>
              </a:ext>
            </a:extLst>
          </p:cNvPr>
          <p:cNvSpPr txBox="1">
            <a:spLocks/>
          </p:cNvSpPr>
          <p:nvPr/>
        </p:nvSpPr>
        <p:spPr>
          <a:xfrm>
            <a:off x="1238250" y="1346581"/>
            <a:ext cx="596154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Employees required to develop digital skills, complete tasks with greater flexibility and autonomy, challenged to undertake “digital configuration work”.</a:t>
            </a:r>
          </a:p>
          <a:p>
            <a:r>
              <a:rPr lang="en-GB" sz="2200" noProof="0" dirty="0">
                <a:latin typeface="+mj-lt"/>
              </a:rPr>
              <a:t>Caputo et al. (2023) describe ideal employee as a T-shaped professional (deep focused technical competences with contextual awareness):</a:t>
            </a:r>
          </a:p>
          <a:p>
            <a:pPr lvl="1"/>
            <a:r>
              <a:rPr lang="en-GB" sz="2200" noProof="0" dirty="0">
                <a:latin typeface="+mj-lt"/>
              </a:rPr>
              <a:t>Technical: knowledge and skills</a:t>
            </a:r>
          </a:p>
          <a:p>
            <a:pPr lvl="1"/>
            <a:r>
              <a:rPr lang="en-GB" sz="2200" noProof="0" dirty="0">
                <a:latin typeface="+mj-lt"/>
              </a:rPr>
              <a:t>Methodological: problem solving, decision-making</a:t>
            </a:r>
          </a:p>
          <a:p>
            <a:pPr lvl="1"/>
            <a:r>
              <a:rPr lang="en-GB" sz="2200" noProof="0" dirty="0">
                <a:latin typeface="+mj-lt"/>
              </a:rPr>
              <a:t>Social: cooperation, communication, personal competences related to values, motivation and attitude</a:t>
            </a:r>
          </a:p>
          <a:p>
            <a:r>
              <a:rPr lang="en-GB" sz="2200" noProof="0" dirty="0">
                <a:latin typeface="+mj-lt"/>
              </a:rPr>
              <a:t>Competences would ideally be aligned with digital culture. </a:t>
            </a:r>
          </a:p>
        </p:txBody>
      </p:sp>
      <p:pic>
        <p:nvPicPr>
          <p:cNvPr id="5" name="Grafik 4" descr="Ein Bild, das Schuhwerk, Zeichnung, Text, Darstellung enthält.&#10;&#10;KI-generierte Inhalte können fehlerhaft sein.">
            <a:extLst>
              <a:ext uri="{FF2B5EF4-FFF2-40B4-BE49-F238E27FC236}">
                <a16:creationId xmlns:a16="http://schemas.microsoft.com/office/drawing/2014/main" id="{64353B59-11AE-2494-7D52-BDC1FE0DE5A8}"/>
              </a:ext>
            </a:extLst>
          </p:cNvPr>
          <p:cNvPicPr>
            <a:picLocks noChangeAspect="1"/>
          </p:cNvPicPr>
          <p:nvPr/>
        </p:nvPicPr>
        <p:blipFill>
          <a:blip r:embed="rId2" cstate="print">
            <a:extLst>
              <a:ext uri="{28A0092B-C50C-407E-A947-70E740481C1C}">
                <a14:useLocalDpi xmlns:a14="http://schemas.microsoft.com/office/drawing/2010/main"/>
              </a:ext>
            </a:extLst>
          </a:blip>
          <a:srcRect l="5063" t="6850" r="1185" b="4623"/>
          <a:stretch>
            <a:fillRect/>
          </a:stretch>
        </p:blipFill>
        <p:spPr>
          <a:xfrm>
            <a:off x="7350908" y="1562470"/>
            <a:ext cx="4607313" cy="3879542"/>
          </a:xfrm>
          <a:prstGeom prst="rect">
            <a:avLst/>
          </a:prstGeom>
        </p:spPr>
      </p:pic>
    </p:spTree>
    <p:extLst>
      <p:ext uri="{BB962C8B-B14F-4D97-AF65-F5344CB8AC3E}">
        <p14:creationId xmlns:p14="http://schemas.microsoft.com/office/powerpoint/2010/main" val="2341979580"/>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A8DAE-5E85-5F68-243D-63C882D1023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C1B1C05-BA9D-83E3-E969-DE7583D638D1}"/>
              </a:ext>
            </a:extLst>
          </p:cNvPr>
          <p:cNvSpPr>
            <a:spLocks noGrp="1"/>
          </p:cNvSpPr>
          <p:nvPr>
            <p:ph sz="quarter" idx="11"/>
          </p:nvPr>
        </p:nvSpPr>
        <p:spPr/>
        <p:txBody>
          <a:bodyPr/>
          <a:lstStyle/>
          <a:p>
            <a:pPr marL="0" indent="0">
              <a:buNone/>
            </a:pPr>
            <a:r>
              <a:rPr lang="en-GB" noProof="0" dirty="0">
                <a:latin typeface="+mj-lt"/>
              </a:rPr>
              <a:t>9.4 The Changing Employee</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839E9371-470D-0DF8-1DB5-D54F163A9599}"/>
              </a:ext>
            </a:extLst>
          </p:cNvPr>
          <p:cNvSpPr txBox="1">
            <a:spLocks/>
          </p:cNvSpPr>
          <p:nvPr/>
        </p:nvSpPr>
        <p:spPr>
          <a:xfrm>
            <a:off x="1238250" y="1355725"/>
            <a:ext cx="10117322"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Caputo et al. (2023) builds on earlier work by Leonard-Barton (1995):</a:t>
            </a:r>
          </a:p>
          <a:p>
            <a:pPr lvl="1"/>
            <a:r>
              <a:rPr lang="en-GB" sz="2200" noProof="0" dirty="0">
                <a:latin typeface="+mj-lt"/>
              </a:rPr>
              <a:t>T-shaped is required across different deep functional knowledge bases or at the juncture of such deep knowledge with an application area. </a:t>
            </a:r>
          </a:p>
          <a:p>
            <a:pPr lvl="1"/>
            <a:r>
              <a:rPr lang="en-GB" sz="2200" noProof="0" dirty="0">
                <a:latin typeface="+mj-lt"/>
              </a:rPr>
              <a:t>People possessing these skills can shape their knowledge to fit the problem and are capable of convergent, synergistic thinking. </a:t>
            </a:r>
          </a:p>
          <a:p>
            <a:r>
              <a:rPr lang="en-GB" sz="2200" noProof="0" dirty="0">
                <a:latin typeface="+mj-lt"/>
              </a:rPr>
              <a:t>Leadership/ executive teams, operative management, employees should develop T-shaped profiles, seen in the emergence of Chief Digital Officer role:</a:t>
            </a:r>
          </a:p>
          <a:p>
            <a:pPr lvl="1"/>
            <a:r>
              <a:rPr lang="en-GB" sz="2200" noProof="0" dirty="0">
                <a:latin typeface="+mj-lt"/>
              </a:rPr>
              <a:t>role in executive management but not widely present.</a:t>
            </a:r>
          </a:p>
          <a:p>
            <a:pPr lvl="1"/>
            <a:r>
              <a:rPr lang="en-GB" sz="2200" noProof="0" dirty="0">
                <a:latin typeface="+mj-lt"/>
              </a:rPr>
              <a:t>associated with companywide digital transformation agenda, system integration through digital technologies, leadership and development of a digital culture (wide integrative perspective), symbolising firm’s commitment.</a:t>
            </a:r>
          </a:p>
          <a:p>
            <a:pPr lvl="1"/>
            <a:r>
              <a:rPr lang="en-GB" sz="2200" noProof="0" dirty="0">
                <a:latin typeface="+mj-lt"/>
              </a:rPr>
              <a:t>tends to adopt roles and undertake activities more actively in functional areas most suitable to rapid digital transformation (digital experience, marketing, innovation, product development).</a:t>
            </a:r>
          </a:p>
          <a:p>
            <a:pPr lvl="1"/>
            <a:endParaRPr lang="en-GB" sz="2200" noProof="0" dirty="0">
              <a:latin typeface="+mj-lt"/>
            </a:endParaRPr>
          </a:p>
          <a:p>
            <a:pPr lvl="1"/>
            <a:endParaRPr lang="en-GB" sz="2200" noProof="0" dirty="0">
              <a:latin typeface="+mj-lt"/>
            </a:endParaRPr>
          </a:p>
        </p:txBody>
      </p:sp>
    </p:spTree>
    <p:extLst>
      <p:ext uri="{BB962C8B-B14F-4D97-AF65-F5344CB8AC3E}">
        <p14:creationId xmlns:p14="http://schemas.microsoft.com/office/powerpoint/2010/main" val="4228712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US" sz="3000" dirty="0">
                <a:latin typeface="+mj-lt"/>
              </a:rPr>
              <a:t>Case Studies</a:t>
            </a:r>
            <a:endParaRPr lang="en-GB" sz="3000" noProof="0" dirty="0">
              <a:latin typeface="+mj-lt"/>
            </a:endParaRP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38250" y="135572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latin typeface="+mj-lt"/>
              </a:rPr>
              <a:t>Step 2: Case questions linked to this chapter</a:t>
            </a:r>
          </a:p>
          <a:p>
            <a:pPr marL="514350" indent="-514350">
              <a:buFont typeface="+mj-lt"/>
              <a:buAutoNum type="arabicPeriod"/>
            </a:pPr>
            <a:r>
              <a:rPr lang="en-US" sz="2200" dirty="0">
                <a:latin typeface="+mj-lt"/>
              </a:rPr>
              <a:t>Describe how each industrial revolution has transformed the business and identify the technology that was the trigger point which led to the need for a new strategy, new skills and new resources (see Chapter 1.0 and Figure 1.2).</a:t>
            </a:r>
          </a:p>
          <a:p>
            <a:pPr marL="514350" indent="-514350">
              <a:buFont typeface="+mj-lt"/>
              <a:buAutoNum type="arabicPeriod"/>
            </a:pPr>
            <a:r>
              <a:rPr lang="en-US" sz="2200" dirty="0">
                <a:latin typeface="+mj-lt"/>
              </a:rPr>
              <a:t>Select a new digital technology (e.g., the cloud, sensors as part of the Internet of Things, or AI) and describe the opportunities and challenges of this technology for the business (see also Box 1.4).</a:t>
            </a:r>
          </a:p>
          <a:p>
            <a:pPr marL="514350" indent="-514350">
              <a:buFont typeface="+mj-lt"/>
              <a:buAutoNum type="arabicPeriod"/>
            </a:pPr>
            <a:r>
              <a:rPr lang="en-US" sz="2200" dirty="0">
                <a:latin typeface="+mj-lt"/>
              </a:rPr>
              <a:t>Describe how the </a:t>
            </a:r>
            <a:r>
              <a:rPr lang="en-US" sz="2200" dirty="0" err="1">
                <a:latin typeface="+mj-lt"/>
              </a:rPr>
              <a:t>organisation</a:t>
            </a:r>
            <a:r>
              <a:rPr lang="en-US" sz="2200" dirty="0">
                <a:latin typeface="+mj-lt"/>
              </a:rPr>
              <a:t> could </a:t>
            </a:r>
            <a:r>
              <a:rPr lang="en-US" sz="2200" dirty="0" err="1">
                <a:latin typeface="+mj-lt"/>
              </a:rPr>
              <a:t>utilise</a:t>
            </a:r>
            <a:r>
              <a:rPr lang="en-US" sz="2200" dirty="0">
                <a:latin typeface="+mj-lt"/>
              </a:rPr>
              <a:t> technology for 1) </a:t>
            </a:r>
            <a:r>
              <a:rPr lang="en-US" sz="2200" dirty="0" err="1">
                <a:latin typeface="+mj-lt"/>
              </a:rPr>
              <a:t>digitisation</a:t>
            </a:r>
            <a:r>
              <a:rPr lang="en-US" sz="2200" dirty="0">
                <a:latin typeface="+mj-lt"/>
              </a:rPr>
              <a:t>, 2) </a:t>
            </a:r>
            <a:r>
              <a:rPr lang="en-US" sz="2200" dirty="0" err="1">
                <a:latin typeface="+mj-lt"/>
              </a:rPr>
              <a:t>digitalisation</a:t>
            </a:r>
            <a:r>
              <a:rPr lang="en-US" sz="2200" dirty="0">
                <a:latin typeface="+mj-lt"/>
              </a:rPr>
              <a:t> and 3) strategic digital transformation (see Chapter 1.3 and Figure 1.5).</a:t>
            </a:r>
          </a:p>
          <a:p>
            <a:pPr marL="514350" indent="-514350">
              <a:buFont typeface="+mj-lt"/>
              <a:buAutoNum type="arabicPeriod"/>
            </a:pPr>
            <a:r>
              <a:rPr lang="en-US" sz="2200" dirty="0">
                <a:latin typeface="+mj-lt"/>
              </a:rPr>
              <a:t>Describe why this </a:t>
            </a:r>
            <a:r>
              <a:rPr lang="en-US" sz="2200" dirty="0" err="1">
                <a:latin typeface="+mj-lt"/>
              </a:rPr>
              <a:t>organisation</a:t>
            </a:r>
            <a:r>
              <a:rPr lang="en-US" sz="2200" dirty="0">
                <a:latin typeface="+mj-lt"/>
              </a:rPr>
              <a:t> would require a holistic, strategic digital transformation, and define the internal and external areas/functions (e.g., processes, marketing, new products and services) in which the </a:t>
            </a:r>
            <a:r>
              <a:rPr lang="en-US" sz="2200" dirty="0" err="1">
                <a:latin typeface="+mj-lt"/>
              </a:rPr>
              <a:t>organisation</a:t>
            </a:r>
            <a:r>
              <a:rPr lang="en-US" sz="2200" dirty="0">
                <a:latin typeface="+mj-lt"/>
              </a:rPr>
              <a:t> should pursue digital transformation.</a:t>
            </a:r>
          </a:p>
          <a:p>
            <a:endParaRPr lang="en-GB" sz="2200" dirty="0">
              <a:latin typeface="+mj-lt"/>
            </a:endParaRP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US" sz="1100" dirty="0"/>
              <a:t>You will find a collection of case studies for Strategic Digital Transformation in the appendix and additional cases online at www.strategic-digital-transformation.com. </a:t>
            </a:r>
            <a:endParaRPr lang="de-CH" sz="1100" dirty="0"/>
          </a:p>
        </p:txBody>
      </p:sp>
    </p:spTree>
    <p:extLst>
      <p:ext uri="{BB962C8B-B14F-4D97-AF65-F5344CB8AC3E}">
        <p14:creationId xmlns:p14="http://schemas.microsoft.com/office/powerpoint/2010/main" val="2138356275"/>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D110-6827-31B9-CE7F-4B8897809DF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23A442-81DB-833D-769C-9ED025896D41}"/>
              </a:ext>
            </a:extLst>
          </p:cNvPr>
          <p:cNvSpPr>
            <a:spLocks noGrp="1"/>
          </p:cNvSpPr>
          <p:nvPr>
            <p:ph sz="quarter" idx="11"/>
          </p:nvPr>
        </p:nvSpPr>
        <p:spPr/>
        <p:txBody>
          <a:bodyPr/>
          <a:lstStyle/>
          <a:p>
            <a:pPr marL="0" indent="0">
              <a:buNone/>
            </a:pPr>
            <a:r>
              <a:rPr lang="en-GB" noProof="0" dirty="0">
                <a:latin typeface="+mj-lt"/>
              </a:rPr>
              <a:t>9.5 Digital Leadership and Culture and Competitive Advantage</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1311CF6E-C4D9-82C6-745D-D5D4AB5933AE}"/>
              </a:ext>
            </a:extLst>
          </p:cNvPr>
          <p:cNvSpPr txBox="1">
            <a:spLocks/>
          </p:cNvSpPr>
          <p:nvPr/>
        </p:nvSpPr>
        <p:spPr>
          <a:xfrm>
            <a:off x="1238249" y="1355725"/>
            <a:ext cx="10776541"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Khaw et al. (2022) found support that digital leaderships positively impact firm performance, Martínez-Caro et al. (2020) showed same with digital culture.</a:t>
            </a:r>
          </a:p>
          <a:p>
            <a:r>
              <a:rPr lang="en-GB" sz="2200" noProof="0" dirty="0">
                <a:latin typeface="+mj-lt"/>
              </a:rPr>
              <a:t>Wei et al. (2024) suggest that CDOs contribute to digital transformation related change and create value. </a:t>
            </a:r>
          </a:p>
          <a:p>
            <a:pPr lvl="1"/>
            <a:r>
              <a:rPr lang="en-GB" sz="2200" noProof="0" dirty="0">
                <a:latin typeface="+mj-lt"/>
              </a:rPr>
              <a:t>Best when appointed externally and generally responsible for company-wide digital tasks</a:t>
            </a:r>
          </a:p>
          <a:p>
            <a:pPr lvl="1"/>
            <a:r>
              <a:rPr lang="en-GB" sz="2200" noProof="0" dirty="0">
                <a:latin typeface="+mj-lt"/>
              </a:rPr>
              <a:t>CDOs boost digital transformation, through increasing the likelihood of development of T-shaped profiles in the executive team and through the development of a culture of collaboration and continuous improvement. </a:t>
            </a:r>
          </a:p>
          <a:p>
            <a:r>
              <a:rPr lang="en-GB" sz="2200" noProof="0" dirty="0">
                <a:latin typeface="+mj-lt"/>
              </a:rPr>
              <a:t>Bhatti et al. (2024) argue that performance of SME is dependent on presence of a digital culture. </a:t>
            </a:r>
          </a:p>
          <a:p>
            <a:r>
              <a:rPr lang="en-GB" sz="2200" noProof="0" dirty="0">
                <a:latin typeface="+mj-lt"/>
              </a:rPr>
              <a:t>Caro et al. (2020) provide evidence that digital culture enables digitalisation and organisational learning associated with insights and knowledge form the organisational knowledge (separate and complementary process of the integration of digital technologies).</a:t>
            </a:r>
          </a:p>
          <a:p>
            <a:endParaRPr lang="en-GB" sz="2200" noProof="0" dirty="0">
              <a:latin typeface="+mj-lt"/>
            </a:endParaRPr>
          </a:p>
        </p:txBody>
      </p:sp>
    </p:spTree>
    <p:extLst>
      <p:ext uri="{BB962C8B-B14F-4D97-AF65-F5344CB8AC3E}">
        <p14:creationId xmlns:p14="http://schemas.microsoft.com/office/powerpoint/2010/main" val="28474896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AED43-E5B9-A5FD-B56E-2104B6E86E9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EA271C4-B5EC-1E94-4C4C-073B51765084}"/>
              </a:ext>
            </a:extLst>
          </p:cNvPr>
          <p:cNvSpPr>
            <a:spLocks noGrp="1"/>
          </p:cNvSpPr>
          <p:nvPr>
            <p:ph sz="quarter" idx="11"/>
          </p:nvPr>
        </p:nvSpPr>
        <p:spPr/>
        <p:txBody>
          <a:bodyPr/>
          <a:lstStyle/>
          <a:p>
            <a:pPr marL="0" indent="0">
              <a:buNone/>
            </a:pPr>
            <a:r>
              <a:rPr lang="en-GB" noProof="0" dirty="0">
                <a:latin typeface="+mj-lt"/>
              </a:rPr>
              <a:t>9</a:t>
            </a:r>
            <a:r>
              <a:rPr lang="en-GB" sz="3000" noProof="0" dirty="0">
                <a:latin typeface="+mj-lt"/>
              </a:rPr>
              <a:t>.6 Digital Leadership and Culture and Sustainability</a:t>
            </a:r>
            <a:endParaRPr lang="en-GB" noProof="0" dirty="0"/>
          </a:p>
        </p:txBody>
      </p:sp>
      <p:sp>
        <p:nvSpPr>
          <p:cNvPr id="5" name="Inhaltsplatzhalter 1">
            <a:extLst>
              <a:ext uri="{FF2B5EF4-FFF2-40B4-BE49-F238E27FC236}">
                <a16:creationId xmlns:a16="http://schemas.microsoft.com/office/drawing/2014/main" id="{D307B237-9C9C-EF49-9946-B4F4C44B706B}"/>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leadership and culture can drive environmental sustainability by</a:t>
            </a:r>
          </a:p>
          <a:p>
            <a:pPr lvl="1"/>
            <a:r>
              <a:rPr lang="en-GB" sz="2200" noProof="0" dirty="0">
                <a:latin typeface="+mj-lt"/>
              </a:rPr>
              <a:t>implementing data analytical capabilities,</a:t>
            </a:r>
          </a:p>
          <a:p>
            <a:pPr lvl="1"/>
            <a:r>
              <a:rPr lang="en-GB" sz="2200" noProof="0" dirty="0">
                <a:latin typeface="+mj-lt"/>
              </a:rPr>
              <a:t>technologies and processes which reduce energy consumption, minimize waste, optimize resource use</a:t>
            </a:r>
          </a:p>
          <a:p>
            <a:r>
              <a:rPr lang="en-GB" sz="2200" noProof="0" dirty="0">
                <a:latin typeface="+mj-lt"/>
              </a:rPr>
              <a:t>Digital culture promotes transparency, ethical practices and social responsibility.</a:t>
            </a:r>
          </a:p>
          <a:p>
            <a:r>
              <a:rPr lang="en-GB" sz="2200" noProof="0" dirty="0">
                <a:latin typeface="+mj-lt"/>
              </a:rPr>
              <a:t>Challenging to proof a clear </a:t>
            </a:r>
            <a:r>
              <a:rPr lang="en-GB" sz="2200" noProof="0" dirty="0" err="1">
                <a:latin typeface="+mj-lt"/>
              </a:rPr>
              <a:t>uncontrovertible</a:t>
            </a:r>
            <a:r>
              <a:rPr lang="en-GB" sz="2200" noProof="0" dirty="0">
                <a:latin typeface="+mj-lt"/>
              </a:rPr>
              <a:t> relationship between development of digital leadership and culture and sustainability performance, limited availability of insights from research. </a:t>
            </a:r>
          </a:p>
          <a:p>
            <a:r>
              <a:rPr lang="en-GB" sz="2200" noProof="0" dirty="0">
                <a:latin typeface="+mj-lt"/>
              </a:rPr>
              <a:t>Khaw et al. (2022) suggest that digital leadership and culture may be associated with greater sustainability of the firm itself. </a:t>
            </a:r>
          </a:p>
        </p:txBody>
      </p:sp>
    </p:spTree>
    <p:extLst>
      <p:ext uri="{BB962C8B-B14F-4D97-AF65-F5344CB8AC3E}">
        <p14:creationId xmlns:p14="http://schemas.microsoft.com/office/powerpoint/2010/main" val="194484227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5589-C6F5-6F6A-105E-46965651CBD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96D705-66AA-8F2B-5CEA-69C07A878873}"/>
              </a:ext>
            </a:extLst>
          </p:cNvPr>
          <p:cNvSpPr>
            <a:spLocks noGrp="1"/>
          </p:cNvSpPr>
          <p:nvPr>
            <p:ph sz="quarter" idx="11"/>
          </p:nvPr>
        </p:nvSpPr>
        <p:spPr/>
        <p:txBody>
          <a:bodyPr/>
          <a:lstStyle/>
          <a:p>
            <a:pPr marL="0" indent="0">
              <a:buNone/>
            </a:pPr>
            <a:r>
              <a:rPr lang="en-GB" noProof="0" dirty="0">
                <a:latin typeface="+mj-lt"/>
              </a:rPr>
              <a:t>9.7 Conclusion</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E55D14A0-37B0-A8DE-8545-7AE1FBC40E9A}"/>
              </a:ext>
            </a:extLst>
          </p:cNvPr>
          <p:cNvSpPr txBox="1">
            <a:spLocks/>
          </p:cNvSpPr>
          <p:nvPr/>
        </p:nvSpPr>
        <p:spPr>
          <a:xfrm>
            <a:off x="1210818" y="1346581"/>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leadership is essential by enabling emergence of digital culture, developing employees into T-shaped professional, creating opportunities for new ways of working, enabling to achieve positive performance effects. </a:t>
            </a:r>
          </a:p>
          <a:p>
            <a:r>
              <a:rPr lang="en-GB" sz="2200" noProof="0" dirty="0">
                <a:latin typeface="+mj-lt"/>
              </a:rPr>
              <a:t>Digital leadership </a:t>
            </a:r>
          </a:p>
          <a:p>
            <a:pPr lvl="1"/>
            <a:r>
              <a:rPr lang="en-GB" sz="2200" noProof="0" dirty="0">
                <a:latin typeface="+mj-lt"/>
              </a:rPr>
              <a:t>involves preparing, supporting, and helping individuals and teams adapt to new ways of working enabled by digital technologies.</a:t>
            </a:r>
          </a:p>
          <a:p>
            <a:pPr lvl="1"/>
            <a:r>
              <a:rPr lang="en-GB" sz="2200" noProof="0" dirty="0">
                <a:latin typeface="+mj-lt"/>
              </a:rPr>
              <a:t>requires a long-term, people-focused approach that emphasises personal ethics, adaptability, and the establishment of a digital culture.</a:t>
            </a:r>
          </a:p>
          <a:p>
            <a:pPr lvl="1"/>
            <a:r>
              <a:rPr lang="en-GB" sz="2200" noProof="0" dirty="0">
                <a:latin typeface="+mj-lt"/>
              </a:rPr>
              <a:t>envisions the future, sets strategic goals, demonstrates digital literacy, motivates employees, manages teams effectively. </a:t>
            </a:r>
          </a:p>
          <a:p>
            <a:r>
              <a:rPr lang="en-GB" sz="2200" noProof="0" dirty="0">
                <a:latin typeface="+mj-lt"/>
              </a:rPr>
              <a:t>Transformational leadership motivates to look beyond self-interests, embrace change, fosters trust, transparency and collaboration.</a:t>
            </a:r>
          </a:p>
          <a:p>
            <a:r>
              <a:rPr lang="en-GB" sz="2200" noProof="0" dirty="0">
                <a:latin typeface="+mj-lt"/>
              </a:rPr>
              <a:t>Digital culture encourages risk-taking and experimentation, is characterized by openness, innovation and continuous learning, agile and new ways of working. </a:t>
            </a:r>
          </a:p>
          <a:p>
            <a:pPr lvl="1"/>
            <a:endParaRPr lang="en-GB" sz="2200" noProof="0" dirty="0">
              <a:latin typeface="+mj-lt"/>
            </a:endParaRPr>
          </a:p>
        </p:txBody>
      </p:sp>
    </p:spTree>
    <p:extLst>
      <p:ext uri="{BB962C8B-B14F-4D97-AF65-F5344CB8AC3E}">
        <p14:creationId xmlns:p14="http://schemas.microsoft.com/office/powerpoint/2010/main" val="333957937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48704" y="1034745"/>
            <a:ext cx="9404350" cy="550227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noProof="0" dirty="0">
                <a:latin typeface="+mj-lt"/>
                <a:ea typeface="Calibri Light" panose="020F0302020204030204" pitchFamily="34" charset="0"/>
                <a:cs typeface="Calibri Light" panose="020F0302020204030204" pitchFamily="34" charset="0"/>
              </a:rPr>
              <a:t>Step 1: Selection of a case organization</a:t>
            </a:r>
          </a:p>
          <a:p>
            <a:pPr marL="0" indent="0">
              <a:buNone/>
            </a:pPr>
            <a:r>
              <a:rPr lang="en-GB" sz="2000" noProof="0" dirty="0">
                <a:latin typeface="+mj-lt"/>
              </a:rPr>
              <a:t>Students can complete the following tasks either based on the focal case study, or work on the recommended case study for this chapter (Digital transformation of the city of Lucerne) and answer below questions.</a:t>
            </a:r>
          </a:p>
          <a:p>
            <a:pPr marL="0" indent="0">
              <a:buNone/>
            </a:pPr>
            <a:br>
              <a:rPr lang="en-GB" sz="2000" noProof="0" dirty="0">
                <a:latin typeface="+mj-lt"/>
              </a:rPr>
            </a:br>
            <a:r>
              <a:rPr kumimoji="0" lang="en-GB" sz="2000" b="1" i="0" u="none" strike="noStrike" kern="1200" cap="none" spc="0" normalizeH="0" baseline="0" noProof="0" dirty="0">
                <a:ln>
                  <a:noFill/>
                </a:ln>
                <a:solidFill>
                  <a:prstClr val="black"/>
                </a:solidFill>
                <a:effectLst/>
                <a:uLnTx/>
                <a:uFillTx/>
                <a:latin typeface="+mj-lt"/>
                <a:ea typeface="+mn-ea"/>
                <a:cs typeface="+mn-cs"/>
              </a:rPr>
              <a:t>Step 2: Case questions linked to this chapter</a:t>
            </a:r>
            <a:endParaRPr lang="en-GB" sz="2000" noProof="0" dirty="0">
              <a:latin typeface="+mj-lt"/>
            </a:endParaRPr>
          </a:p>
          <a:p>
            <a:pPr marL="457200" indent="-457200">
              <a:buFont typeface="+mj-lt"/>
              <a:buAutoNum type="arabicPeriod"/>
            </a:pPr>
            <a:r>
              <a:rPr lang="en-GB" sz="2000" noProof="0" dirty="0">
                <a:latin typeface="+mj-lt"/>
              </a:rPr>
              <a:t>What are the challenges and barriers (including cultural ones) for digital transformation in an organisation; and specifically, in a government organisation?</a:t>
            </a:r>
          </a:p>
          <a:p>
            <a:pPr marL="457200" indent="-457200">
              <a:buFont typeface="+mj-lt"/>
              <a:buAutoNum type="arabicPeriod"/>
            </a:pPr>
            <a:r>
              <a:rPr lang="en-GB" sz="2000" noProof="0" dirty="0">
                <a:latin typeface="+mj-lt"/>
              </a:rPr>
              <a:t>How would you describe the city of Lucerne’s effort and progress regarding digital transformation?</a:t>
            </a:r>
          </a:p>
          <a:p>
            <a:pPr marL="457200" indent="-457200">
              <a:buFont typeface="+mj-lt"/>
              <a:buAutoNum type="arabicPeriod"/>
            </a:pPr>
            <a:r>
              <a:rPr lang="en-GB" sz="2000" noProof="0" dirty="0">
                <a:latin typeface="+mj-lt"/>
              </a:rPr>
              <a:t>How could an organisation (such as the city of Lucerne) modify/enrich its technical, social and spatial dimensions to foster digital transformation (see Chapter 9.0)? Provide five ideas/recommendations for each dimension.</a:t>
            </a:r>
          </a:p>
          <a:p>
            <a:pPr marL="457200" indent="-457200">
              <a:buFont typeface="+mj-lt"/>
              <a:buAutoNum type="arabicPeriod"/>
            </a:pPr>
            <a:r>
              <a:rPr lang="en-GB" sz="2000" noProof="0" dirty="0">
                <a:latin typeface="+mj-lt"/>
              </a:rPr>
              <a:t>Identify two government stakeholder groups and describe three digital services for each group that might provide value and efficiency gains. What digital skills are required to provide these digital services?</a:t>
            </a:r>
          </a:p>
          <a:p>
            <a:pPr marL="457200" indent="-457200">
              <a:buFont typeface="+mj-lt"/>
              <a:buAutoNum type="arabicPeriod"/>
            </a:pPr>
            <a:r>
              <a:rPr lang="en-GB" sz="2000" noProof="0" dirty="0">
                <a:latin typeface="+mj-lt"/>
              </a:rPr>
              <a:t>Would you recommend Scrum (see Box 9.3) as an agile project and work method to the city of Lucerne? Describe why you would (or would not) recommend Scrum.</a:t>
            </a:r>
          </a:p>
          <a:p>
            <a:pPr marL="457200" indent="-457200">
              <a:buFont typeface="+mj-lt"/>
              <a:buAutoNum type="arabicPeriod"/>
            </a:pPr>
            <a:r>
              <a:rPr lang="en-GB" sz="2000" noProof="0" dirty="0">
                <a:latin typeface="+mj-lt"/>
              </a:rPr>
              <a:t>Overall, what are the digital skills which employees require (refer to Chapter 9.4 and Figure 9.8) for successful digital transformation in an organisation? Define at least 8 skills and provide a rationale for your choice.</a:t>
            </a: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230116535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48704" y="103474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7"/>
            </a:pPr>
            <a:r>
              <a:rPr lang="en-GB" sz="2000" noProof="0" dirty="0">
                <a:latin typeface="+mj-lt"/>
              </a:rPr>
              <a:t>What are your takeaways from this case regarding digital culture and leadership? What were the key activities at the City of Lucerne that enabled cultural and leadership change?</a:t>
            </a:r>
          </a:p>
          <a:p>
            <a:pPr marL="0" indent="0">
              <a:buNone/>
            </a:pPr>
            <a:endParaRPr lang="en-GB" sz="2000" noProof="0" dirty="0">
              <a:latin typeface="+mj-lt"/>
            </a:endParaRPr>
          </a:p>
          <a:p>
            <a:pPr marL="0" indent="0">
              <a:buNone/>
            </a:pPr>
            <a:r>
              <a:rPr lang="en-GB" sz="2000" noProof="0" dirty="0">
                <a:latin typeface="+mj-lt"/>
              </a:rPr>
              <a:t>Additional cases with student questions for the strategic digital action field of Digital Leadership and Culture are covered in:</a:t>
            </a:r>
          </a:p>
          <a:p>
            <a:r>
              <a:rPr lang="en-GB" sz="2000" noProof="0" dirty="0">
                <a:latin typeface="+mj-lt"/>
              </a:rPr>
              <a:t>Action fields of digital transformation at Synchrony Financial (USA) (available online).</a:t>
            </a:r>
          </a:p>
          <a:p>
            <a:r>
              <a:rPr lang="en-GB" sz="2000" noProof="0" dirty="0">
                <a:latin typeface="+mj-lt"/>
              </a:rPr>
              <a:t>From Limited Budget to Limitless Potential: The Digital Journey of OSHE@UTMKL (available online).</a:t>
            </a:r>
          </a:p>
          <a:p>
            <a:pPr marL="0" indent="0">
              <a:buNone/>
            </a:pPr>
            <a:endParaRPr lang="en-GB" sz="2200" noProof="0" dirty="0">
              <a:latin typeface="+mj-lt"/>
            </a:endParaRP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359598639"/>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2D57C22-30F6-593C-7A4E-5B0EF70F466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7FF7D2DC-8363-D0F2-5139-B7AE31B9BC8D}"/>
              </a:ext>
            </a:extLst>
          </p:cNvPr>
          <p:cNvSpPr txBox="1"/>
          <p:nvPr/>
        </p:nvSpPr>
        <p:spPr>
          <a:xfrm>
            <a:off x="1261685" y="1236773"/>
            <a:ext cx="9378387" cy="4093428"/>
          </a:xfrm>
          <a:prstGeom prst="rect">
            <a:avLst/>
          </a:prstGeom>
          <a:noFill/>
        </p:spPr>
        <p:txBody>
          <a:bodyPr wrap="square">
            <a:spAutoFit/>
          </a:bodyPr>
          <a:lstStyle/>
          <a:p>
            <a:r>
              <a:rPr lang="en-GB" sz="2000" noProof="0" dirty="0">
                <a:latin typeface="+mj-lt"/>
              </a:rPr>
              <a:t>Discuss the following questions in your class, in your group or assignment:</a:t>
            </a:r>
          </a:p>
          <a:p>
            <a:pPr marL="457200" indent="-457200">
              <a:buFont typeface="+mj-lt"/>
              <a:buAutoNum type="arabicPeriod"/>
            </a:pPr>
            <a:r>
              <a:rPr lang="en-GB" sz="2000" noProof="0" dirty="0">
                <a:latin typeface="+mj-lt"/>
              </a:rPr>
              <a:t>Review the three dimensions of new work (social, spatial and technical dimension) in light of the opening case (Working-from-Home at Spotify): what investments (make assumptions, if required) do you believe does Spotify make in these three dimensions to provide a contemporary working environment (see also Table 9.1)?</a:t>
            </a:r>
          </a:p>
          <a:p>
            <a:pPr marL="457200" indent="-457200">
              <a:buFont typeface="+mj-lt"/>
              <a:buAutoNum type="arabicPeriod"/>
            </a:pPr>
            <a:r>
              <a:rPr lang="en-GB" sz="2000" noProof="0" dirty="0">
                <a:latin typeface="+mj-lt"/>
              </a:rPr>
              <a:t>Discuss how transformational leadership (Chapter 9.1 and Box 9.2) is linked to digital transformation: identify and describe at least three important leadership characteristics which support digital transformation.</a:t>
            </a:r>
          </a:p>
          <a:p>
            <a:pPr marL="457200" indent="-457200">
              <a:buFont typeface="+mj-lt"/>
              <a:buAutoNum type="arabicPeriod"/>
            </a:pPr>
            <a:r>
              <a:rPr lang="en-GB" sz="2000" noProof="0" dirty="0">
                <a:latin typeface="+mj-lt"/>
              </a:rPr>
              <a:t>Based on a selected industry/business, describe how they could embed the Scrum methodology (see Box 9.3) in the way the company develops products or services.</a:t>
            </a:r>
          </a:p>
          <a:p>
            <a:pPr marL="457200" indent="-457200">
              <a:buFont typeface="+mj-lt"/>
              <a:buAutoNum type="arabicPeriod"/>
            </a:pPr>
            <a:r>
              <a:rPr lang="en-GB" sz="2000" noProof="0" dirty="0">
                <a:latin typeface="+mj-lt"/>
              </a:rPr>
              <a:t>For the business selected in Exercise 3, develop a culture framework with organisational values, reflecting the dimensions in Figure 9.5. Develop at least three suggestions for each dimension.</a:t>
            </a:r>
          </a:p>
        </p:txBody>
      </p:sp>
    </p:spTree>
    <p:extLst>
      <p:ext uri="{BB962C8B-B14F-4D97-AF65-F5344CB8AC3E}">
        <p14:creationId xmlns:p14="http://schemas.microsoft.com/office/powerpoint/2010/main" val="501367361"/>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F91E-44A2-6DEF-6A7E-50155D240B7B}"/>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850BE00-D69D-C516-65CA-61382030E73C}"/>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3ADF7423-2B13-85CA-E596-EE4B4DE7B848}"/>
              </a:ext>
            </a:extLst>
          </p:cNvPr>
          <p:cNvSpPr txBox="1"/>
          <p:nvPr/>
        </p:nvSpPr>
        <p:spPr>
          <a:xfrm>
            <a:off x="1261685" y="1236773"/>
            <a:ext cx="9378387" cy="2862322"/>
          </a:xfrm>
          <a:prstGeom prst="rect">
            <a:avLst/>
          </a:prstGeom>
          <a:noFill/>
        </p:spPr>
        <p:txBody>
          <a:bodyPr wrap="square">
            <a:spAutoFit/>
          </a:bodyPr>
          <a:lstStyle/>
          <a:p>
            <a:pPr marL="457200" indent="-457200">
              <a:buFont typeface="+mj-lt"/>
              <a:buAutoNum type="arabicPeriod" startAt="5"/>
            </a:pPr>
            <a:r>
              <a:rPr lang="en-GB" sz="2000" noProof="0" dirty="0">
                <a:latin typeface="+mj-lt"/>
              </a:rPr>
              <a:t>Forming two small groups (2-4 students in each group), assign a pro and contra position to each group and debate if modern working environments are important (group 1), or if they are overvalued and not that important (group 2) for successfully competing in the digital age.</a:t>
            </a:r>
          </a:p>
          <a:p>
            <a:pPr marL="457200" indent="-457200">
              <a:buFont typeface="+mj-lt"/>
              <a:buAutoNum type="arabicPeriod" startAt="5"/>
            </a:pPr>
            <a:r>
              <a:rPr lang="en-GB" sz="2000" noProof="0" dirty="0">
                <a:latin typeface="+mj-lt"/>
              </a:rPr>
              <a:t>For the business selected in Exercise 3, describe the impact on the employees as a result of the 4th/5th industrial revolutions (see Chapter 9.4 and Figure 9.8). Use the concept of the T-shaped employee and describe the impact on both the strong narrow technical competences (deep discipline expertise) and broad cognitive competences (cross-discipline expertise).</a:t>
            </a:r>
          </a:p>
        </p:txBody>
      </p:sp>
    </p:spTree>
    <p:extLst>
      <p:ext uri="{BB962C8B-B14F-4D97-AF65-F5344CB8AC3E}">
        <p14:creationId xmlns:p14="http://schemas.microsoft.com/office/powerpoint/2010/main" val="1202241089"/>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E1B3CE9C-8DFF-78FC-6B48-D89445F93BD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Further Reading List </a:t>
            </a:r>
          </a:p>
        </p:txBody>
      </p:sp>
      <p:sp>
        <p:nvSpPr>
          <p:cNvPr id="5" name="TextBox 3">
            <a:extLst>
              <a:ext uri="{FF2B5EF4-FFF2-40B4-BE49-F238E27FC236}">
                <a16:creationId xmlns:a16="http://schemas.microsoft.com/office/drawing/2014/main" id="{4C3FF1DA-5CCC-0647-6711-8B257C15D4E8}"/>
              </a:ext>
            </a:extLst>
          </p:cNvPr>
          <p:cNvSpPr txBox="1"/>
          <p:nvPr/>
        </p:nvSpPr>
        <p:spPr>
          <a:xfrm>
            <a:off x="1261685" y="1368447"/>
            <a:ext cx="9378387" cy="3170099"/>
          </a:xfrm>
          <a:prstGeom prst="rect">
            <a:avLst/>
          </a:prstGeom>
          <a:noFill/>
        </p:spPr>
        <p:txBody>
          <a:bodyPr wrap="square">
            <a:spAutoFit/>
          </a:bodyPr>
          <a:lstStyle/>
          <a:p>
            <a:pPr marL="285750" indent="-285750">
              <a:buFont typeface="Arial" panose="020B0604020202020204" pitchFamily="34" charset="0"/>
              <a:buChar char="•"/>
            </a:pPr>
            <a:r>
              <a:rPr lang="en-GB" sz="2000" noProof="0" dirty="0">
                <a:latin typeface="+mj-lt"/>
              </a:rPr>
              <a:t>Peter, M.K., </a:t>
            </a:r>
            <a:r>
              <a:rPr lang="en-GB" sz="2000" noProof="0" dirty="0" err="1">
                <a:latin typeface="+mj-lt"/>
              </a:rPr>
              <a:t>Wuersch</a:t>
            </a:r>
            <a:r>
              <a:rPr lang="en-GB" sz="2000" noProof="0" dirty="0">
                <a:latin typeface="+mj-lt"/>
              </a:rPr>
              <a:t>, L., Neher, A., Lindeque, J. &amp; </a:t>
            </a:r>
            <a:r>
              <a:rPr lang="en-GB" sz="2000" noProof="0" dirty="0" err="1">
                <a:latin typeface="+mj-lt"/>
              </a:rPr>
              <a:t>Mändli</a:t>
            </a:r>
            <a:r>
              <a:rPr lang="en-GB" sz="2000" noProof="0" dirty="0">
                <a:latin typeface="+mj-lt"/>
              </a:rPr>
              <a:t> Lerch, K. (2024): The workplace of the future: the COVID-19 pandemic and working from home in Swiss small businesses, Journal of Strategy &amp; Management, Vol. 17, No. 4, pp. 707-729.</a:t>
            </a:r>
          </a:p>
          <a:p>
            <a:pPr marL="285750" indent="-285750">
              <a:buFont typeface="Arial" panose="020B0604020202020204" pitchFamily="34" charset="0"/>
              <a:buChar char="•"/>
            </a:pPr>
            <a:r>
              <a:rPr lang="en-GB" sz="2000" noProof="0" dirty="0">
                <a:latin typeface="+mj-lt"/>
              </a:rPr>
              <a:t>WEF (2025): The Future of Jobs Report 2025. World Economic Forum, 7 January, https://www.weforum.org/publications/the-future-of-jobs-report-2025/. </a:t>
            </a:r>
          </a:p>
          <a:p>
            <a:pPr marL="285750" indent="-285750">
              <a:buFont typeface="Arial" panose="020B0604020202020204" pitchFamily="34" charset="0"/>
              <a:buChar char="•"/>
            </a:pPr>
            <a:r>
              <a:rPr lang="en-GB" sz="2000" noProof="0" dirty="0">
                <a:latin typeface="+mj-lt"/>
              </a:rPr>
              <a:t>WHO (2022): Healthy and Safe Telework: Technical Brief. World Health Organization, 2 February, https://www.who.int/publications/i/item/9789240040977.</a:t>
            </a:r>
          </a:p>
          <a:p>
            <a:pPr marL="285750" indent="-285750">
              <a:buFont typeface="Arial" panose="020B0604020202020204" pitchFamily="34" charset="0"/>
              <a:buChar char="•"/>
            </a:pPr>
            <a:r>
              <a:rPr lang="en-GB" sz="2000" noProof="0" dirty="0" err="1">
                <a:latin typeface="+mj-lt"/>
              </a:rPr>
              <a:t>Zoppelletto</a:t>
            </a:r>
            <a:r>
              <a:rPr lang="en-GB" sz="2000" noProof="0" dirty="0">
                <a:latin typeface="+mj-lt"/>
              </a:rPr>
              <a:t>, A., Orlandi, L. B., </a:t>
            </a:r>
            <a:r>
              <a:rPr lang="en-GB" sz="2000" noProof="0" dirty="0" err="1">
                <a:latin typeface="+mj-lt"/>
              </a:rPr>
              <a:t>Zardini</a:t>
            </a:r>
            <a:r>
              <a:rPr lang="en-GB" sz="2000" noProof="0" dirty="0">
                <a:latin typeface="+mj-lt"/>
              </a:rPr>
              <a:t>, A., </a:t>
            </a:r>
            <a:r>
              <a:rPr lang="en-GB" sz="2000" noProof="0" dirty="0" err="1">
                <a:latin typeface="+mj-lt"/>
              </a:rPr>
              <a:t>Rossignoli</a:t>
            </a:r>
            <a:r>
              <a:rPr lang="en-GB" sz="2000" noProof="0" dirty="0">
                <a:latin typeface="+mj-lt"/>
              </a:rPr>
              <a:t>, C., &amp; Kraus, S. (2023). Organizational roles in the context of digital transformation: A micro-level perspective. Journal of Business Research, 157, 113563.</a:t>
            </a:r>
          </a:p>
        </p:txBody>
      </p:sp>
    </p:spTree>
    <p:extLst>
      <p:ext uri="{BB962C8B-B14F-4D97-AF65-F5344CB8AC3E}">
        <p14:creationId xmlns:p14="http://schemas.microsoft.com/office/powerpoint/2010/main" val="158319818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A6A-DBD1-57CC-3B7B-04C74F4C516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C935882-0770-6891-E1C5-C2FCAA82028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8DA89CB7-DBE7-03CD-3C2F-78C94A10B3AC}"/>
              </a:ext>
            </a:extLst>
          </p:cNvPr>
          <p:cNvSpPr txBox="1"/>
          <p:nvPr/>
        </p:nvSpPr>
        <p:spPr>
          <a:xfrm>
            <a:off x="171274" y="973190"/>
            <a:ext cx="11559209" cy="5786199"/>
          </a:xfrm>
          <a:prstGeom prst="rect">
            <a:avLst/>
          </a:prstGeom>
          <a:noFill/>
        </p:spPr>
        <p:txBody>
          <a:bodyPr wrap="square">
            <a:spAutoFit/>
          </a:bodyPr>
          <a:lstStyle/>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Albannai</a:t>
            </a:r>
            <a:r>
              <a:rPr lang="en-GB" sz="1000" kern="100" noProof="0" dirty="0">
                <a:solidFill>
                  <a:srgbClr val="000000"/>
                </a:solidFill>
                <a:effectLst/>
                <a:latin typeface="+mj-lt"/>
                <a:ea typeface="Aptos" panose="020B0004020202020204" pitchFamily="34" charset="0"/>
                <a:cs typeface="Aptos" panose="020B0004020202020204" pitchFamily="34" charset="0"/>
              </a:rPr>
              <a:t>, N. A., Raziq, M. M., Malik, M., Scott-Kennel, J., &amp; Igoe, J. (2024). </a:t>
            </a:r>
            <a:r>
              <a:rPr lang="en-GB" sz="1000" kern="100" noProof="0" dirty="0" err="1">
                <a:solidFill>
                  <a:srgbClr val="000000"/>
                </a:solidFill>
                <a:effectLst/>
                <a:latin typeface="+mj-lt"/>
                <a:ea typeface="Aptos" panose="020B0004020202020204" pitchFamily="34" charset="0"/>
                <a:cs typeface="Aptos" panose="020B0004020202020204" pitchFamily="34" charset="0"/>
              </a:rPr>
              <a:t>Unraveling</a:t>
            </a:r>
            <a:r>
              <a:rPr lang="en-GB" sz="1000" kern="100" noProof="0" dirty="0">
                <a:solidFill>
                  <a:srgbClr val="000000"/>
                </a:solidFill>
                <a:effectLst/>
                <a:latin typeface="+mj-lt"/>
                <a:ea typeface="Aptos" panose="020B0004020202020204" pitchFamily="34" charset="0"/>
                <a:cs typeface="Aptos" panose="020B0004020202020204" pitchFamily="34" charset="0"/>
              </a:rPr>
              <a:t> the role of digital leadership in developing digital dynamic capabilities for the digital transformation of firms. Benchmarking: An International Journal, early online.</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Aroles</a:t>
            </a:r>
            <a:r>
              <a:rPr lang="en-GB" sz="1000" kern="100" noProof="0" dirty="0">
                <a:solidFill>
                  <a:srgbClr val="000000"/>
                </a:solidFill>
                <a:effectLst/>
                <a:latin typeface="+mj-lt"/>
                <a:ea typeface="Aptos" panose="020B0004020202020204" pitchFamily="34" charset="0"/>
                <a:cs typeface="Aptos" panose="020B0004020202020204" pitchFamily="34" charset="0"/>
              </a:rPr>
              <a:t>, J., </a:t>
            </a:r>
            <a:r>
              <a:rPr lang="en-GB" sz="1000" kern="100" noProof="0" dirty="0" err="1">
                <a:solidFill>
                  <a:srgbClr val="000000"/>
                </a:solidFill>
                <a:effectLst/>
                <a:latin typeface="+mj-lt"/>
                <a:ea typeface="Aptos" panose="020B0004020202020204" pitchFamily="34" charset="0"/>
                <a:cs typeface="Aptos" panose="020B0004020202020204" pitchFamily="34" charset="0"/>
              </a:rPr>
              <a:t>Cecez-Kecmanovic</a:t>
            </a:r>
            <a:r>
              <a:rPr lang="en-GB" sz="1000" kern="100" noProof="0" dirty="0">
                <a:solidFill>
                  <a:srgbClr val="000000"/>
                </a:solidFill>
                <a:effectLst/>
                <a:latin typeface="+mj-lt"/>
                <a:ea typeface="Aptos" panose="020B0004020202020204" pitchFamily="34" charset="0"/>
                <a:cs typeface="Aptos" panose="020B0004020202020204" pitchFamily="34" charset="0"/>
              </a:rPr>
              <a:t>, D., Dale, K., Kingma, S. F., &amp; Mitev, N. (2021). New ways of working (NWW): Workplace transformation in the digital age. Information and Organization, 31(4), 100378.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Bhatti, S. H., Sumbal, M. S., Ahmed, A., &amp; </a:t>
            </a:r>
            <a:r>
              <a:rPr lang="en-GB" sz="1000" kern="100" noProof="0" dirty="0" err="1">
                <a:solidFill>
                  <a:srgbClr val="000000"/>
                </a:solidFill>
                <a:effectLst/>
                <a:latin typeface="+mj-lt"/>
                <a:ea typeface="Aptos" panose="020B0004020202020204" pitchFamily="34" charset="0"/>
                <a:cs typeface="Aptos" panose="020B0004020202020204" pitchFamily="34" charset="0"/>
              </a:rPr>
              <a:t>Golgeci</a:t>
            </a:r>
            <a:r>
              <a:rPr lang="en-GB" sz="1000" kern="100" noProof="0" dirty="0">
                <a:solidFill>
                  <a:srgbClr val="000000"/>
                </a:solidFill>
                <a:effectLst/>
                <a:latin typeface="+mj-lt"/>
                <a:ea typeface="Aptos" panose="020B0004020202020204" pitchFamily="34" charset="0"/>
                <a:cs typeface="Aptos" panose="020B0004020202020204" pitchFamily="34" charset="0"/>
              </a:rPr>
              <a:t>, I. (2024). Digital strategy for firm performance-mediating role of digital platform capabilities and digital culture in manufacturing SMEs. Technology Analysis &amp; Strategic Management, 1-15.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Balakrishnan, R., &amp; Das, S. (2020). How do firms reorganize to implement digital transformation? Strategic Change, 29(5), 531-541.</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Bass, B. M. (1999). Two decades of research and development in transformational leadership. European Journal of Work and Organizational Psychology, 8(1), 9-32.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Bloom, B. S., Engelhart, M. D., Furst, E. J., Hill, W. H., &amp; Krathwohl, D. R. (1956). Taxonomy of educational objectives. Cognitive domain. New York: Mc Kay.</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Dent, E.B. and Goldberg, S.G. (1999). Challenging ‘resistance to change. The Journal of Applied </a:t>
            </a:r>
            <a:r>
              <a:rPr lang="en-GB" sz="1000" kern="100" noProof="0" dirty="0" err="1">
                <a:solidFill>
                  <a:srgbClr val="000000"/>
                </a:solidFill>
                <a:effectLst/>
                <a:latin typeface="+mj-lt"/>
                <a:ea typeface="Aptos" panose="020B0004020202020204" pitchFamily="34" charset="0"/>
                <a:cs typeface="Aptos" panose="020B0004020202020204" pitchFamily="34" charset="0"/>
              </a:rPr>
              <a:t>Behavioral</a:t>
            </a:r>
            <a:r>
              <a:rPr lang="en-GB" sz="1000" kern="100" noProof="0" dirty="0">
                <a:solidFill>
                  <a:srgbClr val="000000"/>
                </a:solidFill>
                <a:effectLst/>
                <a:latin typeface="+mj-lt"/>
                <a:ea typeface="Aptos" panose="020B0004020202020204" pitchFamily="34" charset="0"/>
                <a:cs typeface="Aptos" panose="020B0004020202020204" pitchFamily="34" charset="0"/>
              </a:rPr>
              <a:t> Science, 35(1), 25-41.</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Forsythe, J., &amp; </a:t>
            </a:r>
            <a:r>
              <a:rPr lang="en-GB" sz="1000" kern="100" noProof="0" dirty="0" err="1">
                <a:solidFill>
                  <a:srgbClr val="000000"/>
                </a:solidFill>
                <a:effectLst/>
                <a:latin typeface="+mj-lt"/>
                <a:ea typeface="Aptos" panose="020B0004020202020204" pitchFamily="34" charset="0"/>
                <a:cs typeface="Aptos" panose="020B0004020202020204" pitchFamily="34" charset="0"/>
              </a:rPr>
              <a:t>Rafoth</a:t>
            </a:r>
            <a:r>
              <a:rPr lang="en-GB" sz="1000" kern="100" noProof="0" dirty="0">
                <a:solidFill>
                  <a:srgbClr val="000000"/>
                </a:solidFill>
                <a:effectLst/>
                <a:latin typeface="+mj-lt"/>
                <a:ea typeface="Aptos" panose="020B0004020202020204" pitchFamily="34" charset="0"/>
                <a:cs typeface="Aptos" panose="020B0004020202020204" pitchFamily="34" charset="0"/>
              </a:rPr>
              <a:t>, J. (2022). Being Digital: Why Addressing Culture and Creating a Digital Mindset are Critical to Successful Transformation. INSIGHT, 25(1), 25-28.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Hackl, B., Wagner, M., </a:t>
            </a:r>
            <a:r>
              <a:rPr lang="en-GB" sz="1000" kern="100" noProof="0" dirty="0" err="1">
                <a:solidFill>
                  <a:srgbClr val="000000"/>
                </a:solidFill>
                <a:effectLst/>
                <a:latin typeface="+mj-lt"/>
                <a:ea typeface="Aptos" panose="020B0004020202020204" pitchFamily="34" charset="0"/>
                <a:cs typeface="Aptos" panose="020B0004020202020204" pitchFamily="34" charset="0"/>
              </a:rPr>
              <a:t>Attmer</a:t>
            </a:r>
            <a:r>
              <a:rPr lang="en-GB" sz="1000" kern="100" noProof="0" dirty="0">
                <a:solidFill>
                  <a:srgbClr val="000000"/>
                </a:solidFill>
                <a:effectLst/>
                <a:latin typeface="+mj-lt"/>
                <a:ea typeface="Aptos" panose="020B0004020202020204" pitchFamily="34" charset="0"/>
                <a:cs typeface="Aptos" panose="020B0004020202020204" pitchFamily="34" charset="0"/>
              </a:rPr>
              <a:t>, L. and Baumann, D. (2017), New work: Auf </a:t>
            </a:r>
            <a:r>
              <a:rPr lang="en-GB" sz="1000" kern="100" noProof="0" dirty="0" err="1">
                <a:solidFill>
                  <a:srgbClr val="000000"/>
                </a:solidFill>
                <a:effectLst/>
                <a:latin typeface="+mj-lt"/>
                <a:ea typeface="Aptos" panose="020B0004020202020204" pitchFamily="34" charset="0"/>
                <a:cs typeface="Aptos" panose="020B0004020202020204" pitchFamily="34" charset="0"/>
              </a:rPr>
              <a:t>dem</a:t>
            </a:r>
            <a:r>
              <a:rPr lang="en-GB" sz="1000" kern="100" noProof="0" dirty="0">
                <a:solidFill>
                  <a:srgbClr val="000000"/>
                </a:solidFill>
                <a:effectLst/>
                <a:latin typeface="+mj-lt"/>
                <a:ea typeface="Aptos" panose="020B0004020202020204" pitchFamily="34" charset="0"/>
                <a:cs typeface="Aptos" panose="020B0004020202020204" pitchFamily="34" charset="0"/>
              </a:rPr>
              <a:t> Weg </a:t>
            </a:r>
            <a:r>
              <a:rPr lang="en-GB" sz="1000" kern="100" noProof="0" dirty="0" err="1">
                <a:solidFill>
                  <a:srgbClr val="000000"/>
                </a:solidFill>
                <a:effectLst/>
                <a:latin typeface="+mj-lt"/>
                <a:ea typeface="Aptos" panose="020B0004020202020204" pitchFamily="34" charset="0"/>
                <a:cs typeface="Aptos" panose="020B0004020202020204" pitchFamily="34" charset="0"/>
              </a:rPr>
              <a:t>zur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neuen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Arbeitswelt</a:t>
            </a:r>
            <a:r>
              <a:rPr lang="en-GB" sz="1000" kern="100" noProof="0" dirty="0">
                <a:solidFill>
                  <a:srgbClr val="000000"/>
                </a:solidFill>
                <a:effectLst/>
                <a:latin typeface="+mj-lt"/>
                <a:ea typeface="Aptos" panose="020B0004020202020204" pitchFamily="34" charset="0"/>
                <a:cs typeface="Aptos" panose="020B0004020202020204" pitchFamily="34" charset="0"/>
              </a:rPr>
              <a:t>: Management-Impulse, </a:t>
            </a:r>
            <a:r>
              <a:rPr lang="en-GB" sz="1000" kern="100" noProof="0" dirty="0" err="1">
                <a:solidFill>
                  <a:srgbClr val="000000"/>
                </a:solidFill>
                <a:effectLst/>
                <a:latin typeface="+mj-lt"/>
                <a:ea typeface="Aptos" panose="020B0004020202020204" pitchFamily="34" charset="0"/>
                <a:cs typeface="Aptos" panose="020B0004020202020204" pitchFamily="34" charset="0"/>
              </a:rPr>
              <a:t>Praxisbeispiele</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Studien</a:t>
            </a:r>
            <a:r>
              <a:rPr lang="en-GB" sz="1000" kern="100" noProof="0" dirty="0">
                <a:solidFill>
                  <a:srgbClr val="000000"/>
                </a:solidFill>
                <a:effectLst/>
                <a:latin typeface="+mj-lt"/>
                <a:ea typeface="Aptos" panose="020B0004020202020204" pitchFamily="34" charset="0"/>
                <a:cs typeface="Aptos" panose="020B0004020202020204" pitchFamily="34" charset="0"/>
              </a:rPr>
              <a:t>. Springer, </a:t>
            </a:r>
            <a:r>
              <a:rPr lang="en-GB" sz="1000" kern="100" noProof="0" dirty="0" err="1">
                <a:solidFill>
                  <a:srgbClr val="000000"/>
                </a:solidFill>
                <a:effectLst/>
                <a:latin typeface="+mj-lt"/>
                <a:ea typeface="Aptos" panose="020B0004020202020204" pitchFamily="34" charset="0"/>
                <a:cs typeface="Aptos" panose="020B0004020202020204" pitchFamily="34" charset="0"/>
              </a:rPr>
              <a:t>Wiesbaden.Hofstede</a:t>
            </a:r>
            <a:r>
              <a:rPr lang="en-GB" sz="1000" kern="100" noProof="0" dirty="0">
                <a:solidFill>
                  <a:srgbClr val="000000"/>
                </a:solidFill>
                <a:effectLst/>
                <a:latin typeface="+mj-lt"/>
                <a:ea typeface="Aptos" panose="020B0004020202020204" pitchFamily="34" charset="0"/>
                <a:cs typeface="Aptos" panose="020B0004020202020204" pitchFamily="34" charset="0"/>
              </a:rPr>
              <a:t>, G. (2012). Culture is the collective programming of the mind which distinguishes the members of one group from another. Journal of Professional Exercise Physiology, 10(12).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Hogg, Ryan (2024): Spotify’s HR chief says remote staff aren’t ‘children’ as company reaffirms work-from-anywhere policy. </a:t>
            </a:r>
            <a:r>
              <a:rPr lang="en-GB" sz="1000" kern="100" noProof="0" dirty="0" err="1">
                <a:solidFill>
                  <a:srgbClr val="000000"/>
                </a:solidFill>
                <a:effectLst/>
                <a:latin typeface="+mj-lt"/>
                <a:ea typeface="Aptos" panose="020B0004020202020204" pitchFamily="34" charset="0"/>
                <a:cs typeface="Aptos" panose="020B0004020202020204" pitchFamily="34" charset="0"/>
              </a:rPr>
              <a:t>Yahoo!Finance</a:t>
            </a:r>
            <a:r>
              <a:rPr lang="en-GB" sz="1000" kern="100" noProof="0" dirty="0">
                <a:solidFill>
                  <a:srgbClr val="000000"/>
                </a:solidFill>
                <a:effectLst/>
                <a:latin typeface="+mj-lt"/>
                <a:ea typeface="Aptos" panose="020B0004020202020204" pitchFamily="34" charset="0"/>
                <a:cs typeface="Aptos" panose="020B0004020202020204" pitchFamily="34" charset="0"/>
              </a:rPr>
              <a:t>, 8 October, https://finance.yahoo.com/news/spotify-hr-chief-says-remote-100021103.html.</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Hubble (2025): The Official List of Every Company’s Back-to-Office Strategy, 4 February, https://hubblehq.com/blog/famous-companies-workplace-strategies.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IMDb (1999). Office Space. Last accessed from https://www.imdb.com/title/tt0151804 on 24 February 2025.</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Jöhnk</a:t>
            </a:r>
            <a:r>
              <a:rPr lang="en-GB" sz="1000" kern="100" noProof="0" dirty="0">
                <a:solidFill>
                  <a:srgbClr val="000000"/>
                </a:solidFill>
                <a:effectLst/>
                <a:latin typeface="+mj-lt"/>
                <a:ea typeface="Aptos" panose="020B0004020202020204" pitchFamily="34" charset="0"/>
                <a:cs typeface="Aptos" panose="020B0004020202020204" pitchFamily="34" charset="0"/>
              </a:rPr>
              <a:t>, J., </a:t>
            </a:r>
            <a:r>
              <a:rPr lang="en-GB" sz="1000" kern="100" noProof="0" dirty="0" err="1">
                <a:solidFill>
                  <a:srgbClr val="000000"/>
                </a:solidFill>
                <a:effectLst/>
                <a:latin typeface="+mj-lt"/>
                <a:ea typeface="Aptos" panose="020B0004020202020204" pitchFamily="34" charset="0"/>
                <a:cs typeface="Aptos" panose="020B0004020202020204" pitchFamily="34" charset="0"/>
              </a:rPr>
              <a:t>Röglinger</a:t>
            </a:r>
            <a:r>
              <a:rPr lang="en-GB" sz="1000" kern="100" noProof="0" dirty="0">
                <a:solidFill>
                  <a:srgbClr val="000000"/>
                </a:solidFill>
                <a:effectLst/>
                <a:latin typeface="+mj-lt"/>
                <a:ea typeface="Aptos" panose="020B0004020202020204" pitchFamily="34" charset="0"/>
                <a:cs typeface="Aptos" panose="020B0004020202020204" pitchFamily="34" charset="0"/>
              </a:rPr>
              <a:t>, M., </a:t>
            </a:r>
            <a:r>
              <a:rPr lang="en-GB" sz="1000" kern="100" noProof="0" dirty="0" err="1">
                <a:solidFill>
                  <a:srgbClr val="000000"/>
                </a:solidFill>
                <a:effectLst/>
                <a:latin typeface="+mj-lt"/>
                <a:ea typeface="Aptos" panose="020B0004020202020204" pitchFamily="34" charset="0"/>
                <a:cs typeface="Aptos" panose="020B0004020202020204" pitchFamily="34" charset="0"/>
              </a:rPr>
              <a:t>Thimmel</a:t>
            </a:r>
            <a:r>
              <a:rPr lang="en-GB" sz="1000" kern="100" noProof="0" dirty="0">
                <a:solidFill>
                  <a:srgbClr val="000000"/>
                </a:solidFill>
                <a:effectLst/>
                <a:latin typeface="+mj-lt"/>
                <a:ea typeface="Aptos" panose="020B0004020202020204" pitchFamily="34" charset="0"/>
                <a:cs typeface="Aptos" panose="020B0004020202020204" pitchFamily="34" charset="0"/>
              </a:rPr>
              <a:t>, M., Urbach, N. (2017). How to implement agile IT setups: a taxonomy of design options. In European Conference of Information Systems, Guimaraes, Portugal, pp. 1521–1535.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Kane, G. C., Phillips, A. N., </a:t>
            </a:r>
            <a:r>
              <a:rPr lang="en-GB" sz="1000" kern="100" noProof="0" dirty="0" err="1">
                <a:solidFill>
                  <a:srgbClr val="000000"/>
                </a:solidFill>
                <a:effectLst/>
                <a:latin typeface="+mj-lt"/>
                <a:ea typeface="Aptos" panose="020B0004020202020204" pitchFamily="34" charset="0"/>
                <a:cs typeface="Aptos" panose="020B0004020202020204" pitchFamily="34" charset="0"/>
              </a:rPr>
              <a:t>Copulsky</a:t>
            </a:r>
            <a:r>
              <a:rPr lang="en-GB" sz="1000" kern="100" noProof="0" dirty="0">
                <a:solidFill>
                  <a:srgbClr val="000000"/>
                </a:solidFill>
                <a:effectLst/>
                <a:latin typeface="+mj-lt"/>
                <a:ea typeface="Aptos" panose="020B0004020202020204" pitchFamily="34" charset="0"/>
                <a:cs typeface="Aptos" panose="020B0004020202020204" pitchFamily="34" charset="0"/>
              </a:rPr>
              <a:t>, J., &amp; Andrus, G. (2019). How digital leadership is(</a:t>
            </a:r>
            <a:r>
              <a:rPr lang="en-GB" sz="1000" kern="100" noProof="0" dirty="0" err="1">
                <a:solidFill>
                  <a:srgbClr val="000000"/>
                </a:solidFill>
                <a:effectLst/>
                <a:latin typeface="+mj-lt"/>
                <a:ea typeface="Aptos" panose="020B0004020202020204" pitchFamily="34" charset="0"/>
                <a:cs typeface="Aptos" panose="020B0004020202020204" pitchFamily="34" charset="0"/>
              </a:rPr>
              <a:t>n’t</a:t>
            </a:r>
            <a:r>
              <a:rPr lang="en-GB" sz="1000" kern="100" noProof="0" dirty="0">
                <a:solidFill>
                  <a:srgbClr val="000000"/>
                </a:solidFill>
                <a:effectLst/>
                <a:latin typeface="+mj-lt"/>
                <a:ea typeface="Aptos" panose="020B0004020202020204" pitchFamily="34" charset="0"/>
                <a:cs typeface="Aptos" panose="020B0004020202020204" pitchFamily="34" charset="0"/>
              </a:rPr>
              <a:t>) different. MIT Sloan Management Review, 60(3), 34-39.</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Khaw, T. Y., Teoh, A. P., Khalid, S. N. A., &amp; </a:t>
            </a:r>
            <a:r>
              <a:rPr lang="en-GB" sz="1000" kern="100" noProof="0" dirty="0" err="1">
                <a:solidFill>
                  <a:srgbClr val="000000"/>
                </a:solidFill>
                <a:effectLst/>
                <a:latin typeface="+mj-lt"/>
                <a:ea typeface="Aptos" panose="020B0004020202020204" pitchFamily="34" charset="0"/>
                <a:cs typeface="Aptos" panose="020B0004020202020204" pitchFamily="34" charset="0"/>
              </a:rPr>
              <a:t>Letchmunan</a:t>
            </a:r>
            <a:r>
              <a:rPr lang="en-GB" sz="1000" kern="100" noProof="0" dirty="0">
                <a:solidFill>
                  <a:srgbClr val="000000"/>
                </a:solidFill>
                <a:effectLst/>
                <a:latin typeface="+mj-lt"/>
                <a:ea typeface="Aptos" panose="020B0004020202020204" pitchFamily="34" charset="0"/>
                <a:cs typeface="Aptos" panose="020B0004020202020204" pitchFamily="34" charset="0"/>
              </a:rPr>
              <a:t>, S. (2022). The impact of digital leadership on sustainable performance: a systematic literature review. Journal of Management Development, 41(9/10), 514-534.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King, Ashley (2024): Spotify Says Its Employees Aren’t Children — No Return to Office Mandate as ‘Work-From-Anywhere’ Plan Remains. Digital Music News, 8 October, https://www.digitalmusicnews.com/2024/10/08/spotify-return-to-office-mandate-comments/.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Kotter, J.P. (2012): Leading Change. Harvard Business Review Press, Boston/USA.</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Kotter, J.P. and Heskett, J.L. (1992). Corporate Culture and Performance, Free Press, New York, NY.</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Kraft, C., Lindeque, J. P., &amp; Peter, M. K. (2022). The digital transformation of Swiss small and medium-sized enterprises: insights from digital tool adoption. Journal of Strategy and Management, 15(3), 468-494.</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Krättli</a:t>
            </a:r>
            <a:r>
              <a:rPr lang="en-GB" sz="1000" kern="100" noProof="0" dirty="0">
                <a:solidFill>
                  <a:srgbClr val="000000"/>
                </a:solidFill>
                <a:effectLst/>
                <a:latin typeface="+mj-lt"/>
                <a:ea typeface="Aptos" panose="020B0004020202020204" pitchFamily="34" charset="0"/>
                <a:cs typeface="Aptos" panose="020B0004020202020204" pitchFamily="34" charset="0"/>
              </a:rPr>
              <a:t>, N., &amp; Peter, M.K. (2021). </a:t>
            </a:r>
            <a:r>
              <a:rPr lang="en-GB" sz="1000" kern="100" noProof="0" dirty="0" err="1">
                <a:solidFill>
                  <a:srgbClr val="000000"/>
                </a:solidFill>
                <a:effectLst/>
                <a:latin typeface="+mj-lt"/>
                <a:ea typeface="Aptos" panose="020B0004020202020204" pitchFamily="34" charset="0"/>
                <a:cs typeface="Aptos" panose="020B0004020202020204" pitchFamily="34" charset="0"/>
              </a:rPr>
              <a:t>Arbeitswelt</a:t>
            </a:r>
            <a:r>
              <a:rPr lang="en-GB" sz="1000" kern="100" noProof="0" dirty="0">
                <a:solidFill>
                  <a:srgbClr val="000000"/>
                </a:solidFill>
                <a:effectLst/>
                <a:latin typeface="+mj-lt"/>
                <a:ea typeface="Aptos" panose="020B0004020202020204" pitchFamily="34" charset="0"/>
                <a:cs typeface="Aptos" panose="020B0004020202020204" pitchFamily="34" charset="0"/>
              </a:rPr>
              <a:t> 4.0 – Das KMU der Zukunft: </a:t>
            </a:r>
            <a:r>
              <a:rPr lang="en-GB" sz="1000" kern="100" noProof="0" dirty="0" err="1">
                <a:solidFill>
                  <a:srgbClr val="000000"/>
                </a:solidFill>
                <a:effectLst/>
                <a:latin typeface="+mj-lt"/>
                <a:ea typeface="Aptos" panose="020B0004020202020204" pitchFamily="34" charset="0"/>
                <a:cs typeface="Aptos" panose="020B0004020202020204" pitchFamily="34" charset="0"/>
              </a:rPr>
              <a:t>Führung</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Arbeitsplatzgestaltung</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Technologieeinsatz</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im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Zeitalter</a:t>
            </a:r>
            <a:r>
              <a:rPr lang="en-GB" sz="1000" kern="100" noProof="0" dirty="0">
                <a:solidFill>
                  <a:srgbClr val="000000"/>
                </a:solidFill>
                <a:effectLst/>
                <a:latin typeface="+mj-lt"/>
                <a:ea typeface="Aptos" panose="020B0004020202020204" pitchFamily="34" charset="0"/>
                <a:cs typeface="Aptos" panose="020B0004020202020204" pitchFamily="34" charset="0"/>
              </a:rPr>
              <a:t>. Beobachter Edition &amp; </a:t>
            </a:r>
            <a:r>
              <a:rPr lang="en-GB" sz="1000" kern="100" noProof="0" dirty="0" err="1">
                <a:solidFill>
                  <a:srgbClr val="000000"/>
                </a:solidFill>
                <a:effectLst/>
                <a:latin typeface="+mj-lt"/>
                <a:ea typeface="Aptos" panose="020B0004020202020204" pitchFamily="34" charset="0"/>
                <a:cs typeface="Aptos" panose="020B0004020202020204" pitchFamily="34" charset="0"/>
              </a:rPr>
              <a:t>Handelszeitung</a:t>
            </a:r>
            <a:r>
              <a:rPr lang="en-GB" sz="1000" kern="100" noProof="0" dirty="0">
                <a:solidFill>
                  <a:srgbClr val="000000"/>
                </a:solidFill>
                <a:effectLst/>
                <a:latin typeface="+mj-lt"/>
                <a:ea typeface="Aptos" panose="020B0004020202020204" pitchFamily="34" charset="0"/>
                <a:cs typeface="Aptos" panose="020B0004020202020204" pitchFamily="34" charset="0"/>
              </a:rPr>
              <a:t>, www.kmu-arbeitswelt.ch.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Kunisch, S., Menz, M., &amp; Langan, R. (2022). Chief digital officers: An exploratory analysis of their emergence, nature, and determinants. Long Range Planning, 55(2), 101999.</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Leonard-Barton, D. (1995). Wellsprings of knowledge: Building and sustaining the sources of innovation. Cambridge, MA: Harvard Business Press.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Loonam, J., Eaves, S., Kumar, V., &amp; Parry, G. (2018). Towards digital transformation: Lessons learned from traditional organizations. Strategic Change, 27(2), 101-109.</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Lyu, J. (2024). How does digital leadership improve organizational sustainability: Theory and evidence. Journal of Cleaner Production, 434, 140148.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Macdonald, S. (1995). Learning to change: an information perspective on learning in the Organization. Organization Science, 6(5), 557-568.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Martignoni, D. and Keil, T. (2021). It did not work? Unlearn and try again - unlearning success and failure beliefs in changing environments. Strategic Management Journal, 42(6), 1057-1082.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Martínez-Caro, E., Cegarra-Navarro, J. G., &amp; Alfonso-Ruiz, F. J. (2020). Digital technologies and firm performance: The role of digital organisational culture. Technological Forecasting and Social Change, 154, 119962.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Messenger, J.C. (2019), Telework in the 21st Century: an Evolutionary Perspective. Edward Elgar, Cheltenham.</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(2017). KMU-Transformation: Als KMU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a:t>
            </a:r>
            <a:r>
              <a:rPr lang="en-GB" sz="1000" kern="100" noProof="0" dirty="0" err="1">
                <a:solidFill>
                  <a:srgbClr val="000000"/>
                </a:solidFill>
                <a:effectLst/>
                <a:latin typeface="+mj-lt"/>
                <a:ea typeface="Aptos" panose="020B0004020202020204" pitchFamily="34" charset="0"/>
                <a:cs typeface="Aptos" panose="020B0004020202020204" pitchFamily="34" charset="0"/>
              </a:rPr>
              <a:t>erfolgreich</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Forschungsresultate</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Praxisleitfaden</a:t>
            </a:r>
            <a:r>
              <a:rPr lang="en-GB"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www.kmu-transformation.ch.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(2019). </a:t>
            </a:r>
            <a:r>
              <a:rPr lang="en-GB" sz="1000" kern="100" noProof="0" dirty="0" err="1">
                <a:solidFill>
                  <a:srgbClr val="000000"/>
                </a:solidFill>
                <a:effectLst/>
                <a:latin typeface="+mj-lt"/>
                <a:ea typeface="Aptos" panose="020B0004020202020204" pitchFamily="34" charset="0"/>
                <a:cs typeface="Aptos" panose="020B0004020202020204" pitchFamily="34" charset="0"/>
              </a:rPr>
              <a:t>Arbeitswelt</a:t>
            </a:r>
            <a:r>
              <a:rPr lang="en-GB" sz="1000" kern="100" noProof="0" dirty="0">
                <a:solidFill>
                  <a:srgbClr val="000000"/>
                </a:solidFill>
                <a:effectLst/>
                <a:latin typeface="+mj-lt"/>
                <a:ea typeface="Aptos" panose="020B0004020202020204" pitchFamily="34" charset="0"/>
                <a:cs typeface="Aptos" panose="020B0004020202020204" pitchFamily="34" charset="0"/>
              </a:rPr>
              <a:t> 4.0. Als KMU die </a:t>
            </a:r>
            <a:r>
              <a:rPr lang="en-GB" sz="1000" kern="100" noProof="0" dirty="0" err="1">
                <a:solidFill>
                  <a:srgbClr val="000000"/>
                </a:solidFill>
                <a:effectLst/>
                <a:latin typeface="+mj-lt"/>
                <a:ea typeface="Aptos" panose="020B0004020202020204" pitchFamily="34" charset="0"/>
                <a:cs typeface="Aptos" panose="020B0004020202020204" pitchFamily="34" charset="0"/>
              </a:rPr>
              <a:t>Arbeitswelt</a:t>
            </a:r>
            <a:r>
              <a:rPr lang="en-GB" sz="1000" kern="100" noProof="0" dirty="0">
                <a:solidFill>
                  <a:srgbClr val="000000"/>
                </a:solidFill>
                <a:effectLst/>
                <a:latin typeface="+mj-lt"/>
                <a:ea typeface="Aptos" panose="020B0004020202020204" pitchFamily="34" charset="0"/>
                <a:cs typeface="Aptos" panose="020B0004020202020204" pitchFamily="34" charset="0"/>
              </a:rPr>
              <a:t> der Zukunft </a:t>
            </a:r>
            <a:r>
              <a:rPr lang="en-GB" sz="1000" kern="100" noProof="0" dirty="0" err="1">
                <a:solidFill>
                  <a:srgbClr val="000000"/>
                </a:solidFill>
                <a:effectLst/>
                <a:latin typeface="+mj-lt"/>
                <a:ea typeface="Aptos" panose="020B0004020202020204" pitchFamily="34" charset="0"/>
                <a:cs typeface="Aptos" panose="020B0004020202020204" pitchFamily="34" charset="0"/>
              </a:rPr>
              <a:t>erfolgreich</a:t>
            </a:r>
            <a:r>
              <a:rPr lang="en-GB" sz="1000" kern="100" noProof="0" dirty="0">
                <a:solidFill>
                  <a:srgbClr val="000000"/>
                </a:solidFill>
                <a:effectLst/>
                <a:latin typeface="+mj-lt"/>
                <a:ea typeface="Aptos" panose="020B0004020202020204" pitchFamily="34" charset="0"/>
                <a:cs typeface="Aptos" panose="020B0004020202020204" pitchFamily="34" charset="0"/>
              </a:rPr>
              <a:t> gestalten. </a:t>
            </a:r>
            <a:r>
              <a:rPr lang="en-GB" sz="1000" kern="100" noProof="0" dirty="0" err="1">
                <a:solidFill>
                  <a:srgbClr val="000000"/>
                </a:solidFill>
                <a:effectLst/>
                <a:latin typeface="+mj-lt"/>
                <a:ea typeface="Aptos" panose="020B0004020202020204" pitchFamily="34" charset="0"/>
                <a:cs typeface="Aptos" panose="020B0004020202020204" pitchFamily="34" charset="0"/>
              </a:rPr>
              <a:t>Forschungsresultate</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Praxisleitfaden</a:t>
            </a:r>
            <a:r>
              <a:rPr lang="en-GB" sz="1000" kern="100" noProof="0" dirty="0">
                <a:solidFill>
                  <a:srgbClr val="000000"/>
                </a:solidFill>
                <a:effectLst/>
                <a:latin typeface="+mj-lt"/>
                <a:ea typeface="Aptos" panose="020B0004020202020204" pitchFamily="34" charset="0"/>
                <a:cs typeface="Aptos" panose="020B0004020202020204" pitchFamily="34" charset="0"/>
              </a:rPr>
              <a:t>. Hochschule für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FHNW, Olten/Schweiz.</a:t>
            </a:r>
          </a:p>
        </p:txBody>
      </p:sp>
    </p:spTree>
    <p:extLst>
      <p:ext uri="{BB962C8B-B14F-4D97-AF65-F5344CB8AC3E}">
        <p14:creationId xmlns:p14="http://schemas.microsoft.com/office/powerpoint/2010/main" val="118205005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4C06E-8B78-D9E4-9F42-1961E2079FF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B9776FBD-58CA-0E50-A5E3-467F09DFC7F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ABC2F2A2-9881-809E-CE78-D98AAF54DBCB}"/>
              </a:ext>
            </a:extLst>
          </p:cNvPr>
          <p:cNvSpPr txBox="1"/>
          <p:nvPr/>
        </p:nvSpPr>
        <p:spPr>
          <a:xfrm>
            <a:off x="171274" y="973190"/>
            <a:ext cx="11559209" cy="4401205"/>
          </a:xfrm>
          <a:prstGeom prst="rect">
            <a:avLst/>
          </a:prstGeom>
          <a:noFill/>
        </p:spPr>
        <p:txBody>
          <a:bodyPr wrap="square">
            <a:spAutoFit/>
          </a:bodyPr>
          <a:lstStyle/>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(2021).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Strategieentwicklung</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im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Zeitalter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Planung</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Umsetzung</a:t>
            </a:r>
            <a:r>
              <a:rPr lang="en-GB" sz="1000" kern="100" noProof="0" dirty="0">
                <a:solidFill>
                  <a:srgbClr val="000000"/>
                </a:solidFill>
                <a:effectLst/>
                <a:latin typeface="+mj-lt"/>
                <a:ea typeface="Aptos" panose="020B0004020202020204" pitchFamily="34" charset="0"/>
                <a:cs typeface="Aptos" panose="020B0004020202020204" pitchFamily="34" charset="0"/>
              </a:rPr>
              <a:t> der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Strategylab</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www.strategische-transformation.ch.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(2023).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Digitaler</a:t>
            </a:r>
            <a:r>
              <a:rPr lang="en-GB" sz="1000" kern="100" noProof="0" dirty="0">
                <a:solidFill>
                  <a:srgbClr val="000000"/>
                </a:solidFill>
                <a:effectLst/>
                <a:latin typeface="+mj-lt"/>
                <a:ea typeface="Aptos" panose="020B0004020202020204" pitchFamily="34" charset="0"/>
                <a:cs typeface="Aptos" panose="020B0004020202020204" pitchFamily="34" charset="0"/>
              </a:rPr>
              <a:t> Masterplan für KMU. So </a:t>
            </a:r>
            <a:r>
              <a:rPr lang="en-GB" sz="1000" kern="100" noProof="0" dirty="0" err="1">
                <a:solidFill>
                  <a:srgbClr val="000000"/>
                </a:solidFill>
                <a:effectLst/>
                <a:latin typeface="+mj-lt"/>
                <a:ea typeface="Aptos" panose="020B0004020202020204" pitchFamily="34" charset="0"/>
                <a:cs typeface="Aptos" panose="020B0004020202020204" pitchFamily="34" charset="0"/>
              </a:rPr>
              <a:t>gelingt</a:t>
            </a:r>
            <a:r>
              <a:rPr lang="en-GB" sz="1000" kern="100" noProof="0" dirty="0">
                <a:solidFill>
                  <a:srgbClr val="000000"/>
                </a:solidFill>
                <a:effectLst/>
                <a:latin typeface="+mj-lt"/>
                <a:ea typeface="Aptos" panose="020B0004020202020204" pitchFamily="34" charset="0"/>
                <a:cs typeface="Aptos" panose="020B0004020202020204" pitchFamily="34" charset="0"/>
              </a:rPr>
              <a:t>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in </a:t>
            </a:r>
            <a:r>
              <a:rPr lang="en-GB" sz="1000" kern="100" noProof="0" dirty="0" err="1">
                <a:solidFill>
                  <a:srgbClr val="000000"/>
                </a:solidFill>
                <a:effectLst/>
                <a:latin typeface="+mj-lt"/>
                <a:ea typeface="Aptos" panose="020B0004020202020204" pitchFamily="34" charset="0"/>
                <a:cs typeface="Aptos" panose="020B0004020202020204" pitchFamily="34" charset="0"/>
              </a:rPr>
              <a:t>Ihrem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Unternehmen</a:t>
            </a:r>
            <a:r>
              <a:rPr lang="en-GB" sz="1000" kern="100" noProof="0" dirty="0">
                <a:solidFill>
                  <a:srgbClr val="000000"/>
                </a:solidFill>
                <a:effectLst/>
                <a:latin typeface="+mj-lt"/>
                <a:ea typeface="Aptos" panose="020B0004020202020204" pitchFamily="34" charset="0"/>
                <a:cs typeface="Aptos" panose="020B0004020202020204" pitchFamily="34" charset="0"/>
              </a:rPr>
              <a:t>. Verlag Beobachter Edition &amp; </a:t>
            </a:r>
            <a:r>
              <a:rPr lang="en-GB" sz="1000" kern="100" noProof="0" dirty="0" err="1">
                <a:solidFill>
                  <a:srgbClr val="000000"/>
                </a:solidFill>
                <a:effectLst/>
                <a:latin typeface="+mj-lt"/>
                <a:ea typeface="Aptos" panose="020B0004020202020204" pitchFamily="34" charset="0"/>
                <a:cs typeface="Aptos" panose="020B0004020202020204" pitchFamily="34" charset="0"/>
              </a:rPr>
              <a:t>Handelszeitung</a:t>
            </a:r>
            <a:r>
              <a:rPr lang="en-GB" sz="1000" kern="100" noProof="0" dirty="0">
                <a:solidFill>
                  <a:srgbClr val="000000"/>
                </a:solidFill>
                <a:effectLst/>
                <a:latin typeface="+mj-lt"/>
                <a:ea typeface="Aptos" panose="020B0004020202020204" pitchFamily="34" charset="0"/>
                <a:cs typeface="Aptos" panose="020B0004020202020204" pitchFamily="34" charset="0"/>
              </a:rPr>
              <a:t>. Zürich/Schweiz, www.digitaler-masterplan.ch.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(2024). The Digital Transformation Canvas. Develop and implement your digital strategy. FT Publishing/Pearson, London/UK, www.the-digital-transformation-canvas.com.</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 K., Kraft, C., &amp; Lindeque, J. (2020). Strategic Action Fields of Digital Transformation: An exploration of the strategic action fields of Swiss SMEs and large enterprises. Journal of Strategy and Management, 13(1), 160-180.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 K., </a:t>
            </a:r>
            <a:r>
              <a:rPr lang="en-GB" sz="1000" kern="100" noProof="0" dirty="0" err="1">
                <a:solidFill>
                  <a:srgbClr val="000000"/>
                </a:solidFill>
                <a:effectLst/>
                <a:latin typeface="+mj-lt"/>
                <a:ea typeface="Aptos" panose="020B0004020202020204" pitchFamily="34" charset="0"/>
                <a:cs typeface="Aptos" panose="020B0004020202020204" pitchFamily="34" charset="0"/>
              </a:rPr>
              <a:t>Wuersch</a:t>
            </a:r>
            <a:r>
              <a:rPr lang="en-GB" sz="1000" kern="100" noProof="0" dirty="0">
                <a:solidFill>
                  <a:srgbClr val="000000"/>
                </a:solidFill>
                <a:effectLst/>
                <a:latin typeface="+mj-lt"/>
                <a:ea typeface="Aptos" panose="020B0004020202020204" pitchFamily="34" charset="0"/>
                <a:cs typeface="Aptos" panose="020B0004020202020204" pitchFamily="34" charset="0"/>
              </a:rPr>
              <a:t>, L., Neher, A., Lindeque, J. P., &amp; </a:t>
            </a:r>
            <a:r>
              <a:rPr lang="en-GB" sz="1000" kern="100" noProof="0" dirty="0" err="1">
                <a:solidFill>
                  <a:srgbClr val="000000"/>
                </a:solidFill>
                <a:effectLst/>
                <a:latin typeface="+mj-lt"/>
                <a:ea typeface="Aptos" panose="020B0004020202020204" pitchFamily="34" charset="0"/>
                <a:cs typeface="Aptos" panose="020B0004020202020204" pitchFamily="34" charset="0"/>
              </a:rPr>
              <a:t>Mändli</a:t>
            </a:r>
            <a:r>
              <a:rPr lang="en-GB" sz="1000" kern="100" noProof="0" dirty="0">
                <a:solidFill>
                  <a:srgbClr val="000000"/>
                </a:solidFill>
                <a:effectLst/>
                <a:latin typeface="+mj-lt"/>
                <a:ea typeface="Aptos" panose="020B0004020202020204" pitchFamily="34" charset="0"/>
                <a:cs typeface="Aptos" panose="020B0004020202020204" pitchFamily="34" charset="0"/>
              </a:rPr>
              <a:t> Lerch, K. (2024a). The workplace of the future: the COVID-19 pandemic and working from home in Swiss small businesses. Journal of Strategy and Management, 17(4), 707-729.</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Wuersch</a:t>
            </a:r>
            <a:r>
              <a:rPr lang="en-GB" sz="1000" kern="100" noProof="0" dirty="0">
                <a:solidFill>
                  <a:srgbClr val="000000"/>
                </a:solidFill>
                <a:effectLst/>
                <a:latin typeface="+mj-lt"/>
                <a:ea typeface="Aptos" panose="020B0004020202020204" pitchFamily="34" charset="0"/>
                <a:cs typeface="Aptos" panose="020B0004020202020204" pitchFamily="34" charset="0"/>
              </a:rPr>
              <a:t>, L., Wong, A. &amp; Neher, A. (2024b): Digital transformation of work: Swiss MSEs working from home behaviour during COVID-19 – pioneers leading the pack, European Business Review, Vol. 36, No. 2, pp. 249-270.</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Rancord</a:t>
            </a:r>
            <a:r>
              <a:rPr lang="en-GB" sz="1000" kern="100" noProof="0" dirty="0">
                <a:solidFill>
                  <a:srgbClr val="000000"/>
                </a:solidFill>
                <a:effectLst/>
                <a:latin typeface="+mj-lt"/>
                <a:ea typeface="Aptos" panose="020B0004020202020204" pitchFamily="34" charset="0"/>
                <a:cs typeface="Aptos" panose="020B0004020202020204" pitchFamily="34" charset="0"/>
              </a:rPr>
              <a:t> Society. (2021). Spotify’s Organizational Culture &amp; Strategic Considerations, https://www.rancord.org/spotify-organizational-culture-strategic-cultural-characteristics (accessed 17 February 2025).</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Sambamurthy</a:t>
            </a:r>
            <a:r>
              <a:rPr lang="en-GB" sz="1000" kern="100" noProof="0" dirty="0">
                <a:solidFill>
                  <a:srgbClr val="000000"/>
                </a:solidFill>
                <a:effectLst/>
                <a:latin typeface="+mj-lt"/>
                <a:ea typeface="Aptos" panose="020B0004020202020204" pitchFamily="34" charset="0"/>
                <a:cs typeface="Aptos" panose="020B0004020202020204" pitchFamily="34" charset="0"/>
              </a:rPr>
              <a:t>, V., Bharadwaj, A., Grover, V. (2003). Shaping agility through digital options: reconceptualizing the role of information technology in contemporary firms. MIS Quarterly, 27(2), 237–263.</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Schein, E.H. (2010). Organisational Culture and Leadership, 4th ed., Jossey-Bass, San Francisco, CA.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Spotify. (2025a). About Spotify, https://newsroom.spotify.com/company-info/ (accessed 17 February 2025).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Spotify. (2025b). Work isn’t somewhere you go, it’s something you do, https://www.lifeatspotify.com/being-here/work-from-anywhere (accessed 17 February 2025).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Spotify. (2025c). Here at Spotify, we like to think of ourselves as a band, https://www.lifeatspotify.com/being-here/the-band-manifesto (accessed 17 February 2025).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Tigre, F. B., Curado, C., &amp; Henriques, P. L. (2023). Digital leadership: A bibliometric analysis. Journal of Leadership &amp; Organizational Studies, 30(1), 40-70.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Van Laar, E., Van Deursen, A. J., Van Dijk, J. A., &amp; De Haan, J. (2017). The relation between 21st-century skills and digital skills: A systematic literature review. Computers in Human </a:t>
            </a:r>
            <a:r>
              <a:rPr lang="en-GB" sz="1000" kern="100" noProof="0" dirty="0" err="1">
                <a:solidFill>
                  <a:srgbClr val="000000"/>
                </a:solidFill>
                <a:effectLst/>
                <a:latin typeface="+mj-lt"/>
                <a:ea typeface="Aptos" panose="020B0004020202020204" pitchFamily="34" charset="0"/>
                <a:cs typeface="Aptos" panose="020B0004020202020204" pitchFamily="34" charset="0"/>
              </a:rPr>
              <a:t>Behavior</a:t>
            </a:r>
            <a:r>
              <a:rPr lang="en-GB" sz="1000" kern="100" noProof="0" dirty="0">
                <a:solidFill>
                  <a:srgbClr val="000000"/>
                </a:solidFill>
                <a:effectLst/>
                <a:latin typeface="+mj-lt"/>
                <a:ea typeface="Aptos" panose="020B0004020202020204" pitchFamily="34" charset="0"/>
                <a:cs typeface="Aptos" panose="020B0004020202020204" pitchFamily="34" charset="0"/>
              </a:rPr>
              <a:t>, 72, 577-588.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Vial, G. (2019). Understanding digital transformation: A review and a research Agenda. Journal of Strategic Information Systems, 28, 118-144.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Warner, K. S., &amp; </a:t>
            </a:r>
            <a:r>
              <a:rPr lang="en-GB" sz="1000" kern="100" noProof="0" dirty="0" err="1">
                <a:solidFill>
                  <a:srgbClr val="000000"/>
                </a:solidFill>
                <a:effectLst/>
                <a:latin typeface="+mj-lt"/>
                <a:ea typeface="Aptos" panose="020B0004020202020204" pitchFamily="34" charset="0"/>
                <a:cs typeface="Aptos" panose="020B0004020202020204" pitchFamily="34" charset="0"/>
              </a:rPr>
              <a:t>Wäger</a:t>
            </a:r>
            <a:r>
              <a:rPr lang="en-GB" sz="1000" kern="100" noProof="0" dirty="0">
                <a:solidFill>
                  <a:srgbClr val="000000"/>
                </a:solidFill>
                <a:effectLst/>
                <a:latin typeface="+mj-lt"/>
                <a:ea typeface="Aptos" panose="020B0004020202020204" pitchFamily="34" charset="0"/>
                <a:cs typeface="Aptos" panose="020B0004020202020204" pitchFamily="34" charset="0"/>
              </a:rPr>
              <a:t>, M. (2019). Building dynamic capabilities for digital transformation: An ongoing process of strategic renewal. Long Range Planning, 52(3), 326-349.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Wei, Y., Zhu, M., Lam, H. K., Liu, F., Yeung, A. C., Cheng, T. C. E., &amp; Zhou, H. (2024). Protagonists in digital transformation: the impact of chief digital officers on firms’ financial performance. Journal of Industrial Information Integration, 41, 100678.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Wilson, A. M. (2001). Understanding organisational culture and the implications for corporate marketing. European Journal of Marketing, 35(3/4), 353-367.</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Wuersch</a:t>
            </a:r>
            <a:r>
              <a:rPr lang="en-GB" sz="1000" kern="100" noProof="0" dirty="0">
                <a:solidFill>
                  <a:srgbClr val="000000"/>
                </a:solidFill>
                <a:effectLst/>
                <a:latin typeface="+mj-lt"/>
                <a:ea typeface="Aptos" panose="020B0004020202020204" pitchFamily="34" charset="0"/>
                <a:cs typeface="Aptos" panose="020B0004020202020204" pitchFamily="34" charset="0"/>
              </a:rPr>
              <a:t>, L., Neher, A., &amp; Peter, M. K. (2023). Digital internal communication: an interplay of socio‐technical elements. International Journal of Management Reviews, 25(3), 614-639.</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Wuersch</a:t>
            </a:r>
            <a:r>
              <a:rPr lang="en-GB" sz="1000" kern="100" noProof="0" dirty="0">
                <a:solidFill>
                  <a:srgbClr val="000000"/>
                </a:solidFill>
                <a:effectLst/>
                <a:latin typeface="+mj-lt"/>
                <a:ea typeface="Aptos" panose="020B0004020202020204" pitchFamily="34" charset="0"/>
                <a:cs typeface="Aptos" panose="020B0004020202020204" pitchFamily="34" charset="0"/>
              </a:rPr>
              <a:t>, L., Neher, A., Maley, J. F., &amp; Peter, M.K. (2024). Using a digital internal communication strategy for digital capability development. International Journal of Strategic Communication, 18(3), 167-188.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Yahoo Finance. (2024). Spotify’s HR chief says remote staff aren’t ‘children’ as company reaffirms work-from-anywhere policy, https://finance.yahoo.com/news/spotify-hr-chief-says-remote-100021103.html, 8 October.</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Yahoo Finance. (2025). Spotify Technology S.A. (SPOT), https://finance.yahoo.com/quote/SPOT/profile/ (accessed 17 February 2025).</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Zoppelletto</a:t>
            </a:r>
            <a:r>
              <a:rPr lang="en-GB" sz="1000" kern="100" noProof="0" dirty="0">
                <a:solidFill>
                  <a:srgbClr val="000000"/>
                </a:solidFill>
                <a:effectLst/>
                <a:latin typeface="+mj-lt"/>
                <a:ea typeface="Aptos" panose="020B0004020202020204" pitchFamily="34" charset="0"/>
                <a:cs typeface="Aptos" panose="020B0004020202020204" pitchFamily="34" charset="0"/>
              </a:rPr>
              <a:t>, A., Orlandi, L. B., </a:t>
            </a:r>
            <a:r>
              <a:rPr lang="en-GB" sz="1000" kern="100" noProof="0" dirty="0" err="1">
                <a:solidFill>
                  <a:srgbClr val="000000"/>
                </a:solidFill>
                <a:effectLst/>
                <a:latin typeface="+mj-lt"/>
                <a:ea typeface="Aptos" panose="020B0004020202020204" pitchFamily="34" charset="0"/>
                <a:cs typeface="Aptos" panose="020B0004020202020204" pitchFamily="34" charset="0"/>
              </a:rPr>
              <a:t>Zardini</a:t>
            </a:r>
            <a:r>
              <a:rPr lang="en-GB" sz="1000" kern="100" noProof="0" dirty="0">
                <a:solidFill>
                  <a:srgbClr val="000000"/>
                </a:solidFill>
                <a:effectLst/>
                <a:latin typeface="+mj-lt"/>
                <a:ea typeface="Aptos" panose="020B0004020202020204" pitchFamily="34" charset="0"/>
                <a:cs typeface="Aptos" panose="020B0004020202020204" pitchFamily="34" charset="0"/>
              </a:rPr>
              <a:t>, A., </a:t>
            </a:r>
            <a:r>
              <a:rPr lang="en-GB" sz="1000" kern="100" noProof="0" dirty="0" err="1">
                <a:solidFill>
                  <a:srgbClr val="000000"/>
                </a:solidFill>
                <a:effectLst/>
                <a:latin typeface="+mj-lt"/>
                <a:ea typeface="Aptos" panose="020B0004020202020204" pitchFamily="34" charset="0"/>
                <a:cs typeface="Aptos" panose="020B0004020202020204" pitchFamily="34" charset="0"/>
              </a:rPr>
              <a:t>Rossignoli</a:t>
            </a:r>
            <a:r>
              <a:rPr lang="en-GB" sz="1000" kern="100" noProof="0" dirty="0">
                <a:solidFill>
                  <a:srgbClr val="000000"/>
                </a:solidFill>
                <a:effectLst/>
                <a:latin typeface="+mj-lt"/>
                <a:ea typeface="Aptos" panose="020B0004020202020204" pitchFamily="34" charset="0"/>
                <a:cs typeface="Aptos" panose="020B0004020202020204" pitchFamily="34" charset="0"/>
              </a:rPr>
              <a:t>, C., &amp; Kraus, S. (2023). Organizational roles in the context of digital transformation: A micro-level perspective. Journal of Business Research, 157, 113563.</a:t>
            </a:r>
          </a:p>
        </p:txBody>
      </p:sp>
    </p:spTree>
    <p:extLst>
      <p:ext uri="{BB962C8B-B14F-4D97-AF65-F5344CB8AC3E}">
        <p14:creationId xmlns:p14="http://schemas.microsoft.com/office/powerpoint/2010/main" val="2609382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2D57C22-30F6-593C-7A4E-5B0EF70F466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7FF7D2DC-8363-D0F2-5139-B7AE31B9BC8D}"/>
              </a:ext>
            </a:extLst>
          </p:cNvPr>
          <p:cNvSpPr txBox="1"/>
          <p:nvPr/>
        </p:nvSpPr>
        <p:spPr>
          <a:xfrm>
            <a:off x="1261685" y="1015391"/>
            <a:ext cx="9378387" cy="5324535"/>
          </a:xfrm>
          <a:prstGeom prst="rect">
            <a:avLst/>
          </a:prstGeom>
          <a:noFill/>
        </p:spPr>
        <p:txBody>
          <a:bodyPr wrap="square">
            <a:spAutoFit/>
          </a:bodyPr>
          <a:lstStyle/>
          <a:p>
            <a:r>
              <a:rPr lang="en-US" sz="2000" noProof="0" dirty="0">
                <a:latin typeface="+mj-lt"/>
              </a:rPr>
              <a:t>Discuss the following questions in your class, in your group or assignment:</a:t>
            </a:r>
          </a:p>
          <a:p>
            <a:pPr marL="457200" indent="-457200">
              <a:buAutoNum type="arabicPeriod"/>
            </a:pPr>
            <a:r>
              <a:rPr lang="en-US" sz="2000" noProof="0" dirty="0">
                <a:latin typeface="+mj-lt"/>
              </a:rPr>
              <a:t>Based on the opening case (UK Red Flag Act of 1865), describe how society today might react to further advancements in AI (artificial intelligence) with new laws, impacting business strategy and operations.</a:t>
            </a:r>
          </a:p>
          <a:p>
            <a:pPr marL="457200" indent="-457200">
              <a:buAutoNum type="arabicPeriod"/>
            </a:pPr>
            <a:r>
              <a:rPr lang="en-US" sz="2000" noProof="0" dirty="0">
                <a:latin typeface="+mj-lt"/>
              </a:rPr>
              <a:t>Identify an established industry / sector that you think has been transformed by technologies and explain how each industrial revolution has transformed the business and identify the technology that was the trigger point which led to the need for a new business strategy.</a:t>
            </a:r>
          </a:p>
          <a:p>
            <a:pPr marL="457200" indent="-457200">
              <a:buAutoNum type="arabicPeriod"/>
            </a:pPr>
            <a:r>
              <a:rPr lang="en-US" sz="2000" noProof="0" dirty="0">
                <a:latin typeface="+mj-lt"/>
              </a:rPr>
              <a:t>Identify an established large company and describe how they did (or could) </a:t>
            </a:r>
            <a:r>
              <a:rPr lang="en-US" sz="2000" noProof="0" dirty="0" err="1">
                <a:latin typeface="+mj-lt"/>
              </a:rPr>
              <a:t>utilise</a:t>
            </a:r>
            <a:r>
              <a:rPr lang="en-US" sz="2000" noProof="0" dirty="0">
                <a:latin typeface="+mj-lt"/>
              </a:rPr>
              <a:t> technology for 1) </a:t>
            </a:r>
            <a:r>
              <a:rPr lang="en-US" sz="2000" noProof="0" dirty="0" err="1">
                <a:latin typeface="+mj-lt"/>
              </a:rPr>
              <a:t>digitisation</a:t>
            </a:r>
            <a:r>
              <a:rPr lang="en-US" sz="2000" noProof="0" dirty="0">
                <a:latin typeface="+mj-lt"/>
              </a:rPr>
              <a:t>, 2) </a:t>
            </a:r>
            <a:r>
              <a:rPr lang="en-US" sz="2000" noProof="0" dirty="0" err="1">
                <a:latin typeface="+mj-lt"/>
              </a:rPr>
              <a:t>digitalisation</a:t>
            </a:r>
            <a:r>
              <a:rPr lang="en-US" sz="2000" noProof="0" dirty="0">
                <a:latin typeface="+mj-lt"/>
              </a:rPr>
              <a:t> and 3) strategic digital transformation.</a:t>
            </a:r>
          </a:p>
          <a:p>
            <a:pPr marL="457200" indent="-457200">
              <a:buAutoNum type="arabicPeriod"/>
            </a:pPr>
            <a:r>
              <a:rPr lang="en-US" sz="2000" noProof="0" dirty="0">
                <a:latin typeface="+mj-lt"/>
              </a:rPr>
              <a:t>Forming two small groups (2-4 students in each group), assign a pro and contra position to each group and debate the degree to which strategic digital transformation is required, or if </a:t>
            </a:r>
            <a:r>
              <a:rPr lang="en-US" sz="2000" noProof="0" dirty="0" err="1">
                <a:latin typeface="+mj-lt"/>
              </a:rPr>
              <a:t>digitalisation</a:t>
            </a:r>
            <a:r>
              <a:rPr lang="en-US" sz="2000" noProof="0" dirty="0">
                <a:latin typeface="+mj-lt"/>
              </a:rPr>
              <a:t> would be sufficient to compete in the digital age.</a:t>
            </a:r>
          </a:p>
          <a:p>
            <a:pPr marL="457200" indent="-457200">
              <a:buAutoNum type="arabicPeriod"/>
            </a:pPr>
            <a:r>
              <a:rPr lang="en-US" sz="2000" noProof="0" dirty="0">
                <a:latin typeface="+mj-lt"/>
              </a:rPr>
              <a:t>Select 2-3 countries and use the United Nations' (2025) Digital Development Compass on https://digitaldevelopmentcompass.undp.org to review the nations' digital readiness. Discuss the reasons and drivers for their digital maturity level.</a:t>
            </a:r>
          </a:p>
        </p:txBody>
      </p:sp>
    </p:spTree>
    <p:extLst>
      <p:ext uri="{BB962C8B-B14F-4D97-AF65-F5344CB8AC3E}">
        <p14:creationId xmlns:p14="http://schemas.microsoft.com/office/powerpoint/2010/main" val="35840373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7531-9519-9A73-4265-35794EF49AF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B6049CB-8AB4-9E0F-98A0-9CFCBD33001B}"/>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0342D7F7-E26D-9CAF-1F05-10D82389790C}"/>
              </a:ext>
            </a:extLst>
          </p:cNvPr>
          <p:cNvSpPr txBox="1"/>
          <p:nvPr/>
        </p:nvSpPr>
        <p:spPr>
          <a:xfrm>
            <a:off x="1261685" y="2046008"/>
            <a:ext cx="10409615" cy="1754326"/>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5" name="Picture 4" descr="A blue text on a black background&#10;&#10;AI-generated content may be incorrect.">
            <a:extLst>
              <a:ext uri="{FF2B5EF4-FFF2-40B4-BE49-F238E27FC236}">
                <a16:creationId xmlns:a16="http://schemas.microsoft.com/office/drawing/2014/main" id="{F2243F32-3955-08D3-04BF-3EFCE5AC94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452" y="4772640"/>
            <a:ext cx="1122680" cy="526886"/>
          </a:xfrm>
          <a:prstGeom prst="rect">
            <a:avLst/>
          </a:prstGeom>
        </p:spPr>
      </p:pic>
      <p:pic>
        <p:nvPicPr>
          <p:cNvPr id="14" name="Graphic 3">
            <a:extLst>
              <a:ext uri="{FF2B5EF4-FFF2-40B4-BE49-F238E27FC236}">
                <a16:creationId xmlns:a16="http://schemas.microsoft.com/office/drawing/2014/main" id="{913F7579-2B47-D8A9-975F-5CC5675F2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449" y="5527958"/>
            <a:ext cx="971550" cy="376555"/>
          </a:xfrm>
          <a:prstGeom prst="rect">
            <a:avLst/>
          </a:prstGeom>
        </p:spPr>
      </p:pic>
      <p:pic>
        <p:nvPicPr>
          <p:cNvPr id="16" name="Picture 15" descr="A black background with red text&#10;&#10;AI-generated content may be incorrect.">
            <a:extLst>
              <a:ext uri="{FF2B5EF4-FFF2-40B4-BE49-F238E27FC236}">
                <a16:creationId xmlns:a16="http://schemas.microsoft.com/office/drawing/2014/main" id="{6FB4BB55-0EFC-E1C2-3141-A8D7E21F4C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784602" y="4873152"/>
            <a:ext cx="1451610" cy="271780"/>
          </a:xfrm>
          <a:prstGeom prst="rect">
            <a:avLst/>
          </a:prstGeom>
          <a:ln>
            <a:noFill/>
          </a:ln>
          <a:extLst>
            <a:ext uri="{53640926-AAD7-44D8-BBD7-CCE9431645EC}">
              <a14:shadowObscured xmlns:a14="http://schemas.microsoft.com/office/drawing/2010/main"/>
            </a:ext>
          </a:extLst>
        </p:spPr>
      </p:pic>
      <p:pic>
        <p:nvPicPr>
          <p:cNvPr id="17" name="Picture 16" descr="A pink and yellow logo&#10;&#10;AI-generated content may be incorrect.">
            <a:extLst>
              <a:ext uri="{FF2B5EF4-FFF2-40B4-BE49-F238E27FC236}">
                <a16:creationId xmlns:a16="http://schemas.microsoft.com/office/drawing/2014/main" id="{6D0FA3C9-69A0-7610-1101-67F1B0418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430" y="5386988"/>
            <a:ext cx="886815" cy="734377"/>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2692DA34-866C-9183-0266-0E1CD687A9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2744" y="4847275"/>
            <a:ext cx="1872084" cy="315325"/>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97D46043-6443-FB5D-4D45-A0950249F7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5895" y="5360038"/>
            <a:ext cx="1352891" cy="289450"/>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569924E0-B8C6-5549-A45B-161ACEDF52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20925" y="4825502"/>
            <a:ext cx="1656398" cy="358873"/>
          </a:xfrm>
          <a:prstGeom prst="rect">
            <a:avLst/>
          </a:prstGeom>
        </p:spPr>
      </p:pic>
      <p:pic>
        <p:nvPicPr>
          <p:cNvPr id="21" name="Picture 20" descr="Red text on a white background&#10;&#10;AI-generated content may be incorrect.">
            <a:extLst>
              <a:ext uri="{FF2B5EF4-FFF2-40B4-BE49-F238E27FC236}">
                <a16:creationId xmlns:a16="http://schemas.microsoft.com/office/drawing/2014/main" id="{222C76C9-0884-A3C7-621F-3A072CD524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61200" y="5825233"/>
            <a:ext cx="1440572" cy="276594"/>
          </a:xfrm>
          <a:prstGeom prst="rect">
            <a:avLst/>
          </a:prstGeom>
        </p:spPr>
      </p:pic>
      <p:pic>
        <p:nvPicPr>
          <p:cNvPr id="22" name="Picture 21" descr="A yellow and red logo&#10;&#10;AI-generated content may be incorrect.">
            <a:extLst>
              <a:ext uri="{FF2B5EF4-FFF2-40B4-BE49-F238E27FC236}">
                <a16:creationId xmlns:a16="http://schemas.microsoft.com/office/drawing/2014/main" id="{F4D6EB35-2CAF-D8F0-F258-D115B4ECA6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23869" y="5694650"/>
            <a:ext cx="1128694" cy="372749"/>
          </a:xfrm>
          <a:prstGeom prst="rect">
            <a:avLst/>
          </a:prstGeom>
        </p:spPr>
      </p:pic>
      <p:pic>
        <p:nvPicPr>
          <p:cNvPr id="23" name="Picture 22" descr="A black text on a white background&#10;&#10;AI-generated content may be incorrect.">
            <a:extLst>
              <a:ext uri="{FF2B5EF4-FFF2-40B4-BE49-F238E27FC236}">
                <a16:creationId xmlns:a16="http://schemas.microsoft.com/office/drawing/2014/main" id="{C069BBA1-341F-B564-66A7-E3BCA00D672B}"/>
              </a:ext>
            </a:extLst>
          </p:cNvPr>
          <p:cNvPicPr>
            <a:picLocks noChangeAspect="1"/>
          </p:cNvPicPr>
          <p:nvPr/>
        </p:nvPicPr>
        <p:blipFill>
          <a:blip r:embed="rId12" cstate="print">
            <a:extLst>
              <a:ext uri="{28A0092B-C50C-407E-A947-70E740481C1C}">
                <a14:useLocalDpi xmlns:a14="http://schemas.microsoft.com/office/drawing/2010/main"/>
              </a:ext>
            </a:extLst>
          </a:blip>
          <a:srcRect t="28709" b="28099"/>
          <a:stretch>
            <a:fillRect/>
          </a:stretch>
        </p:blipFill>
        <p:spPr>
          <a:xfrm>
            <a:off x="9203855" y="4856646"/>
            <a:ext cx="1495581" cy="358874"/>
          </a:xfrm>
          <a:prstGeom prst="rect">
            <a:avLst/>
          </a:prstGeom>
        </p:spPr>
      </p:pic>
      <p:pic>
        <p:nvPicPr>
          <p:cNvPr id="24" name="Picture 2">
            <a:extLst>
              <a:ext uri="{FF2B5EF4-FFF2-40B4-BE49-F238E27FC236}">
                <a16:creationId xmlns:a16="http://schemas.microsoft.com/office/drawing/2014/main" id="{CF2047BB-D97D-454C-FCE4-9774C690FE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67750" y="5525364"/>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text on a black background&#10;&#10;AI-generated content may be incorrect.">
            <a:extLst>
              <a:ext uri="{FF2B5EF4-FFF2-40B4-BE49-F238E27FC236}">
                <a16:creationId xmlns:a16="http://schemas.microsoft.com/office/drawing/2014/main" id="{58FD8FBC-1A59-5205-EF9F-F4B7644CE8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741" y="5429008"/>
            <a:ext cx="1439802" cy="440961"/>
          </a:xfrm>
          <a:prstGeom prst="rect">
            <a:avLst/>
          </a:prstGeom>
        </p:spPr>
      </p:pic>
      <p:pic>
        <p:nvPicPr>
          <p:cNvPr id="26" name="Picture 25" descr="A black sign with brown letters&#10;&#10;AI-generated content may be incorrect.">
            <a:extLst>
              <a:ext uri="{FF2B5EF4-FFF2-40B4-BE49-F238E27FC236}">
                <a16:creationId xmlns:a16="http://schemas.microsoft.com/office/drawing/2014/main" id="{7724C47C-0F7F-ABBE-6562-D270340A53F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06568" y="4881312"/>
            <a:ext cx="763440" cy="442795"/>
          </a:xfrm>
          <a:prstGeom prst="rect">
            <a:avLst/>
          </a:prstGeom>
        </p:spPr>
      </p:pic>
      <p:pic>
        <p:nvPicPr>
          <p:cNvPr id="27" name="Graphic 26">
            <a:extLst>
              <a:ext uri="{FF2B5EF4-FFF2-40B4-BE49-F238E27FC236}">
                <a16:creationId xmlns:a16="http://schemas.microsoft.com/office/drawing/2014/main" id="{B423648F-CA3B-BD93-C506-954C9D9A4B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02741" y="5487635"/>
            <a:ext cx="1181100" cy="457200"/>
          </a:xfrm>
          <a:prstGeom prst="rect">
            <a:avLst/>
          </a:prstGeom>
        </p:spPr>
      </p:pic>
    </p:spTree>
    <p:extLst>
      <p:ext uri="{BB962C8B-B14F-4D97-AF65-F5344CB8AC3E}">
        <p14:creationId xmlns:p14="http://schemas.microsoft.com/office/powerpoint/2010/main" val="1517417471"/>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B98-9358-11A0-41E6-5FE6BAFF50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8ABA0CD-2EB5-52C2-063A-7054E94022D9}"/>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F4A97E48-30D8-4D61-B4AA-5562B8250D78}"/>
              </a:ext>
            </a:extLst>
          </p:cNvPr>
          <p:cNvSpPr txBox="1"/>
          <p:nvPr/>
        </p:nvSpPr>
        <p:spPr>
          <a:xfrm>
            <a:off x="770515" y="2130987"/>
            <a:ext cx="6798685" cy="1230593"/>
          </a:xfrm>
          <a:prstGeom prst="rect">
            <a:avLst/>
          </a:prstGeom>
          <a:noFill/>
        </p:spPr>
        <p:txBody>
          <a:bodyPr wrap="square">
            <a:spAutoFit/>
          </a:bodyPr>
          <a:lstStyle/>
          <a:p>
            <a:pPr>
              <a:lnSpc>
                <a:spcPct val="150000"/>
              </a:lnSpc>
            </a:pPr>
            <a:r>
              <a:rPr lang="en-GB" sz="2600" i="1" noProof="0" dirty="0">
                <a:latin typeface="+mj-lt"/>
              </a:rPr>
              <a:t>Visit </a:t>
            </a:r>
            <a:r>
              <a:rPr lang="en-GB" sz="2600" i="1" noProof="0" dirty="0">
                <a:latin typeface="+mj-lt"/>
                <a:hlinkClick r:id="rId2"/>
              </a:rPr>
              <a:t>www.strategic-digital-transformation.com</a:t>
            </a:r>
            <a:r>
              <a:rPr lang="en-GB" sz="2600" i="1" noProof="0" dirty="0">
                <a:latin typeface="+mj-lt"/>
              </a:rPr>
              <a:t> </a:t>
            </a:r>
            <a:br>
              <a:rPr lang="en-GB" sz="2600" i="1" noProof="0" dirty="0">
                <a:latin typeface="+mj-lt"/>
              </a:rPr>
            </a:br>
            <a:r>
              <a:rPr lang="en-GB" sz="2600" i="1" noProof="0" dirty="0">
                <a:latin typeface="+mj-lt"/>
              </a:rPr>
              <a:t>for case studies, videos and workshop templates.</a:t>
            </a:r>
          </a:p>
        </p:txBody>
      </p:sp>
      <p:pic>
        <p:nvPicPr>
          <p:cNvPr id="3" name="Picture 2" descr="A person in a suit and tie&#10;&#10;AI-generated content may be incorrect.">
            <a:extLst>
              <a:ext uri="{FF2B5EF4-FFF2-40B4-BE49-F238E27FC236}">
                <a16:creationId xmlns:a16="http://schemas.microsoft.com/office/drawing/2014/main" id="{0DB98BF3-60F2-B69E-010E-EB610548E08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53640" y="4344266"/>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14A3DE1E-FE2B-7828-AB01-665F4DC8A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0544" y="4344266"/>
            <a:ext cx="1222999" cy="1571321"/>
          </a:xfrm>
          <a:prstGeom prst="rect">
            <a:avLst/>
          </a:prstGeom>
        </p:spPr>
      </p:pic>
      <p:sp>
        <p:nvSpPr>
          <p:cNvPr id="14" name="TextBox 13">
            <a:extLst>
              <a:ext uri="{FF2B5EF4-FFF2-40B4-BE49-F238E27FC236}">
                <a16:creationId xmlns:a16="http://schemas.microsoft.com/office/drawing/2014/main" id="{F4ADA7D2-0731-7719-75CA-00D57338B441}"/>
              </a:ext>
            </a:extLst>
          </p:cNvPr>
          <p:cNvSpPr txBox="1"/>
          <p:nvPr/>
        </p:nvSpPr>
        <p:spPr>
          <a:xfrm>
            <a:off x="770515" y="5915588"/>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F930E241-B351-1EED-3500-FF949C121141}"/>
              </a:ext>
            </a:extLst>
          </p:cNvPr>
          <p:cNvSpPr txBox="1"/>
          <p:nvPr/>
        </p:nvSpPr>
        <p:spPr>
          <a:xfrm>
            <a:off x="2189935" y="5915588"/>
            <a:ext cx="1371119" cy="246221"/>
          </a:xfrm>
          <a:prstGeom prst="rect">
            <a:avLst/>
          </a:prstGeom>
          <a:noFill/>
        </p:spPr>
        <p:txBody>
          <a:bodyPr wrap="square">
            <a:spAutoFit/>
          </a:bodyPr>
          <a:lstStyle/>
          <a:p>
            <a:r>
              <a:rPr lang="en-GB" sz="1000" noProof="0" dirty="0"/>
              <a:t>Dr. Johan P. Lindeque</a:t>
            </a:r>
          </a:p>
        </p:txBody>
      </p:sp>
      <p:pic>
        <p:nvPicPr>
          <p:cNvPr id="6" name="Picture 5" descr="A book with a white rectangular sign on it&#10;&#10;AI-generated content may be incorrect.">
            <a:extLst>
              <a:ext uri="{FF2B5EF4-FFF2-40B4-BE49-F238E27FC236}">
                <a16:creationId xmlns:a16="http://schemas.microsoft.com/office/drawing/2014/main" id="{26DAA298-2D75-B6F9-205B-328A341F64DB}"/>
              </a:ext>
            </a:extLst>
          </p:cNvPr>
          <p:cNvPicPr>
            <a:picLocks noChangeAspect="1"/>
          </p:cNvPicPr>
          <p:nvPr/>
        </p:nvPicPr>
        <p:blipFill>
          <a:blip r:embed="rId5"/>
          <a:stretch>
            <a:fillRect/>
          </a:stretch>
        </p:blipFill>
        <p:spPr>
          <a:xfrm>
            <a:off x="7861300" y="690945"/>
            <a:ext cx="4698879" cy="5747863"/>
          </a:xfrm>
          <a:prstGeom prst="rect">
            <a:avLst/>
          </a:prstGeom>
        </p:spPr>
      </p:pic>
    </p:spTree>
    <p:extLst>
      <p:ext uri="{BB962C8B-B14F-4D97-AF65-F5344CB8AC3E}">
        <p14:creationId xmlns:p14="http://schemas.microsoft.com/office/powerpoint/2010/main" val="3666025317"/>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4A83-642F-6AA8-4D50-C0714B77F824}"/>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CF4B531D-CAFE-55E0-1F86-C48C4A234132}"/>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50DCBA76-9D1C-5E63-4A3B-7ADA85FB3B2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392</a:t>
            </a:fld>
            <a:endParaRPr lang="en-GB" sz="1000" noProof="0" dirty="0">
              <a:solidFill>
                <a:srgbClr val="004474"/>
              </a:solidFill>
            </a:endParaRPr>
          </a:p>
        </p:txBody>
      </p:sp>
      <p:sp>
        <p:nvSpPr>
          <p:cNvPr id="5" name="Titel 4">
            <a:extLst>
              <a:ext uri="{FF2B5EF4-FFF2-40B4-BE49-F238E27FC236}">
                <a16:creationId xmlns:a16="http://schemas.microsoft.com/office/drawing/2014/main" id="{DB8C31E4-3308-9866-8E94-E8FF8094456A}"/>
              </a:ext>
            </a:extLst>
          </p:cNvPr>
          <p:cNvSpPr>
            <a:spLocks noGrp="1"/>
          </p:cNvSpPr>
          <p:nvPr>
            <p:ph type="ctrTitle"/>
          </p:nvPr>
        </p:nvSpPr>
        <p:spPr>
          <a:xfrm>
            <a:off x="689504" y="668254"/>
            <a:ext cx="11197696" cy="1324216"/>
          </a:xfrm>
        </p:spPr>
        <p:txBody>
          <a:bodyPr>
            <a:noAutofit/>
          </a:bodyPr>
          <a:lstStyle/>
          <a:p>
            <a:pPr algn="l"/>
            <a:r>
              <a:rPr lang="en-GB" sz="4800" b="1" dirty="0"/>
              <a:t>10</a:t>
            </a:r>
            <a:r>
              <a:rPr lang="en-GB" sz="4800" b="1" noProof="0" dirty="0"/>
              <a:t> Strategic Action Field of Digital Marketing</a:t>
            </a:r>
            <a:endParaRPr lang="en-GB" sz="3200" noProof="0" dirty="0">
              <a:latin typeface="+mj-lt"/>
            </a:endParaRPr>
          </a:p>
        </p:txBody>
      </p:sp>
      <p:sp>
        <p:nvSpPr>
          <p:cNvPr id="7" name="Untertitel 5">
            <a:extLst>
              <a:ext uri="{FF2B5EF4-FFF2-40B4-BE49-F238E27FC236}">
                <a16:creationId xmlns:a16="http://schemas.microsoft.com/office/drawing/2014/main" id="{1577F014-D650-8401-31BC-EFB85C465D10}"/>
              </a:ext>
            </a:extLst>
          </p:cNvPr>
          <p:cNvSpPr>
            <a:spLocks noGrp="1"/>
          </p:cNvSpPr>
          <p:nvPr>
            <p:ph type="subTitle" idx="1"/>
          </p:nvPr>
        </p:nvSpPr>
        <p:spPr>
          <a:xfrm>
            <a:off x="689504" y="5654667"/>
            <a:ext cx="10547128" cy="711946"/>
          </a:xfrm>
        </p:spPr>
        <p:txBody>
          <a:bodyPr>
            <a:normAutofit lnSpcReduction="10000"/>
          </a:bodyPr>
          <a:lstStyle/>
          <a:p>
            <a:pPr algn="l"/>
            <a:r>
              <a:rPr lang="en-GB" b="1" noProof="0" dirty="0">
                <a:latin typeface="+mj-lt"/>
              </a:rPr>
              <a:t>Chapter </a:t>
            </a:r>
            <a:r>
              <a:rPr lang="en-GB" b="1" dirty="0">
                <a:latin typeface="+mj-lt"/>
              </a:rPr>
              <a:t>10</a:t>
            </a:r>
            <a:r>
              <a:rPr lang="en-GB" b="1" noProof="0" dirty="0">
                <a:latin typeface="+mj-lt"/>
              </a:rPr>
              <a:t> of 12</a:t>
            </a:r>
          </a:p>
          <a:p>
            <a:pPr algn="l"/>
            <a:r>
              <a:rPr lang="en-GB" sz="1200" noProof="0" dirty="0">
                <a:latin typeface="+mj-lt"/>
              </a:rPr>
              <a:t>© Marc K. Peter &amp; Johan P. Lindeque (2026): Strategic Digital Transformation. Theory and Practice. Sage Publications, London/UK</a:t>
            </a:r>
          </a:p>
        </p:txBody>
      </p:sp>
      <p:sp>
        <p:nvSpPr>
          <p:cNvPr id="8" name="Textplatzhalter 4">
            <a:extLst>
              <a:ext uri="{FF2B5EF4-FFF2-40B4-BE49-F238E27FC236}">
                <a16:creationId xmlns:a16="http://schemas.microsoft.com/office/drawing/2014/main" id="{FCB69077-98EC-7A87-6B1C-DD16E89FF8EF}"/>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GB"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55602D15-45BC-E852-E510-EA37EF5BBC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4149974119"/>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DAE1-45E6-8B4A-B5DA-05C6879365E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5DD6FB8-5C7F-C52E-66A7-C653FA8DC2E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A325EDC7-BEC3-E582-2A33-41AE76BC403B}"/>
              </a:ext>
            </a:extLst>
          </p:cNvPr>
          <p:cNvSpPr txBox="1"/>
          <p:nvPr/>
        </p:nvSpPr>
        <p:spPr>
          <a:xfrm>
            <a:off x="2868205" y="1321696"/>
            <a:ext cx="9056395" cy="3016210"/>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p:txBody>
      </p:sp>
      <p:pic>
        <p:nvPicPr>
          <p:cNvPr id="3" name="Picture 2" descr="A person in a suit and tie&#10;&#10;AI-generated content may be incorrect.">
            <a:extLst>
              <a:ext uri="{FF2B5EF4-FFF2-40B4-BE49-F238E27FC236}">
                <a16:creationId xmlns:a16="http://schemas.microsoft.com/office/drawing/2014/main" id="{1589E6A3-3F2C-D17C-E7E6-A2A747EF32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08507" y="4519244"/>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4C472D42-DEC1-C8B8-DFBD-780CA5ED0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5411" y="4519244"/>
            <a:ext cx="1222999" cy="1571321"/>
          </a:xfrm>
          <a:prstGeom prst="rect">
            <a:avLst/>
          </a:prstGeom>
        </p:spPr>
      </p:pic>
      <p:pic>
        <p:nvPicPr>
          <p:cNvPr id="9" name="Picture 8" descr="A book cover with a white square on it&#10;&#10;AI-generated content may be incorrect.">
            <a:extLst>
              <a:ext uri="{FF2B5EF4-FFF2-40B4-BE49-F238E27FC236}">
                <a16:creationId xmlns:a16="http://schemas.microsoft.com/office/drawing/2014/main" id="{D8D4AFA6-CFBB-FD4B-37EC-DC9864CA4FD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20" y="1150613"/>
            <a:ext cx="2456597" cy="3150504"/>
          </a:xfrm>
          <a:prstGeom prst="rect">
            <a:avLst/>
          </a:prstGeom>
        </p:spPr>
      </p:pic>
      <p:sp>
        <p:nvSpPr>
          <p:cNvPr id="11" name="TextBox 10">
            <a:extLst>
              <a:ext uri="{FF2B5EF4-FFF2-40B4-BE49-F238E27FC236}">
                <a16:creationId xmlns:a16="http://schemas.microsoft.com/office/drawing/2014/main" id="{4F5B25AE-DE5C-F645-D44D-D2A2E6215D46}"/>
              </a:ext>
            </a:extLst>
          </p:cNvPr>
          <p:cNvSpPr txBox="1"/>
          <p:nvPr/>
        </p:nvSpPr>
        <p:spPr>
          <a:xfrm>
            <a:off x="321992" y="4301117"/>
            <a:ext cx="2491621" cy="1015663"/>
          </a:xfrm>
          <a:prstGeom prst="rect">
            <a:avLst/>
          </a:prstGeom>
          <a:noFill/>
        </p:spPr>
        <p:txBody>
          <a:bodyPr wrap="square">
            <a:spAutoFit/>
          </a:bodyPr>
          <a:lstStyle/>
          <a:p>
            <a:r>
              <a:rPr lang="en-GB" sz="1000" noProof="0" dirty="0"/>
              <a:t>Marc K. Peter &amp; Johan P. Lindeque</a:t>
            </a:r>
          </a:p>
          <a:p>
            <a:r>
              <a:rPr lang="en-GB" sz="1000" b="1" noProof="0" dirty="0"/>
              <a:t>Strategic Digital Transformation</a:t>
            </a:r>
          </a:p>
          <a:p>
            <a:r>
              <a:rPr lang="en-GB" sz="1000" noProof="0" dirty="0"/>
              <a:t>Theory and Practice</a:t>
            </a:r>
          </a:p>
          <a:p>
            <a:r>
              <a:rPr lang="en-GB" sz="1000" noProof="0" dirty="0"/>
              <a:t>2026, 408 pages </a:t>
            </a:r>
            <a:br>
              <a:rPr lang="en-GB" sz="1000" noProof="0" dirty="0"/>
            </a:br>
            <a:r>
              <a:rPr lang="en-GB" sz="1000" noProof="0" dirty="0"/>
              <a:t>Sage Publications, London/UK</a:t>
            </a:r>
          </a:p>
          <a:p>
            <a:r>
              <a:rPr lang="en-GB" sz="1000" noProof="0" dirty="0">
                <a:hlinkClick r:id="rId5"/>
              </a:rPr>
              <a:t>www.strategic-digital-transformation.com</a:t>
            </a:r>
            <a:r>
              <a:rPr lang="en-GB" sz="1000" noProof="0" dirty="0"/>
              <a:t> </a:t>
            </a:r>
          </a:p>
        </p:txBody>
      </p:sp>
      <p:sp>
        <p:nvSpPr>
          <p:cNvPr id="14" name="TextBox 13">
            <a:extLst>
              <a:ext uri="{FF2B5EF4-FFF2-40B4-BE49-F238E27FC236}">
                <a16:creationId xmlns:a16="http://schemas.microsoft.com/office/drawing/2014/main" id="{4893339E-5F6A-3F0E-1C13-E6EF247695B1}"/>
              </a:ext>
            </a:extLst>
          </p:cNvPr>
          <p:cNvSpPr txBox="1"/>
          <p:nvPr/>
        </p:nvSpPr>
        <p:spPr>
          <a:xfrm>
            <a:off x="7725382" y="6090566"/>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1F8D33F2-0FEA-2373-BA97-387D5BF29FF4}"/>
              </a:ext>
            </a:extLst>
          </p:cNvPr>
          <p:cNvSpPr txBox="1"/>
          <p:nvPr/>
        </p:nvSpPr>
        <p:spPr>
          <a:xfrm>
            <a:off x="9144802" y="6090566"/>
            <a:ext cx="1371119" cy="246221"/>
          </a:xfrm>
          <a:prstGeom prst="rect">
            <a:avLst/>
          </a:prstGeom>
          <a:noFill/>
        </p:spPr>
        <p:txBody>
          <a:bodyPr wrap="square">
            <a:spAutoFit/>
          </a:bodyPr>
          <a:lstStyle/>
          <a:p>
            <a:r>
              <a:rPr lang="en-GB" sz="1000" noProof="0" dirty="0"/>
              <a:t>Dr. Johan P. Lindeque</a:t>
            </a:r>
          </a:p>
        </p:txBody>
      </p:sp>
    </p:spTree>
    <p:extLst>
      <p:ext uri="{BB962C8B-B14F-4D97-AF65-F5344CB8AC3E}">
        <p14:creationId xmlns:p14="http://schemas.microsoft.com/office/powerpoint/2010/main" val="3583329917"/>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662F-2D8C-6077-5E19-4209BF477AA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E7CE7A0-A07D-0CCA-0EC1-B43C47FD9A6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Foreword</a:t>
            </a:r>
            <a:endParaRPr lang="en-GB" sz="3000" b="1" noProof="0" dirty="0">
              <a:latin typeface="+mj-lt"/>
            </a:endParaRPr>
          </a:p>
        </p:txBody>
      </p:sp>
      <p:sp>
        <p:nvSpPr>
          <p:cNvPr id="5" name="TextBox 3">
            <a:extLst>
              <a:ext uri="{FF2B5EF4-FFF2-40B4-BE49-F238E27FC236}">
                <a16:creationId xmlns:a16="http://schemas.microsoft.com/office/drawing/2014/main" id="{74EF1F22-3BAD-D377-EB4B-575CF7E693C0}"/>
              </a:ext>
            </a:extLst>
          </p:cNvPr>
          <p:cNvSpPr txBox="1"/>
          <p:nvPr/>
        </p:nvSpPr>
        <p:spPr>
          <a:xfrm>
            <a:off x="327546" y="1163921"/>
            <a:ext cx="11542462" cy="2123658"/>
          </a:xfrm>
          <a:prstGeom prst="rect">
            <a:avLst/>
          </a:prstGeom>
          <a:noFill/>
        </p:spPr>
        <p:txBody>
          <a:bodyPr wrap="square">
            <a:spAutoFit/>
          </a:bodyPr>
          <a:lstStyle/>
          <a:p>
            <a:pPr algn="just"/>
            <a:r>
              <a:rPr lang="en-GB" sz="1200" noProof="0" dirty="0">
                <a:latin typeface="+mj-lt"/>
              </a:rPr>
              <a:t>Modern advancements in the economy are characterised by a series of transformative industrial revolutions over the past three hundred years, each driven by groundbreaking technological innovations that reshaped societies, industries, businesses, and the way we live and work. The first industrial revolution, which began in the late 18th century, was driven by the mechanisation of production through steam power and the advent of factories. This era saw a dramatic increase in productivity and the rise of urban centres, fundamentally altering the social and economic landscape. The second industrial revolution in the late 19th and early 20th centuries introduced mass production and assembly lines, powered by electricity. Innovations such as the telegraph, telephone, and internal combustion engine further accelerated industrial growth and global connectivity, resulting in consumer markets.</a:t>
            </a:r>
          </a:p>
          <a:p>
            <a:pPr algn="just"/>
            <a:endParaRPr lang="en-GB" sz="1200" noProof="0" dirty="0">
              <a:latin typeface="+mj-lt"/>
            </a:endParaRPr>
          </a:p>
          <a:p>
            <a:pPr algn="just"/>
            <a:r>
              <a:rPr lang="en-GB" sz="1200" noProof="0" dirty="0">
                <a:latin typeface="+mj-lt"/>
              </a:rPr>
              <a:t>The third industrial revolution, starting in the mid-20th century, brought automation and the digitalisation of manufacturing processes. The development of computers and the internet revolutionised industries, enabling unprecedented levels of precision and efficiency. This era laid the groundwork for the interconnected world we live in today. We are currently in the midst of the fourth industrial revolution, characterised by the fusion of digital and physical dimensions, creating smart factories and shipping digital societies. As we stand on the brink of the fifth industrial revolution, the focus shifts towards human-machine symbiosis, ethical AI, and sustainable practices. This emerging era emphasises the integration of advanced technologies with human capabilities, fostering collaboration between humans and robots, and prioritising ecological sustainability and social well-being.</a:t>
            </a:r>
          </a:p>
        </p:txBody>
      </p:sp>
      <p:pic>
        <p:nvPicPr>
          <p:cNvPr id="3" name="Picture 2" descr="A person in a suit and tie&#10;&#10;AI-generated content may be incorrect.">
            <a:extLst>
              <a:ext uri="{FF2B5EF4-FFF2-40B4-BE49-F238E27FC236}">
                <a16:creationId xmlns:a16="http://schemas.microsoft.com/office/drawing/2014/main" id="{6BEE6FD1-9A63-37FC-BE4E-3D137229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352" y="3429000"/>
            <a:ext cx="3894018" cy="259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C93319E5-D04D-7450-E1B6-56455B8621B7}"/>
              </a:ext>
            </a:extLst>
          </p:cNvPr>
          <p:cNvSpPr txBox="1"/>
          <p:nvPr/>
        </p:nvSpPr>
        <p:spPr>
          <a:xfrm>
            <a:off x="327546" y="3142850"/>
            <a:ext cx="7410735" cy="3046988"/>
          </a:xfrm>
          <a:prstGeom prst="rect">
            <a:avLst/>
          </a:prstGeom>
          <a:noFill/>
        </p:spPr>
        <p:txBody>
          <a:bodyPr wrap="square">
            <a:spAutoFit/>
          </a:bodyPr>
          <a:lstStyle/>
          <a:p>
            <a:pPr algn="just"/>
            <a:endParaRPr lang="en-GB" sz="1200" noProof="0" dirty="0">
              <a:latin typeface="+mj-lt"/>
            </a:endParaRPr>
          </a:p>
          <a:p>
            <a:pPr algn="just"/>
            <a:r>
              <a:rPr lang="en-GB" sz="1200" noProof="0" dirty="0">
                <a:latin typeface="+mj-lt"/>
              </a:rPr>
              <a:t>In this rapidly evolving landscape, strategic digital transformation is not just an option but a necessity for organisations to remain competitive and relevant. It involves a holistic renewal of business models, processes, and organisational structures, leveraging digital technologies to create new value and drive innovation. This new textbook describes the components and provides a toolkit for strategic digital transformation, which requires a clear vision, a comprehensive digital strategy, a robust implementation plan and a commitment to continuous learning and adaptation.</a:t>
            </a:r>
          </a:p>
          <a:p>
            <a:pPr algn="just"/>
            <a:endParaRPr lang="en-GB" sz="1200" noProof="0" dirty="0">
              <a:latin typeface="+mj-lt"/>
            </a:endParaRPr>
          </a:p>
          <a:p>
            <a:pPr algn="just"/>
            <a:r>
              <a:rPr lang="en-GB" sz="1200" noProof="0" dirty="0">
                <a:latin typeface="+mj-lt"/>
              </a:rPr>
              <a:t>Organisations that embrace this transformation will be better positioned to navigate the complexities of the digital age, capitalise on new opportunities, and contribute to a more sustainable and inclusive future. It is an exciting time to be part of this journey, and I am confident that the insights and strategies presented in this textbook will provide valuable guidance for young leaders and innovators seeking to thrive in the digital era.</a:t>
            </a:r>
          </a:p>
          <a:p>
            <a:pPr algn="just"/>
            <a:endParaRPr lang="en-GB" sz="1200" noProof="0" dirty="0">
              <a:latin typeface="+mj-lt"/>
            </a:endParaRPr>
          </a:p>
          <a:p>
            <a:pPr algn="just"/>
            <a:r>
              <a:rPr lang="en-GB" sz="1200" b="1" noProof="0" dirty="0">
                <a:latin typeface="+mj-lt"/>
              </a:rPr>
              <a:t>Alois </a:t>
            </a:r>
            <a:r>
              <a:rPr lang="en-GB" sz="1200" b="1" noProof="0" dirty="0" err="1">
                <a:latin typeface="+mj-lt"/>
              </a:rPr>
              <a:t>Zwinggi</a:t>
            </a:r>
            <a:endParaRPr lang="en-GB" sz="1200" b="1" noProof="0" dirty="0">
              <a:latin typeface="+mj-lt"/>
            </a:endParaRPr>
          </a:p>
          <a:p>
            <a:pPr algn="just"/>
            <a:r>
              <a:rPr lang="en-GB" sz="1200" b="1" noProof="0" dirty="0">
                <a:latin typeface="+mj-lt"/>
              </a:rPr>
              <a:t>Managing Director, World Economic Forum</a:t>
            </a:r>
          </a:p>
          <a:p>
            <a:pPr algn="just"/>
            <a:r>
              <a:rPr lang="en-GB" sz="1200" noProof="0" dirty="0">
                <a:latin typeface="+mj-lt"/>
                <a:hlinkClick r:id="rId3"/>
              </a:rPr>
              <a:t>www.weforum.org</a:t>
            </a:r>
            <a:r>
              <a:rPr lang="en-GB" sz="1200" noProof="0" dirty="0">
                <a:latin typeface="+mj-lt"/>
              </a:rPr>
              <a:t> </a:t>
            </a:r>
          </a:p>
          <a:p>
            <a:pPr algn="just"/>
            <a:endParaRPr lang="en-GB" sz="1200" noProof="0" dirty="0">
              <a:latin typeface="+mj-lt"/>
            </a:endParaRPr>
          </a:p>
        </p:txBody>
      </p:sp>
      <p:sp>
        <p:nvSpPr>
          <p:cNvPr id="8" name="TextBox 7">
            <a:extLst>
              <a:ext uri="{FF2B5EF4-FFF2-40B4-BE49-F238E27FC236}">
                <a16:creationId xmlns:a16="http://schemas.microsoft.com/office/drawing/2014/main" id="{17C74053-3170-A0E0-BA16-7CC26252D248}"/>
              </a:ext>
            </a:extLst>
          </p:cNvPr>
          <p:cNvSpPr txBox="1"/>
          <p:nvPr/>
        </p:nvSpPr>
        <p:spPr>
          <a:xfrm>
            <a:off x="7829408" y="5985037"/>
            <a:ext cx="2695433" cy="216917"/>
          </a:xfrm>
          <a:prstGeom prst="rect">
            <a:avLst/>
          </a:prstGeom>
          <a:noFill/>
        </p:spPr>
        <p:txBody>
          <a:bodyPr wrap="square">
            <a:spAutoFit/>
          </a:bodyPr>
          <a:lstStyle/>
          <a:p>
            <a:r>
              <a:rPr lang="en-GB" sz="800" noProof="0" dirty="0"/>
              <a:t>© World Economic Forum/Pascal Bitz (Flickr, 2023)</a:t>
            </a:r>
          </a:p>
        </p:txBody>
      </p:sp>
    </p:spTree>
    <p:extLst>
      <p:ext uri="{BB962C8B-B14F-4D97-AF65-F5344CB8AC3E}">
        <p14:creationId xmlns:p14="http://schemas.microsoft.com/office/powerpoint/2010/main" val="3482672972"/>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9A1-DF42-0EC8-BEEC-ECDF0CC3B4E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6862197-6FA3-4D77-5481-F25AAC7519A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7C470ED9-33B5-3D10-66E4-89B686D16F44}"/>
              </a:ext>
            </a:extLst>
          </p:cNvPr>
          <p:cNvSpPr txBox="1"/>
          <p:nvPr/>
        </p:nvSpPr>
        <p:spPr>
          <a:xfrm>
            <a:off x="1261685" y="1588808"/>
            <a:ext cx="10409615" cy="3139321"/>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r>
              <a:rPr lang="en-GB" sz="2200" dirty="0">
                <a:latin typeface="+mj-lt"/>
              </a:rPr>
              <a:t>Visit </a:t>
            </a:r>
            <a:r>
              <a:rPr lang="en-GB" sz="2200" dirty="0">
                <a:latin typeface="+mj-lt"/>
                <a:hlinkClick r:id="rId2"/>
              </a:rPr>
              <a:t>www.strategic-digital-transformation.com</a:t>
            </a:r>
            <a:r>
              <a:rPr lang="en-GB" sz="2200" dirty="0">
                <a:latin typeface="+mj-lt"/>
              </a:rPr>
              <a:t> for:</a:t>
            </a:r>
          </a:p>
          <a:p>
            <a:endParaRPr lang="en-GB" sz="800" dirty="0">
              <a:latin typeface="+mj-lt"/>
            </a:endParaRPr>
          </a:p>
          <a:p>
            <a:pPr marL="742950" lvl="1" indent="-285750">
              <a:buFont typeface="Arial" panose="020B0604020202020204" pitchFamily="34" charset="0"/>
              <a:buChar char="•"/>
            </a:pPr>
            <a:r>
              <a:rPr lang="en-GB" sz="2000" b="1" dirty="0">
                <a:latin typeface="+mj-lt"/>
              </a:rPr>
              <a:t>Slide decks </a:t>
            </a:r>
            <a:r>
              <a:rPr lang="en-GB" sz="2000" dirty="0">
                <a:latin typeface="+mj-lt"/>
              </a:rPr>
              <a:t>for each case (case summaries and illustrations).</a:t>
            </a:r>
          </a:p>
          <a:p>
            <a:pPr marL="742950" lvl="1" indent="-285750">
              <a:buFont typeface="Arial" panose="020B0604020202020204" pitchFamily="34" charset="0"/>
              <a:buChar char="•"/>
            </a:pPr>
            <a:r>
              <a:rPr lang="en-GB" sz="2000" b="1" dirty="0">
                <a:latin typeface="+mj-lt"/>
              </a:rPr>
              <a:t>Videos</a:t>
            </a:r>
            <a:r>
              <a:rPr lang="en-GB" sz="2000" dirty="0">
                <a:latin typeface="+mj-lt"/>
              </a:rPr>
              <a:t> from case organisations (case introductions, promotional clips and interviews).</a:t>
            </a:r>
          </a:p>
          <a:p>
            <a:pPr marL="742950" lvl="1" indent="-285750">
              <a:buFont typeface="Arial" panose="020B0604020202020204" pitchFamily="34" charset="0"/>
              <a:buChar char="•"/>
            </a:pPr>
            <a:r>
              <a:rPr lang="en-GB" sz="2000" dirty="0">
                <a:latin typeface="+mj-lt"/>
              </a:rPr>
              <a:t>The Digital Transformation Toolkit with </a:t>
            </a:r>
            <a:r>
              <a:rPr lang="en-GB" sz="2000" b="1" dirty="0">
                <a:latin typeface="+mj-lt"/>
              </a:rPr>
              <a:t>workshop templates and checklists</a:t>
            </a:r>
            <a:r>
              <a:rPr lang="en-GB" sz="2000" dirty="0">
                <a:latin typeface="+mj-lt"/>
              </a:rPr>
              <a:t>.</a:t>
            </a: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3" name="Picture 2" descr="A blue text on a black background&#10;&#10;AI-generated content may be incorrect.">
            <a:extLst>
              <a:ext uri="{FF2B5EF4-FFF2-40B4-BE49-F238E27FC236}">
                <a16:creationId xmlns:a16="http://schemas.microsoft.com/office/drawing/2014/main" id="{198D5455-E946-04E0-9837-9A9B9EF50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845" y="5030816"/>
            <a:ext cx="1122680" cy="526886"/>
          </a:xfrm>
          <a:prstGeom prst="rect">
            <a:avLst/>
          </a:prstGeom>
        </p:spPr>
      </p:pic>
      <p:pic>
        <p:nvPicPr>
          <p:cNvPr id="6" name="Graphic 3">
            <a:extLst>
              <a:ext uri="{FF2B5EF4-FFF2-40B4-BE49-F238E27FC236}">
                <a16:creationId xmlns:a16="http://schemas.microsoft.com/office/drawing/2014/main" id="{F69B8C23-BA15-8F88-FBAC-CE70CBD0B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842" y="5786134"/>
            <a:ext cx="971550" cy="376555"/>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442958A3-F26D-0CC9-E109-ECF7CC3CF6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753995" y="5131328"/>
            <a:ext cx="1451610" cy="271780"/>
          </a:xfrm>
          <a:prstGeom prst="rect">
            <a:avLst/>
          </a:prstGeom>
          <a:ln>
            <a:noFill/>
          </a:ln>
          <a:extLst>
            <a:ext uri="{53640926-AAD7-44D8-BBD7-CCE9431645EC}">
              <a14:shadowObscured xmlns:a14="http://schemas.microsoft.com/office/drawing/2010/main"/>
            </a:ext>
          </a:extLst>
        </p:spPr>
      </p:pic>
      <p:pic>
        <p:nvPicPr>
          <p:cNvPr id="8" name="Picture 7" descr="A pink and yellow logo&#10;&#10;AI-generated content may be incorrect.">
            <a:extLst>
              <a:ext uri="{FF2B5EF4-FFF2-40B4-BE49-F238E27FC236}">
                <a16:creationId xmlns:a16="http://schemas.microsoft.com/office/drawing/2014/main" id="{24E28C17-4450-6C4E-99AD-ACE813B57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823" y="5645164"/>
            <a:ext cx="886815" cy="734377"/>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38123AEF-9428-0D31-CD4D-41EA60483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2137" y="5105451"/>
            <a:ext cx="1872084" cy="315325"/>
          </a:xfrm>
          <a:prstGeom prst="rect">
            <a:avLst/>
          </a:prstGeom>
        </p:spPr>
      </p:pic>
      <p:pic>
        <p:nvPicPr>
          <p:cNvPr id="10" name="Picture 9" descr="A blue and black logo&#10;&#10;AI-generated content may be incorrect.">
            <a:extLst>
              <a:ext uri="{FF2B5EF4-FFF2-40B4-BE49-F238E27FC236}">
                <a16:creationId xmlns:a16="http://schemas.microsoft.com/office/drawing/2014/main" id="{FACC6DB8-BBA2-23C6-66A4-A168F04F26B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5288" y="5618214"/>
            <a:ext cx="1352891" cy="2894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0CE5F47B-F0BD-D362-FC52-10596D658B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90318" y="5083678"/>
            <a:ext cx="1656398" cy="358873"/>
          </a:xfrm>
          <a:prstGeom prst="rect">
            <a:avLst/>
          </a:prstGeom>
        </p:spPr>
      </p:pic>
      <p:pic>
        <p:nvPicPr>
          <p:cNvPr id="12" name="Picture 11" descr="Red text on a white background&#10;&#10;AI-generated content may be incorrect.">
            <a:extLst>
              <a:ext uri="{FF2B5EF4-FFF2-40B4-BE49-F238E27FC236}">
                <a16:creationId xmlns:a16="http://schemas.microsoft.com/office/drawing/2014/main" id="{4264674E-646E-7C5A-0FE8-730BD7887D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0593" y="6083409"/>
            <a:ext cx="1440572" cy="276594"/>
          </a:xfrm>
          <a:prstGeom prst="rect">
            <a:avLst/>
          </a:prstGeom>
        </p:spPr>
      </p:pic>
      <p:pic>
        <p:nvPicPr>
          <p:cNvPr id="13" name="Picture 12" descr="A yellow and red logo&#10;&#10;AI-generated content may be incorrect.">
            <a:extLst>
              <a:ext uri="{FF2B5EF4-FFF2-40B4-BE49-F238E27FC236}">
                <a16:creationId xmlns:a16="http://schemas.microsoft.com/office/drawing/2014/main" id="{5A427F06-9A02-B524-7A21-ECCA58F3BF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93262" y="5952826"/>
            <a:ext cx="1128694" cy="372749"/>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78384F-FC59-381B-B768-1212BCB9B4C5}"/>
              </a:ext>
            </a:extLst>
          </p:cNvPr>
          <p:cNvPicPr>
            <a:picLocks noChangeAspect="1"/>
          </p:cNvPicPr>
          <p:nvPr/>
        </p:nvPicPr>
        <p:blipFill>
          <a:blip r:embed="rId13" cstate="print">
            <a:extLst>
              <a:ext uri="{28A0092B-C50C-407E-A947-70E740481C1C}">
                <a14:useLocalDpi xmlns:a14="http://schemas.microsoft.com/office/drawing/2010/main"/>
              </a:ext>
            </a:extLst>
          </a:blip>
          <a:srcRect t="28709" b="28099"/>
          <a:stretch>
            <a:fillRect/>
          </a:stretch>
        </p:blipFill>
        <p:spPr>
          <a:xfrm>
            <a:off x="9173248" y="5114822"/>
            <a:ext cx="1495581" cy="358874"/>
          </a:xfrm>
          <a:prstGeom prst="rect">
            <a:avLst/>
          </a:prstGeom>
        </p:spPr>
      </p:pic>
      <p:pic>
        <p:nvPicPr>
          <p:cNvPr id="1026" name="Picture 2">
            <a:extLst>
              <a:ext uri="{FF2B5EF4-FFF2-40B4-BE49-F238E27FC236}">
                <a16:creationId xmlns:a16="http://schemas.microsoft.com/office/drawing/2014/main" id="{0817DECA-AE91-5080-80BB-DAAFF094F80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537143" y="5783540"/>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AI-generated content may be incorrect.">
            <a:extLst>
              <a:ext uri="{FF2B5EF4-FFF2-40B4-BE49-F238E27FC236}">
                <a16:creationId xmlns:a16="http://schemas.microsoft.com/office/drawing/2014/main" id="{937B5C4F-EECD-C305-920E-9D7D81E98AE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2134" y="5687184"/>
            <a:ext cx="1439802" cy="440961"/>
          </a:xfrm>
          <a:prstGeom prst="rect">
            <a:avLst/>
          </a:prstGeom>
        </p:spPr>
      </p:pic>
      <p:pic>
        <p:nvPicPr>
          <p:cNvPr id="17" name="Picture 16" descr="A black sign with brown letters&#10;&#10;AI-generated content may be incorrect.">
            <a:extLst>
              <a:ext uri="{FF2B5EF4-FFF2-40B4-BE49-F238E27FC236}">
                <a16:creationId xmlns:a16="http://schemas.microsoft.com/office/drawing/2014/main" id="{96B2484C-77DD-9918-0BE5-111265B65A6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5961" y="5139488"/>
            <a:ext cx="763440" cy="442795"/>
          </a:xfrm>
          <a:prstGeom prst="rect">
            <a:avLst/>
          </a:prstGeom>
        </p:spPr>
      </p:pic>
      <p:pic>
        <p:nvPicPr>
          <p:cNvPr id="19" name="Graphic 18">
            <a:extLst>
              <a:ext uri="{FF2B5EF4-FFF2-40B4-BE49-F238E27FC236}">
                <a16:creationId xmlns:a16="http://schemas.microsoft.com/office/drawing/2014/main" id="{C18AF230-C04E-EB35-D30D-07BE22BA55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72134" y="5745811"/>
            <a:ext cx="1181100" cy="457200"/>
          </a:xfrm>
          <a:prstGeom prst="rect">
            <a:avLst/>
          </a:prstGeom>
        </p:spPr>
      </p:pic>
    </p:spTree>
    <p:extLst>
      <p:ext uri="{BB962C8B-B14F-4D97-AF65-F5344CB8AC3E}">
        <p14:creationId xmlns:p14="http://schemas.microsoft.com/office/powerpoint/2010/main" val="1742193559"/>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831-CED9-C2AF-78D7-DD2FD2851B8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AA93749-0B78-464D-790C-A761456A615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Book Structure</a:t>
            </a:r>
          </a:p>
        </p:txBody>
      </p:sp>
      <p:sp>
        <p:nvSpPr>
          <p:cNvPr id="2" name="Rounded Rectangle 1">
            <a:extLst>
              <a:ext uri="{FF2B5EF4-FFF2-40B4-BE49-F238E27FC236}">
                <a16:creationId xmlns:a16="http://schemas.microsoft.com/office/drawing/2014/main" id="{92F40200-21A2-6DF8-B699-1A3859D7E6F3}"/>
              </a:ext>
            </a:extLst>
          </p:cNvPr>
          <p:cNvSpPr/>
          <p:nvPr/>
        </p:nvSpPr>
        <p:spPr>
          <a:xfrm>
            <a:off x="669976"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1</a:t>
            </a:r>
          </a:p>
          <a:p>
            <a:pPr algn="ctr"/>
            <a:br>
              <a:rPr lang="en-GB" sz="500" noProof="0" dirty="0">
                <a:solidFill>
                  <a:schemeClr val="tx1"/>
                </a:solidFill>
              </a:rPr>
            </a:br>
            <a:r>
              <a:rPr lang="en-GB" sz="1600" b="1" noProof="0" dirty="0">
                <a:solidFill>
                  <a:schemeClr val="tx1"/>
                </a:solidFill>
              </a:rPr>
              <a:t>FOUNDATIONS </a:t>
            </a:r>
            <a:br>
              <a:rPr lang="en-GB" sz="1600" b="1" noProof="0" dirty="0">
                <a:solidFill>
                  <a:schemeClr val="tx1"/>
                </a:solidFill>
              </a:rPr>
            </a:br>
            <a:r>
              <a:rPr lang="en-GB" sz="1600" noProof="0" dirty="0">
                <a:solidFill>
                  <a:schemeClr val="tx1"/>
                </a:solidFill>
              </a:rPr>
              <a:t>OF DIGITAL</a:t>
            </a:r>
            <a:br>
              <a:rPr lang="en-GB" sz="1600" noProof="0" dirty="0">
                <a:solidFill>
                  <a:schemeClr val="tx1"/>
                </a:solidFill>
              </a:rPr>
            </a:br>
            <a:r>
              <a:rPr lang="en-GB" sz="1600" noProof="0" dirty="0">
                <a:solidFill>
                  <a:schemeClr val="tx1"/>
                </a:solidFill>
              </a:rPr>
              <a:t>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01: Strategic Digital Transformation: Background and Terminology</a:t>
            </a:r>
          </a:p>
          <a:p>
            <a:endParaRPr lang="en-GB" sz="500" noProof="0" dirty="0">
              <a:solidFill>
                <a:schemeClr val="tx1"/>
              </a:solidFill>
            </a:endParaRPr>
          </a:p>
          <a:p>
            <a:r>
              <a:rPr lang="en-GB" sz="1200" noProof="0" dirty="0">
                <a:solidFill>
                  <a:schemeClr val="tx1"/>
                </a:solidFill>
              </a:rPr>
              <a:t>Chapter 02: Business Strategy in the Digital Age</a:t>
            </a:r>
          </a:p>
          <a:p>
            <a:endParaRPr lang="en-GB" sz="500" noProof="0" dirty="0">
              <a:solidFill>
                <a:schemeClr val="tx1"/>
              </a:solidFill>
            </a:endParaRPr>
          </a:p>
          <a:p>
            <a:r>
              <a:rPr lang="en-GB" sz="1200" noProof="0" dirty="0">
                <a:solidFill>
                  <a:schemeClr val="tx1"/>
                </a:solidFill>
              </a:rPr>
              <a:t>Chapter 03: Digital Transformation </a:t>
            </a:r>
            <a:br>
              <a:rPr lang="en-GB" sz="1200" noProof="0" dirty="0">
                <a:solidFill>
                  <a:schemeClr val="tx1"/>
                </a:solidFill>
              </a:rPr>
            </a:br>
            <a:r>
              <a:rPr lang="en-GB" sz="1200" noProof="0" dirty="0">
                <a:solidFill>
                  <a:schemeClr val="tx1"/>
                </a:solidFill>
              </a:rPr>
              <a:t>in Context: Innovation </a:t>
            </a:r>
            <a:br>
              <a:rPr lang="en-GB" sz="1200" noProof="0" dirty="0">
                <a:solidFill>
                  <a:schemeClr val="tx1"/>
                </a:solidFill>
              </a:rPr>
            </a:br>
            <a:r>
              <a:rPr lang="en-GB" sz="1200" noProof="0" dirty="0">
                <a:solidFill>
                  <a:schemeClr val="tx1"/>
                </a:solidFill>
              </a:rPr>
              <a:t>and Sustainability</a:t>
            </a:r>
          </a:p>
          <a:p>
            <a:pPr marL="285750" indent="-285750">
              <a:buFont typeface="Arial" panose="020B0604020202020204" pitchFamily="34" charset="0"/>
              <a:buChar char="•"/>
            </a:pPr>
            <a:endParaRPr lang="en-GB" sz="1200" noProof="0" dirty="0">
              <a:solidFill>
                <a:schemeClr val="tx1"/>
              </a:solidFill>
            </a:endParaRPr>
          </a:p>
          <a:p>
            <a:pPr marL="171450" indent="-171450">
              <a:buFont typeface="Arial" panose="020B0604020202020204" pitchFamily="34" charset="0"/>
              <a:buChar char="•"/>
            </a:pPr>
            <a:endParaRPr lang="en-GB" sz="12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6" name="Rounded Rectangle 5">
            <a:extLst>
              <a:ext uri="{FF2B5EF4-FFF2-40B4-BE49-F238E27FC236}">
                <a16:creationId xmlns:a16="http://schemas.microsoft.com/office/drawing/2014/main" id="{FC6A05B6-7864-D066-3C82-A9D9500C3B55}"/>
              </a:ext>
            </a:extLst>
          </p:cNvPr>
          <p:cNvSpPr/>
          <p:nvPr/>
        </p:nvSpPr>
        <p:spPr>
          <a:xfrm>
            <a:off x="3061168" y="1610493"/>
            <a:ext cx="3501197"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2</a:t>
            </a:r>
          </a:p>
          <a:p>
            <a:pPr algn="ctr"/>
            <a:br>
              <a:rPr lang="en-GB" sz="500" noProof="0" dirty="0">
                <a:solidFill>
                  <a:schemeClr val="tx1"/>
                </a:solidFill>
              </a:rPr>
            </a:br>
            <a:r>
              <a:rPr lang="en-GB" sz="1600" b="1" noProof="0" dirty="0">
                <a:solidFill>
                  <a:schemeClr val="tx1"/>
                </a:solidFill>
              </a:rPr>
              <a:t>STRATEGIC ACTION FIELDS </a:t>
            </a:r>
            <a:r>
              <a:rPr lang="en-GB" sz="1600" noProof="0" dirty="0">
                <a:solidFill>
                  <a:schemeClr val="tx1"/>
                </a:solidFill>
              </a:rPr>
              <a:t>(SAF) OF </a:t>
            </a:r>
            <a:br>
              <a:rPr lang="en-GB" sz="1600" noProof="0" dirty="0">
                <a:solidFill>
                  <a:schemeClr val="tx1"/>
                </a:solidFill>
              </a:rPr>
            </a:br>
            <a:r>
              <a:rPr lang="en-GB" sz="1600" noProof="0" dirty="0">
                <a:solidFill>
                  <a:schemeClr val="tx1"/>
                </a:solidFill>
              </a:rPr>
              <a:t>DIGITAL 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04: SAF Customer Centricity</a:t>
            </a:r>
          </a:p>
          <a:p>
            <a:endParaRPr lang="en-GB" sz="500" noProof="0" dirty="0">
              <a:solidFill>
                <a:schemeClr val="tx1"/>
              </a:solidFill>
            </a:endParaRPr>
          </a:p>
          <a:p>
            <a:r>
              <a:rPr lang="en-GB" sz="1200" noProof="0" dirty="0">
                <a:solidFill>
                  <a:schemeClr val="tx1"/>
                </a:solidFill>
              </a:rPr>
              <a:t>Chapter 05: SAF New Digital Technologies</a:t>
            </a:r>
          </a:p>
          <a:p>
            <a:endParaRPr lang="en-GB" sz="500" noProof="0" dirty="0">
              <a:solidFill>
                <a:schemeClr val="tx1"/>
              </a:solidFill>
            </a:endParaRPr>
          </a:p>
          <a:p>
            <a:r>
              <a:rPr lang="en-GB" sz="1200" noProof="0" dirty="0">
                <a:solidFill>
                  <a:schemeClr val="tx1"/>
                </a:solidFill>
              </a:rPr>
              <a:t>Chapter 06: SAF Data and the Cloud</a:t>
            </a:r>
          </a:p>
          <a:p>
            <a:endParaRPr lang="en-GB" sz="500" noProof="0" dirty="0">
              <a:solidFill>
                <a:schemeClr val="tx1"/>
              </a:solidFill>
            </a:endParaRPr>
          </a:p>
          <a:p>
            <a:r>
              <a:rPr lang="en-GB" sz="1200" noProof="0" dirty="0">
                <a:solidFill>
                  <a:schemeClr val="tx1"/>
                </a:solidFill>
              </a:rPr>
              <a:t>Chapter 07: SAF New Strategies and Business Models</a:t>
            </a:r>
          </a:p>
          <a:p>
            <a:endParaRPr lang="en-GB" sz="500" noProof="0" dirty="0">
              <a:solidFill>
                <a:schemeClr val="tx1"/>
              </a:solidFill>
            </a:endParaRPr>
          </a:p>
          <a:p>
            <a:r>
              <a:rPr lang="en-GB" sz="1200" noProof="0" dirty="0">
                <a:solidFill>
                  <a:schemeClr val="tx1"/>
                </a:solidFill>
              </a:rPr>
              <a:t>Chapter 08: SAF Operational Excellence / Process Management</a:t>
            </a:r>
          </a:p>
          <a:p>
            <a:endParaRPr lang="en-GB" sz="500" noProof="0" dirty="0">
              <a:solidFill>
                <a:schemeClr val="tx1"/>
              </a:solidFill>
            </a:endParaRPr>
          </a:p>
          <a:p>
            <a:r>
              <a:rPr lang="en-GB" sz="1200" noProof="0" dirty="0">
                <a:solidFill>
                  <a:schemeClr val="tx1"/>
                </a:solidFill>
              </a:rPr>
              <a:t>Chapter 09: SAF Digital Leadership and Culture</a:t>
            </a:r>
          </a:p>
          <a:p>
            <a:endParaRPr lang="en-GB" sz="500" noProof="0" dirty="0">
              <a:solidFill>
                <a:schemeClr val="tx1"/>
              </a:solidFill>
            </a:endParaRPr>
          </a:p>
          <a:p>
            <a:r>
              <a:rPr lang="en-GB" sz="1200" b="1" noProof="0" dirty="0">
                <a:solidFill>
                  <a:schemeClr val="bg1"/>
                </a:solidFill>
                <a:highlight>
                  <a:srgbClr val="004474"/>
                </a:highlight>
              </a:rPr>
              <a:t>Chapter 10: SAF Digital Marketing</a:t>
            </a:r>
          </a:p>
          <a:p>
            <a:pPr algn="ctr"/>
            <a:endParaRPr lang="en-GB" sz="12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p:txBody>
      </p:sp>
      <p:sp>
        <p:nvSpPr>
          <p:cNvPr id="8" name="Rounded Rectangle 7">
            <a:extLst>
              <a:ext uri="{FF2B5EF4-FFF2-40B4-BE49-F238E27FC236}">
                <a16:creationId xmlns:a16="http://schemas.microsoft.com/office/drawing/2014/main" id="{0329401C-2559-57A5-1BE2-F6E9F74D4478}"/>
              </a:ext>
            </a:extLst>
          </p:cNvPr>
          <p:cNvSpPr/>
          <p:nvPr/>
        </p:nvSpPr>
        <p:spPr>
          <a:xfrm>
            <a:off x="6730375"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3</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IN PRACTICE</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11: Success Factors and Metrics for Digital Transformation Implementation</a:t>
            </a:r>
          </a:p>
          <a:p>
            <a:endParaRPr lang="en-GB" sz="500" noProof="0" dirty="0">
              <a:solidFill>
                <a:schemeClr val="tx1"/>
              </a:solidFill>
            </a:endParaRPr>
          </a:p>
          <a:p>
            <a:r>
              <a:rPr lang="en-GB" sz="1200" noProof="0" dirty="0">
                <a:solidFill>
                  <a:schemeClr val="tx1"/>
                </a:solidFill>
              </a:rPr>
              <a:t>Chapter 12: Transformation in Practice - Digital Transformation Toolkit</a:t>
            </a:r>
          </a:p>
          <a:p>
            <a:pPr algn="ct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pPr algn="ctr"/>
            <a:endParaRPr lang="en-GB" sz="16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9" name="Rounded Rectangle 8">
            <a:extLst>
              <a:ext uri="{FF2B5EF4-FFF2-40B4-BE49-F238E27FC236}">
                <a16:creationId xmlns:a16="http://schemas.microsoft.com/office/drawing/2014/main" id="{C2D16948-AD8C-0A7C-4902-76C5CA6F97F8}"/>
              </a:ext>
            </a:extLst>
          </p:cNvPr>
          <p:cNvSpPr/>
          <p:nvPr/>
        </p:nvSpPr>
        <p:spPr>
          <a:xfrm>
            <a:off x="9121567" y="1611764"/>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4</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CASE STUDIES</a:t>
            </a: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BRUGG Lifting</a:t>
            </a:r>
          </a:p>
          <a:p>
            <a:endParaRPr lang="en-GB" sz="500" noProof="0" dirty="0">
              <a:solidFill>
                <a:schemeClr val="tx1"/>
              </a:solidFill>
            </a:endParaRPr>
          </a:p>
          <a:p>
            <a:r>
              <a:rPr lang="en-GB" sz="1200" noProof="0" dirty="0">
                <a:solidFill>
                  <a:schemeClr val="tx1"/>
                </a:solidFill>
              </a:rPr>
              <a:t>City of Lucerne</a:t>
            </a:r>
          </a:p>
          <a:p>
            <a:endParaRPr lang="en-GB" sz="500" noProof="0" dirty="0">
              <a:solidFill>
                <a:schemeClr val="tx1"/>
              </a:solidFill>
            </a:endParaRPr>
          </a:p>
          <a:p>
            <a:r>
              <a:rPr lang="en-GB" sz="1200" noProof="0" dirty="0">
                <a:solidFill>
                  <a:schemeClr val="tx1"/>
                </a:solidFill>
              </a:rPr>
              <a:t>Switzerland Tourism</a:t>
            </a:r>
          </a:p>
          <a:p>
            <a:endParaRPr lang="en-GB" sz="500" noProof="0" dirty="0">
              <a:solidFill>
                <a:schemeClr val="tx1"/>
              </a:solidFill>
            </a:endParaRPr>
          </a:p>
          <a:p>
            <a:r>
              <a:rPr lang="en-GB" sz="1200" noProof="0" dirty="0" err="1">
                <a:solidFill>
                  <a:schemeClr val="tx1"/>
                </a:solidFill>
              </a:rPr>
              <a:t>Valuu</a:t>
            </a:r>
            <a:r>
              <a:rPr lang="en-GB" sz="1200" noProof="0" dirty="0">
                <a:solidFill>
                  <a:schemeClr val="tx1"/>
                </a:solidFill>
              </a:rPr>
              <a:t> (</a:t>
            </a:r>
            <a:r>
              <a:rPr lang="en-GB" sz="1200" noProof="0" dirty="0" err="1">
                <a:solidFill>
                  <a:schemeClr val="tx1"/>
                </a:solidFill>
              </a:rPr>
              <a:t>PostFinance</a:t>
            </a:r>
            <a:r>
              <a:rPr lang="en-GB" sz="1200" noProof="0" dirty="0">
                <a:solidFill>
                  <a:schemeClr val="tx1"/>
                </a:solidFill>
              </a:rPr>
              <a:t>)</a:t>
            </a:r>
          </a:p>
          <a:p>
            <a:endParaRPr lang="en-GB" sz="1200" noProof="0" dirty="0">
              <a:solidFill>
                <a:schemeClr val="tx1"/>
              </a:solidFill>
            </a:endParaRPr>
          </a:p>
          <a:p>
            <a:r>
              <a:rPr lang="en-GB" sz="1200" i="1" noProof="0" dirty="0">
                <a:solidFill>
                  <a:schemeClr val="tx1"/>
                </a:solidFill>
              </a:rPr>
              <a:t>With many other case studies (including videos and interviews) available online.</a:t>
            </a:r>
            <a:endParaRPr lang="en-GB" sz="1600" i="1" noProof="0" dirty="0">
              <a:solidFill>
                <a:schemeClr val="tx1"/>
              </a:solidFill>
            </a:endParaRPr>
          </a:p>
        </p:txBody>
      </p:sp>
      <p:cxnSp>
        <p:nvCxnSpPr>
          <p:cNvPr id="10" name="Straight Connector 9">
            <a:extLst>
              <a:ext uri="{FF2B5EF4-FFF2-40B4-BE49-F238E27FC236}">
                <a16:creationId xmlns:a16="http://schemas.microsoft.com/office/drawing/2014/main" id="{58149014-15E1-10A1-2B71-176BE25BEE30}"/>
              </a:ext>
            </a:extLst>
          </p:cNvPr>
          <p:cNvCxnSpPr/>
          <p:nvPr/>
        </p:nvCxnSpPr>
        <p:spPr>
          <a:xfrm>
            <a:off x="783084" y="2924543"/>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C17C192-DBCE-26B8-C5F7-D41BE96AF97A}"/>
              </a:ext>
            </a:extLst>
          </p:cNvPr>
          <p:cNvCxnSpPr>
            <a:cxnSpLocks/>
          </p:cNvCxnSpPr>
          <p:nvPr/>
        </p:nvCxnSpPr>
        <p:spPr>
          <a:xfrm flipV="1">
            <a:off x="3184698" y="2924543"/>
            <a:ext cx="3248574" cy="525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FD74F6-A5CB-321C-F97A-22EE4F2C6F03}"/>
              </a:ext>
            </a:extLst>
          </p:cNvPr>
          <p:cNvCxnSpPr/>
          <p:nvPr/>
        </p:nvCxnSpPr>
        <p:spPr>
          <a:xfrm>
            <a:off x="6843483" y="2919288"/>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38DC8A-9A8A-0113-2E1A-C6D7B7B878FA}"/>
              </a:ext>
            </a:extLst>
          </p:cNvPr>
          <p:cNvCxnSpPr/>
          <p:nvPr/>
        </p:nvCxnSpPr>
        <p:spPr>
          <a:xfrm>
            <a:off x="9234675" y="2932425"/>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1524558"/>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5CC5D73-3C89-687A-8A7E-3B9CBBF04EC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Learning Goals Chapter </a:t>
            </a:r>
            <a:r>
              <a:rPr lang="en-GB" sz="3000" dirty="0">
                <a:latin typeface="+mj-lt"/>
              </a:rPr>
              <a:t>10</a:t>
            </a:r>
            <a:endParaRPr lang="en-GB" sz="3000" b="1" noProof="0" dirty="0">
              <a:latin typeface="+mj-lt"/>
            </a:endParaRPr>
          </a:p>
        </p:txBody>
      </p:sp>
      <p:sp>
        <p:nvSpPr>
          <p:cNvPr id="5" name="TextBox 3">
            <a:extLst>
              <a:ext uri="{FF2B5EF4-FFF2-40B4-BE49-F238E27FC236}">
                <a16:creationId xmlns:a16="http://schemas.microsoft.com/office/drawing/2014/main" id="{90EC36CF-FF7F-EBEB-C0F4-F3AAD1861823}"/>
              </a:ext>
            </a:extLst>
          </p:cNvPr>
          <p:cNvSpPr txBox="1"/>
          <p:nvPr/>
        </p:nvSpPr>
        <p:spPr>
          <a:xfrm>
            <a:off x="1058745" y="1393814"/>
            <a:ext cx="9784267" cy="4493538"/>
          </a:xfrm>
          <a:prstGeom prst="rect">
            <a:avLst/>
          </a:prstGeom>
          <a:noFill/>
        </p:spPr>
        <p:txBody>
          <a:bodyPr wrap="square">
            <a:spAutoFit/>
          </a:bodyPr>
          <a:lstStyle/>
          <a:p>
            <a:pPr marL="285750" indent="-285750">
              <a:buFont typeface="Arial" panose="020B0604020202020204" pitchFamily="34" charset="0"/>
              <a:buChar char="•"/>
            </a:pPr>
            <a:r>
              <a:rPr lang="en-US" sz="2200" noProof="0" dirty="0">
                <a:latin typeface="+mj-lt"/>
              </a:rPr>
              <a:t>Be able to apply the marketing and sales funnel as a basis to manage and </a:t>
            </a:r>
            <a:r>
              <a:rPr lang="en-US" sz="2200" noProof="0" dirty="0" err="1">
                <a:latin typeface="+mj-lt"/>
              </a:rPr>
              <a:t>analyse</a:t>
            </a:r>
            <a:r>
              <a:rPr lang="en-US" sz="2200" noProof="0" dirty="0">
                <a:latin typeface="+mj-lt"/>
              </a:rPr>
              <a:t> customer flows and metrics for lead/revenue generation.</a:t>
            </a:r>
          </a:p>
          <a:p>
            <a:pPr marL="285750" indent="-285750">
              <a:buFont typeface="Arial" panose="020B0604020202020204" pitchFamily="34" charset="0"/>
              <a:buChar char="•"/>
            </a:pPr>
            <a:r>
              <a:rPr lang="en-US" sz="2200" noProof="0" dirty="0">
                <a:latin typeface="+mj-lt"/>
              </a:rPr>
              <a:t>Be able to describe the challenges and benefits, as well as project steps, of pursuing marketing automation.</a:t>
            </a:r>
          </a:p>
          <a:p>
            <a:pPr marL="285750" indent="-285750">
              <a:buFont typeface="Arial" panose="020B0604020202020204" pitchFamily="34" charset="0"/>
              <a:buChar char="•"/>
            </a:pPr>
            <a:r>
              <a:rPr lang="en-US" sz="2200" noProof="0" dirty="0">
                <a:latin typeface="+mj-lt"/>
              </a:rPr>
              <a:t>Be able to explain how specific digital technologies contribute to digital marketing strategies over time.</a:t>
            </a:r>
          </a:p>
          <a:p>
            <a:pPr marL="285750" indent="-285750">
              <a:buFont typeface="Arial" panose="020B0604020202020204" pitchFamily="34" charset="0"/>
              <a:buChar char="•"/>
            </a:pPr>
            <a:r>
              <a:rPr lang="en-US" sz="2200" noProof="0" dirty="0">
                <a:latin typeface="+mj-lt"/>
              </a:rPr>
              <a:t>Be able to critically evaluate a firm’s digital marketing strategy across the four areas of technology platforms, digital marketing technology, digital marketing channels and digital marketing competencies.</a:t>
            </a:r>
          </a:p>
          <a:p>
            <a:pPr marL="285750" indent="-285750">
              <a:buFont typeface="Arial" panose="020B0604020202020204" pitchFamily="34" charset="0"/>
              <a:buChar char="•"/>
            </a:pPr>
            <a:r>
              <a:rPr lang="en-US" sz="2200" noProof="0" dirty="0">
                <a:latin typeface="+mj-lt"/>
              </a:rPr>
              <a:t>Be able to identify the value of content marketing and online communities, and apply the content marketing framework to a business.</a:t>
            </a:r>
          </a:p>
          <a:p>
            <a:pPr marL="285750" indent="-285750">
              <a:buFont typeface="Arial" panose="020B0604020202020204" pitchFamily="34" charset="0"/>
              <a:buChar char="•"/>
            </a:pPr>
            <a:r>
              <a:rPr lang="en-US" sz="2200" noProof="0" dirty="0">
                <a:latin typeface="+mj-lt"/>
              </a:rPr>
              <a:t>Be able to discuss and define opportunities for Web 3.0 digital marketing technologies.</a:t>
            </a:r>
          </a:p>
        </p:txBody>
      </p:sp>
    </p:spTree>
    <p:extLst>
      <p:ext uri="{BB962C8B-B14F-4D97-AF65-F5344CB8AC3E}">
        <p14:creationId xmlns:p14="http://schemas.microsoft.com/office/powerpoint/2010/main" val="4079562670"/>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F8F23FCF-64F3-39B9-3E1E-AF65ACF23DB1}"/>
              </a:ext>
            </a:extLst>
          </p:cNvPr>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1238250" y="1355725"/>
            <a:ext cx="9404350" cy="4789488"/>
          </a:xfrm>
          <a:noFill/>
        </p:spPr>
      </p:pic>
      <p:sp>
        <p:nvSpPr>
          <p:cNvPr id="3" name="Inhaltsplatzhalter 2">
            <a:extLst>
              <a:ext uri="{FF2B5EF4-FFF2-40B4-BE49-F238E27FC236}">
                <a16:creationId xmlns:a16="http://schemas.microsoft.com/office/drawing/2014/main" id="{90035E4D-8DEC-178C-50FB-635EA1623CE7}"/>
              </a:ext>
            </a:extLst>
          </p:cNvPr>
          <p:cNvSpPr>
            <a:spLocks noGrp="1"/>
          </p:cNvSpPr>
          <p:nvPr>
            <p:ph sz="quarter" idx="11"/>
          </p:nvPr>
        </p:nvSpPr>
        <p:spPr>
          <a:xfrm>
            <a:off x="12699" y="434157"/>
            <a:ext cx="12179299" cy="557259"/>
          </a:xfrm>
        </p:spPr>
        <p:txBody>
          <a:bodyPr>
            <a:normAutofit/>
          </a:bodyPr>
          <a:lstStyle/>
          <a:p>
            <a:pPr marL="0" indent="0">
              <a:buNone/>
            </a:pPr>
            <a:r>
              <a:rPr lang="en-GB" noProof="0" dirty="0">
                <a:latin typeface="+mj-lt"/>
              </a:rPr>
              <a:t>Strategic Action Fields</a:t>
            </a:r>
          </a:p>
        </p:txBody>
      </p:sp>
    </p:spTree>
    <p:extLst>
      <p:ext uri="{BB962C8B-B14F-4D97-AF65-F5344CB8AC3E}">
        <p14:creationId xmlns:p14="http://schemas.microsoft.com/office/powerpoint/2010/main" val="625546562"/>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5CDD-551F-00F8-7A39-89EC7292C739}"/>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66DF2805-3778-47E1-EFF9-E5357E04BAEB}"/>
              </a:ext>
            </a:extLst>
          </p:cNvPr>
          <p:cNvSpPr txBox="1"/>
          <p:nvPr/>
        </p:nvSpPr>
        <p:spPr>
          <a:xfrm>
            <a:off x="1263690" y="1529085"/>
            <a:ext cx="6743968" cy="4832092"/>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Ryan Reynolds (2024) is a part-time actor and business owner that has emerged as one of </a:t>
            </a:r>
            <a:r>
              <a:rPr lang="en-GB" sz="2200" noProof="0" dirty="0" err="1">
                <a:latin typeface="+mj-lt"/>
              </a:rPr>
              <a:t>th</a:t>
            </a:r>
            <a:r>
              <a:rPr lang="en-GB" sz="2200" dirty="0">
                <a:latin typeface="+mj-lt"/>
              </a:rPr>
              <a:t>e most effective digital marketers on social media through his ability to leverage his celebrity status and networks to generate attention for his brands.</a:t>
            </a:r>
          </a:p>
          <a:p>
            <a:pPr marL="285750" indent="-285750">
              <a:buFont typeface="Arial" panose="020B0604020202020204" pitchFamily="34" charset="0"/>
              <a:buChar char="•"/>
            </a:pPr>
            <a:r>
              <a:rPr lang="en-GB" sz="2200" noProof="0" dirty="0">
                <a:latin typeface="+mj-lt"/>
              </a:rPr>
              <a:t>The digital marketing </a:t>
            </a:r>
            <a:r>
              <a:rPr lang="en-GB" sz="2200" noProof="0" dirty="0" err="1">
                <a:latin typeface="+mj-lt"/>
              </a:rPr>
              <a:t>strateg</a:t>
            </a:r>
            <a:r>
              <a:rPr lang="en-GB" sz="2200" dirty="0">
                <a:latin typeface="+mj-lt"/>
              </a:rPr>
              <a:t>y for the profiles by Reynolds on the social media platform X reflect different combinations of a limited number of main building blocks: </a:t>
            </a:r>
            <a:r>
              <a:rPr lang="en-US" sz="2200" dirty="0">
                <a:latin typeface="+mj-lt"/>
              </a:rPr>
              <a:t>(</a:t>
            </a:r>
            <a:r>
              <a:rPr lang="en-US" sz="2200" dirty="0" err="1">
                <a:latin typeface="+mj-lt"/>
              </a:rPr>
              <a:t>i</a:t>
            </a:r>
            <a:r>
              <a:rPr lang="en-US" sz="2200" dirty="0">
                <a:latin typeface="+mj-lt"/>
              </a:rPr>
              <a:t>) accessible celebrity, (ii) </a:t>
            </a:r>
            <a:r>
              <a:rPr lang="en-US" sz="2200" dirty="0" err="1">
                <a:latin typeface="+mj-lt"/>
              </a:rPr>
              <a:t>humour</a:t>
            </a:r>
            <a:r>
              <a:rPr lang="en-US" sz="2200" dirty="0">
                <a:latin typeface="+mj-lt"/>
              </a:rPr>
              <a:t>, (iii) influencer marketing, (iv) brand partnering and (v) product placement</a:t>
            </a:r>
            <a:r>
              <a:rPr lang="en-GB" sz="2200" dirty="0">
                <a:latin typeface="+mj-lt"/>
              </a:rPr>
              <a:t>.</a:t>
            </a:r>
          </a:p>
          <a:p>
            <a:pPr marL="285750" indent="-285750">
              <a:buFont typeface="Arial" panose="020B0604020202020204" pitchFamily="34" charset="0"/>
              <a:buChar char="•"/>
            </a:pPr>
            <a:r>
              <a:rPr lang="en-GB" sz="2200" dirty="0">
                <a:latin typeface="+mj-lt"/>
              </a:rPr>
              <a:t>Ryan Reynolds has ownership of Aviation American Gin, Mint Mobile, Maximum Effort, Wrexham AFC, his personal domain for acting, Maximum Effort X profiles. </a:t>
            </a:r>
          </a:p>
        </p:txBody>
      </p:sp>
      <p:sp>
        <p:nvSpPr>
          <p:cNvPr id="2" name="TextBox 7">
            <a:extLst>
              <a:ext uri="{FF2B5EF4-FFF2-40B4-BE49-F238E27FC236}">
                <a16:creationId xmlns:a16="http://schemas.microsoft.com/office/drawing/2014/main" id="{F50FCBC3-4492-535E-2CE0-86DC24367A60}"/>
              </a:ext>
            </a:extLst>
          </p:cNvPr>
          <p:cNvSpPr txBox="1"/>
          <p:nvPr/>
        </p:nvSpPr>
        <p:spPr>
          <a:xfrm>
            <a:off x="31750" y="419192"/>
            <a:ext cx="11838258" cy="1015663"/>
          </a:xfrm>
          <a:prstGeom prst="rect">
            <a:avLst/>
          </a:prstGeom>
          <a:noFill/>
        </p:spPr>
        <p:txBody>
          <a:bodyPr wrap="square">
            <a:spAutoFit/>
          </a:bodyPr>
          <a:lstStyle/>
          <a:p>
            <a:r>
              <a:rPr lang="en-US" sz="3000" noProof="0" dirty="0">
                <a:latin typeface="+mj-lt"/>
              </a:rPr>
              <a:t>Opening Case: Ryan Reynolds’ Multi-Brand Social Media </a:t>
            </a:r>
            <a:br>
              <a:rPr lang="en-US" sz="3000" noProof="0" dirty="0">
                <a:latin typeface="+mj-lt"/>
              </a:rPr>
            </a:br>
            <a:r>
              <a:rPr lang="en-US" sz="3000" noProof="0" dirty="0">
                <a:latin typeface="+mj-lt"/>
              </a:rPr>
              <a:t>Marketing Strategy on X</a:t>
            </a:r>
          </a:p>
        </p:txBody>
      </p:sp>
      <p:pic>
        <p:nvPicPr>
          <p:cNvPr id="1026" name="Picture 2" descr="Ryan Reynolds - Wikipedia">
            <a:extLst>
              <a:ext uri="{FF2B5EF4-FFF2-40B4-BE49-F238E27FC236}">
                <a16:creationId xmlns:a16="http://schemas.microsoft.com/office/drawing/2014/main" id="{69394F61-C518-B80B-A027-A06CEBD48D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99611" y="1356064"/>
            <a:ext cx="1471751" cy="2207627"/>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A0320B1C-F3DA-F04F-131C-ADB9429F5EB5}"/>
              </a:ext>
            </a:extLst>
          </p:cNvPr>
          <p:cNvSpPr txBox="1"/>
          <p:nvPr/>
        </p:nvSpPr>
        <p:spPr>
          <a:xfrm>
            <a:off x="8781262" y="3563691"/>
            <a:ext cx="2108447" cy="215444"/>
          </a:xfrm>
          <a:prstGeom prst="rect">
            <a:avLst/>
          </a:prstGeom>
          <a:noFill/>
        </p:spPr>
        <p:txBody>
          <a:bodyPr wrap="square">
            <a:spAutoFit/>
          </a:bodyPr>
          <a:lstStyle/>
          <a:p>
            <a:r>
              <a:rPr lang="de-CH" sz="800" dirty="0">
                <a:latin typeface="+mj-lt"/>
              </a:rPr>
              <a:t>https://sco.wikipedia.org/wiki/Ryan_Reynolds</a:t>
            </a:r>
          </a:p>
        </p:txBody>
      </p:sp>
      <p:pic>
        <p:nvPicPr>
          <p:cNvPr id="1028" name="Picture 4" descr="Aviation American Dry Gin 70cl | Drinks.ch">
            <a:extLst>
              <a:ext uri="{FF2B5EF4-FFF2-40B4-BE49-F238E27FC236}">
                <a16:creationId xmlns:a16="http://schemas.microsoft.com/office/drawing/2014/main" id="{F2EF44B1-5D1C-8183-1ACF-8AD46FE1F3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7658" y="3945131"/>
            <a:ext cx="1287190" cy="12871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nt Mobile – Apps bei Google Play">
            <a:extLst>
              <a:ext uri="{FF2B5EF4-FFF2-40B4-BE49-F238E27FC236}">
                <a16:creationId xmlns:a16="http://schemas.microsoft.com/office/drawing/2014/main" id="{6A94D57D-2B18-9EEE-2626-B8E1C4CD4E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95625" y="4172134"/>
            <a:ext cx="1033300" cy="10333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607F06C-B70C-A26E-68A9-4ABBA63EC9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12853" y="5534830"/>
            <a:ext cx="1711653" cy="7462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rexham A.F.C. - Wikipedia">
            <a:extLst>
              <a:ext uri="{FF2B5EF4-FFF2-40B4-BE49-F238E27FC236}">
                <a16:creationId xmlns:a16="http://schemas.microsoft.com/office/drawing/2014/main" id="{0DA324C2-3909-765C-B7BD-56F62E614A2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729702" y="4832092"/>
            <a:ext cx="1129470" cy="152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127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662F-2D8C-6077-5E19-4209BF477AA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E7CE7A0-A07D-0CCA-0EC1-B43C47FD9A6F}"/>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Foreword</a:t>
            </a:r>
            <a:endParaRPr lang="en-GB" sz="3000" b="1" noProof="0" dirty="0">
              <a:latin typeface="+mj-lt"/>
            </a:endParaRPr>
          </a:p>
        </p:txBody>
      </p:sp>
      <p:sp>
        <p:nvSpPr>
          <p:cNvPr id="5" name="TextBox 3">
            <a:extLst>
              <a:ext uri="{FF2B5EF4-FFF2-40B4-BE49-F238E27FC236}">
                <a16:creationId xmlns:a16="http://schemas.microsoft.com/office/drawing/2014/main" id="{74EF1F22-3BAD-D377-EB4B-575CF7E693C0}"/>
              </a:ext>
            </a:extLst>
          </p:cNvPr>
          <p:cNvSpPr txBox="1"/>
          <p:nvPr/>
        </p:nvSpPr>
        <p:spPr>
          <a:xfrm>
            <a:off x="327546" y="1163921"/>
            <a:ext cx="11542462" cy="2123658"/>
          </a:xfrm>
          <a:prstGeom prst="rect">
            <a:avLst/>
          </a:prstGeom>
          <a:noFill/>
        </p:spPr>
        <p:txBody>
          <a:bodyPr wrap="square">
            <a:spAutoFit/>
          </a:bodyPr>
          <a:lstStyle/>
          <a:p>
            <a:pPr algn="just"/>
            <a:r>
              <a:rPr lang="en-GB" sz="1200" dirty="0">
                <a:latin typeface="+mj-lt"/>
              </a:rPr>
              <a:t>Modern advancements in the economy are characterised by a series of transformative industrial revolutions over the past three hundred years, each driven by groundbreaking technological innovations that reshaped societies, industries, businesses, and the way we live and work. The first industrial revolution, which began in the late 18th century, was driven by the mechanisation of production through steam power and the advent of factories. This era saw a dramatic increase in productivity and the rise of urban centres, fundamentally altering the social and economic landscape. The second industrial revolution in the late 19th and early 20th centuries introduced mass production and assembly lines, powered by electricity. Innovations such as the telegraph, telephone, and internal combustion engine further accelerated industrial growth and global connectivity, resulting in consumer markets.</a:t>
            </a:r>
          </a:p>
          <a:p>
            <a:pPr algn="just"/>
            <a:endParaRPr lang="en-GB" sz="1200" dirty="0">
              <a:latin typeface="+mj-lt"/>
            </a:endParaRPr>
          </a:p>
          <a:p>
            <a:pPr algn="just"/>
            <a:r>
              <a:rPr lang="en-GB" sz="1200" dirty="0">
                <a:latin typeface="+mj-lt"/>
              </a:rPr>
              <a:t>The third industrial revolution, starting in the mid-20th century, brought automation and the digitalisation of manufacturing processes. The development of computers and the internet revolutionised industries, enabling unprecedented levels of precision and efficiency. This era laid the groundwork for the interconnected world we live in today. We are currently in the midst of the fourth industrial revolution, characterised by the fusion of digital and physical dimensions, creating smart factories and shipping digital societies. As we stand on the brink of the fifth industrial revolution, the focus shifts towards human-machine symbiosis, ethical AI, and sustainable practices. This emerging era emphasises the integration of advanced technologies with human capabilities, fostering collaboration between humans and robots, and prioritising ecological sustainability and social well-being.</a:t>
            </a:r>
          </a:p>
        </p:txBody>
      </p:sp>
      <p:pic>
        <p:nvPicPr>
          <p:cNvPr id="3" name="Picture 2" descr="A person in a suit and tie&#10;&#10;AI-generated content may be incorrect.">
            <a:extLst>
              <a:ext uri="{FF2B5EF4-FFF2-40B4-BE49-F238E27FC236}">
                <a16:creationId xmlns:a16="http://schemas.microsoft.com/office/drawing/2014/main" id="{6BEE6FD1-9A63-37FC-BE4E-3D137229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352" y="3429000"/>
            <a:ext cx="3894018" cy="259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C93319E5-D04D-7450-E1B6-56455B8621B7}"/>
              </a:ext>
            </a:extLst>
          </p:cNvPr>
          <p:cNvSpPr txBox="1"/>
          <p:nvPr/>
        </p:nvSpPr>
        <p:spPr>
          <a:xfrm>
            <a:off x="327546" y="3142850"/>
            <a:ext cx="7410735" cy="3046988"/>
          </a:xfrm>
          <a:prstGeom prst="rect">
            <a:avLst/>
          </a:prstGeom>
          <a:noFill/>
        </p:spPr>
        <p:txBody>
          <a:bodyPr wrap="square">
            <a:spAutoFit/>
          </a:bodyPr>
          <a:lstStyle/>
          <a:p>
            <a:pPr algn="just"/>
            <a:endParaRPr lang="en-GB" sz="1200" dirty="0">
              <a:latin typeface="+mj-lt"/>
            </a:endParaRPr>
          </a:p>
          <a:p>
            <a:pPr algn="just"/>
            <a:r>
              <a:rPr lang="en-GB" sz="1200" dirty="0">
                <a:latin typeface="+mj-lt"/>
              </a:rPr>
              <a:t>In this rapidly evolving landscape, strategic digital transformation is not just an option but a necessity for organisations to remain competitive and relevant. It involves a holistic renewal of business models, processes, and organisational structures, leveraging digital technologies to create new value and drive innovation. This new textbook describes the components and provides a toolkit for strategic digital transformation, which requires a clear vision, a comprehensive digital strategy, a robust implementation plan and a commitment to continuous learning and adaptation.</a:t>
            </a:r>
          </a:p>
          <a:p>
            <a:pPr algn="just"/>
            <a:endParaRPr lang="en-GB" sz="1200" dirty="0">
              <a:latin typeface="+mj-lt"/>
            </a:endParaRPr>
          </a:p>
          <a:p>
            <a:pPr algn="just"/>
            <a:r>
              <a:rPr lang="en-GB" sz="1200" dirty="0">
                <a:latin typeface="+mj-lt"/>
              </a:rPr>
              <a:t>Organisations that embrace this transformation will be better positioned to navigate the complexities of the digital age, capitalise on new opportunities, and contribute to a more sustainable and inclusive future. It is an exciting time to be part of this journey, and I am confident that the insights and strategies presented in this textbook will provide valuable guidance for young leaders and innovators seeking to thrive in the digital era.</a:t>
            </a:r>
          </a:p>
          <a:p>
            <a:pPr algn="just"/>
            <a:endParaRPr lang="en-GB" sz="1200" dirty="0">
              <a:latin typeface="+mj-lt"/>
            </a:endParaRPr>
          </a:p>
          <a:p>
            <a:pPr algn="just"/>
            <a:r>
              <a:rPr lang="en-GB" sz="1200" b="1" dirty="0">
                <a:latin typeface="+mj-lt"/>
              </a:rPr>
              <a:t>Alois </a:t>
            </a:r>
            <a:r>
              <a:rPr lang="en-GB" sz="1200" b="1" dirty="0" err="1">
                <a:latin typeface="+mj-lt"/>
              </a:rPr>
              <a:t>Zwinggi</a:t>
            </a:r>
            <a:endParaRPr lang="en-GB" sz="1200" b="1" dirty="0">
              <a:latin typeface="+mj-lt"/>
            </a:endParaRPr>
          </a:p>
          <a:p>
            <a:pPr algn="just"/>
            <a:r>
              <a:rPr lang="en-GB" sz="1200" b="1" dirty="0">
                <a:latin typeface="+mj-lt"/>
              </a:rPr>
              <a:t>Managing Director, World Economic Forum</a:t>
            </a:r>
          </a:p>
          <a:p>
            <a:pPr algn="just"/>
            <a:r>
              <a:rPr lang="en-GB" sz="1200" dirty="0">
                <a:latin typeface="+mj-lt"/>
                <a:hlinkClick r:id="rId3"/>
              </a:rPr>
              <a:t>www.weforum.org</a:t>
            </a:r>
            <a:r>
              <a:rPr lang="en-GB" sz="1200" dirty="0">
                <a:latin typeface="+mj-lt"/>
              </a:rPr>
              <a:t> </a:t>
            </a:r>
          </a:p>
          <a:p>
            <a:pPr algn="just"/>
            <a:endParaRPr lang="en-GB" sz="1200" dirty="0">
              <a:latin typeface="+mj-lt"/>
            </a:endParaRPr>
          </a:p>
        </p:txBody>
      </p:sp>
      <p:sp>
        <p:nvSpPr>
          <p:cNvPr id="8" name="TextBox 7">
            <a:extLst>
              <a:ext uri="{FF2B5EF4-FFF2-40B4-BE49-F238E27FC236}">
                <a16:creationId xmlns:a16="http://schemas.microsoft.com/office/drawing/2014/main" id="{17C74053-3170-A0E0-BA16-7CC26252D248}"/>
              </a:ext>
            </a:extLst>
          </p:cNvPr>
          <p:cNvSpPr txBox="1"/>
          <p:nvPr/>
        </p:nvSpPr>
        <p:spPr>
          <a:xfrm>
            <a:off x="7829408" y="5985037"/>
            <a:ext cx="2695433" cy="216917"/>
          </a:xfrm>
          <a:prstGeom prst="rect">
            <a:avLst/>
          </a:prstGeom>
          <a:noFill/>
        </p:spPr>
        <p:txBody>
          <a:bodyPr wrap="square">
            <a:spAutoFit/>
          </a:bodyPr>
          <a:lstStyle/>
          <a:p>
            <a:r>
              <a:rPr lang="en-CH" sz="800" dirty="0"/>
              <a:t>© World Economic Forum/Pascal Bitz (Flickr, 2023)</a:t>
            </a:r>
          </a:p>
        </p:txBody>
      </p:sp>
    </p:spTree>
    <p:extLst>
      <p:ext uri="{BB962C8B-B14F-4D97-AF65-F5344CB8AC3E}">
        <p14:creationId xmlns:p14="http://schemas.microsoft.com/office/powerpoint/2010/main" val="2447816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E1B3CE9C-8DFF-78FC-6B48-D89445F93BD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Further Reading List </a:t>
            </a:r>
          </a:p>
        </p:txBody>
      </p:sp>
      <p:sp>
        <p:nvSpPr>
          <p:cNvPr id="5" name="TextBox 3">
            <a:extLst>
              <a:ext uri="{FF2B5EF4-FFF2-40B4-BE49-F238E27FC236}">
                <a16:creationId xmlns:a16="http://schemas.microsoft.com/office/drawing/2014/main" id="{4C3FF1DA-5CCC-0647-6711-8B257C15D4E8}"/>
              </a:ext>
            </a:extLst>
          </p:cNvPr>
          <p:cNvSpPr txBox="1"/>
          <p:nvPr/>
        </p:nvSpPr>
        <p:spPr>
          <a:xfrm>
            <a:off x="1261685" y="1368447"/>
            <a:ext cx="9378387" cy="4832092"/>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Gradillas, M., &amp; Thomas, L. D. (2025). Distinguishing digitization and digitalization: A systematic review and conceptual framework. Journal of Product Innovation Management, 42(1), 112-143.</a:t>
            </a:r>
          </a:p>
          <a:p>
            <a:pPr marL="285750" indent="-285750">
              <a:buFont typeface="Arial" panose="020B0604020202020204" pitchFamily="34" charset="0"/>
              <a:buChar char="•"/>
            </a:pPr>
            <a:r>
              <a:rPr lang="en-GB" sz="2200" noProof="0" dirty="0">
                <a:latin typeface="+mj-lt"/>
              </a:rPr>
              <a:t>Peter, M. K., Kraft, C., &amp; Lindeque, J. (2020). Strategic action fields of digital transformation: An exploration of the strategic action fields of Swiss SMEs and large enterprises. Journal of Strategy and Management, 13(1), 160-180.</a:t>
            </a:r>
          </a:p>
          <a:p>
            <a:pPr marL="285750" indent="-285750">
              <a:buFont typeface="Arial" panose="020B0604020202020204" pitchFamily="34" charset="0"/>
              <a:buChar char="•"/>
            </a:pPr>
            <a:r>
              <a:rPr lang="en-GB" sz="2200" noProof="0" dirty="0" err="1">
                <a:latin typeface="+mj-lt"/>
              </a:rPr>
              <a:t>Tangwaragorn</a:t>
            </a:r>
            <a:r>
              <a:rPr lang="en-GB" sz="2200" noProof="0" dirty="0">
                <a:latin typeface="+mj-lt"/>
              </a:rPr>
              <a:t>, P., </a:t>
            </a:r>
            <a:r>
              <a:rPr lang="en-GB" sz="2200" noProof="0" dirty="0" err="1">
                <a:latin typeface="+mj-lt"/>
              </a:rPr>
              <a:t>Charoenruk</a:t>
            </a:r>
            <a:r>
              <a:rPr lang="en-GB" sz="2200" noProof="0" dirty="0">
                <a:latin typeface="+mj-lt"/>
              </a:rPr>
              <a:t>, N., </a:t>
            </a:r>
            <a:r>
              <a:rPr lang="en-GB" sz="2200" noProof="0" dirty="0" err="1">
                <a:latin typeface="+mj-lt"/>
              </a:rPr>
              <a:t>Viriyasitavat</a:t>
            </a:r>
            <a:r>
              <a:rPr lang="en-GB" sz="2200" noProof="0" dirty="0">
                <a:latin typeface="+mj-lt"/>
              </a:rPr>
              <a:t>, W., </a:t>
            </a:r>
            <a:r>
              <a:rPr lang="en-GB" sz="2200" noProof="0" dirty="0" err="1">
                <a:latin typeface="+mj-lt"/>
              </a:rPr>
              <a:t>Tangmanee</a:t>
            </a:r>
            <a:r>
              <a:rPr lang="en-GB" sz="2200" noProof="0" dirty="0">
                <a:latin typeface="+mj-lt"/>
              </a:rPr>
              <a:t>, C., </a:t>
            </a:r>
            <a:r>
              <a:rPr lang="en-GB" sz="2200" noProof="0" dirty="0" err="1">
                <a:latin typeface="+mj-lt"/>
              </a:rPr>
              <a:t>Kanawattanachai</a:t>
            </a:r>
            <a:r>
              <a:rPr lang="en-GB" sz="2200" noProof="0" dirty="0">
                <a:latin typeface="+mj-lt"/>
              </a:rPr>
              <a:t>, P., </a:t>
            </a:r>
            <a:r>
              <a:rPr lang="en-GB" sz="2200" noProof="0" dirty="0" err="1">
                <a:latin typeface="+mj-lt"/>
              </a:rPr>
              <a:t>Hoonsopon</a:t>
            </a:r>
            <a:r>
              <a:rPr lang="en-GB" sz="2200" noProof="0" dirty="0">
                <a:latin typeface="+mj-lt"/>
              </a:rPr>
              <a:t>, D., </a:t>
            </a:r>
            <a:r>
              <a:rPr lang="en-GB" sz="2200" noProof="0" dirty="0" err="1">
                <a:latin typeface="+mj-lt"/>
              </a:rPr>
              <a:t>Pungpapong</a:t>
            </a:r>
            <a:r>
              <a:rPr lang="en-GB" sz="2200" noProof="0" dirty="0">
                <a:latin typeface="+mj-lt"/>
              </a:rPr>
              <a:t>, V., </a:t>
            </a:r>
            <a:r>
              <a:rPr lang="en-GB" sz="2200" noProof="0" dirty="0" err="1">
                <a:latin typeface="+mj-lt"/>
              </a:rPr>
              <a:t>Pattanapanyasat</a:t>
            </a:r>
            <a:r>
              <a:rPr lang="en-GB" sz="2200" noProof="0" dirty="0">
                <a:latin typeface="+mj-lt"/>
              </a:rPr>
              <a:t>, R.-P., </a:t>
            </a:r>
            <a:r>
              <a:rPr lang="en-GB" sz="2200" noProof="0" dirty="0" err="1">
                <a:latin typeface="+mj-lt"/>
              </a:rPr>
              <a:t>Boonpatcharanon</a:t>
            </a:r>
            <a:r>
              <a:rPr lang="en-GB" sz="2200" noProof="0" dirty="0">
                <a:latin typeface="+mj-lt"/>
              </a:rPr>
              <a:t>, S., &amp; </a:t>
            </a:r>
            <a:r>
              <a:rPr lang="en-GB" sz="2200" noProof="0" dirty="0" err="1">
                <a:latin typeface="+mj-lt"/>
              </a:rPr>
              <a:t>Rhuwadhana</a:t>
            </a:r>
            <a:r>
              <a:rPr lang="en-GB" sz="2200" noProof="0" dirty="0">
                <a:latin typeface="+mj-lt"/>
              </a:rPr>
              <a:t>, P. (2024). </a:t>
            </a:r>
            <a:r>
              <a:rPr lang="en-GB" sz="2200" noProof="0" dirty="0" err="1">
                <a:latin typeface="+mj-lt"/>
              </a:rPr>
              <a:t>Analyzing</a:t>
            </a:r>
            <a:r>
              <a:rPr lang="en-GB" sz="2200" noProof="0" dirty="0">
                <a:latin typeface="+mj-lt"/>
              </a:rPr>
              <a:t> key drivers of digital transformation: A review and framework. Journal of Industrial Information Integration, 42, 100680.</a:t>
            </a:r>
          </a:p>
          <a:p>
            <a:pPr marL="285750" indent="-285750">
              <a:buFont typeface="Arial" panose="020B0604020202020204" pitchFamily="34" charset="0"/>
              <a:buChar char="•"/>
            </a:pPr>
            <a:r>
              <a:rPr lang="en-GB" sz="2200" noProof="0" dirty="0">
                <a:latin typeface="+mj-lt"/>
              </a:rPr>
              <a:t>Vial, G. (2021). Understanding digital transformation: A review and a research agenda. Managing digital transformation, Journal of Strategic Information Systems, 13-66.</a:t>
            </a:r>
          </a:p>
        </p:txBody>
      </p:sp>
    </p:spTree>
    <p:extLst>
      <p:ext uri="{BB962C8B-B14F-4D97-AF65-F5344CB8AC3E}">
        <p14:creationId xmlns:p14="http://schemas.microsoft.com/office/powerpoint/2010/main" val="98806506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3DDE-2DCB-36BD-CDA6-98307CCE6EFB}"/>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F046CA86-356C-8BC6-0A2B-58098F1C52BB}"/>
              </a:ext>
            </a:extLst>
          </p:cNvPr>
          <p:cNvSpPr txBox="1"/>
          <p:nvPr/>
        </p:nvSpPr>
        <p:spPr>
          <a:xfrm>
            <a:off x="1263690" y="1546841"/>
            <a:ext cx="9664620" cy="5509200"/>
          </a:xfrm>
          <a:prstGeom prst="rect">
            <a:avLst/>
          </a:prstGeom>
          <a:noFill/>
        </p:spPr>
        <p:txBody>
          <a:bodyPr wrap="square">
            <a:spAutoFit/>
          </a:bodyPr>
          <a:lstStyle/>
          <a:p>
            <a:pPr marL="285750" indent="-285750">
              <a:buFont typeface="Arial" panose="020B0604020202020204" pitchFamily="34" charset="0"/>
              <a:buChar char="•"/>
            </a:pPr>
            <a:r>
              <a:rPr lang="en-GB" sz="2200" dirty="0">
                <a:latin typeface="+mj-lt"/>
              </a:rPr>
              <a:t>Maximum Effort (catchphrase from Deadpool): </a:t>
            </a:r>
          </a:p>
          <a:p>
            <a:pPr marL="742950" lvl="1" indent="-285750">
              <a:buFont typeface="Arial" panose="020B0604020202020204" pitchFamily="34" charset="0"/>
              <a:buChar char="•"/>
            </a:pPr>
            <a:r>
              <a:rPr lang="en-GB" sz="2200" dirty="0">
                <a:latin typeface="+mj-lt"/>
              </a:rPr>
              <a:t>social media advertising venture that “makes movies, TV series, content, ads and cocktails for the personal amusement of Ryan Reynolds.” </a:t>
            </a:r>
          </a:p>
          <a:p>
            <a:pPr marL="742950" lvl="1" indent="-285750">
              <a:buFont typeface="Arial" panose="020B0604020202020204" pitchFamily="34" charset="0"/>
              <a:buChar char="•"/>
            </a:pPr>
            <a:r>
              <a:rPr lang="en-GB" sz="2200" dirty="0">
                <a:latin typeface="+mj-lt"/>
              </a:rPr>
              <a:t>Film production company and digital marketing agency founded by him and </a:t>
            </a:r>
            <a:r>
              <a:rPr lang="en-US" sz="2200" dirty="0">
                <a:latin typeface="+mj-lt"/>
              </a:rPr>
              <a:t>former senior vice president of digital marketing at 20th Century Fox/ president of digital marketing at Annapurna Pictures, George Dewey</a:t>
            </a:r>
          </a:p>
          <a:p>
            <a:pPr marL="742950" lvl="1" indent="-285750">
              <a:buFont typeface="Arial" panose="020B0604020202020204" pitchFamily="34" charset="0"/>
              <a:buChar char="•"/>
            </a:pPr>
            <a:r>
              <a:rPr lang="en-US" sz="2200" dirty="0">
                <a:latin typeface="+mj-lt"/>
              </a:rPr>
              <a:t>plays a significant role in the social media strategies of his companies.</a:t>
            </a:r>
          </a:p>
          <a:p>
            <a:pPr marL="285750" indent="-285750">
              <a:buFont typeface="Arial" panose="020B0604020202020204" pitchFamily="34" charset="0"/>
              <a:buChar char="•"/>
            </a:pPr>
            <a:r>
              <a:rPr lang="en-US" sz="2200" dirty="0">
                <a:latin typeface="+mj-lt"/>
              </a:rPr>
              <a:t>Mint Mobile and Aviation Gin both use Ryan Reynolds on screen with a comedic tone to promote product or service. </a:t>
            </a:r>
          </a:p>
          <a:p>
            <a:pPr marL="285750" indent="-285750">
              <a:buFont typeface="Arial" panose="020B0604020202020204" pitchFamily="34" charset="0"/>
              <a:buChar char="•"/>
            </a:pPr>
            <a:r>
              <a:rPr lang="en-US" sz="2200" dirty="0">
                <a:latin typeface="+mj-lt"/>
              </a:rPr>
              <a:t>Wrexham AFC, football club in Wales, focuses on community building with club, fans and its players.</a:t>
            </a:r>
          </a:p>
          <a:p>
            <a:pPr marL="285750" indent="-285750">
              <a:buFont typeface="Arial" panose="020B0604020202020204" pitchFamily="34" charset="0"/>
              <a:buChar char="•"/>
            </a:pPr>
            <a:r>
              <a:rPr lang="en-US" sz="2200" dirty="0">
                <a:latin typeface="+mj-lt"/>
              </a:rPr>
              <a:t>Reynolds pursues a brand alliance strategy for promoting films he plays in, e.g. most recent campaign involved his co-star Hugh Jackman from the film Deadpool &amp; Wolverine, forming a powerful “brand alliance” for marketing impact.</a:t>
            </a:r>
          </a:p>
          <a:p>
            <a:pPr marL="285750" indent="-285750">
              <a:buFont typeface="Arial" panose="020B0604020202020204" pitchFamily="34" charset="0"/>
              <a:buChar char="•"/>
            </a:pPr>
            <a:endParaRPr lang="en-US" sz="2200" dirty="0">
              <a:latin typeface="+mj-lt"/>
            </a:endParaRPr>
          </a:p>
          <a:p>
            <a:pPr marL="285750" indent="-285750">
              <a:buFont typeface="Arial" panose="020B0604020202020204" pitchFamily="34" charset="0"/>
              <a:buChar char="•"/>
            </a:pPr>
            <a:endParaRPr lang="en-US" sz="2200" dirty="0">
              <a:latin typeface="+mj-lt"/>
            </a:endParaRPr>
          </a:p>
        </p:txBody>
      </p:sp>
      <p:sp>
        <p:nvSpPr>
          <p:cNvPr id="2" name="TextBox 7">
            <a:extLst>
              <a:ext uri="{FF2B5EF4-FFF2-40B4-BE49-F238E27FC236}">
                <a16:creationId xmlns:a16="http://schemas.microsoft.com/office/drawing/2014/main" id="{408FE07E-D13B-47FF-3122-5E4387C48552}"/>
              </a:ext>
            </a:extLst>
          </p:cNvPr>
          <p:cNvSpPr txBox="1"/>
          <p:nvPr/>
        </p:nvSpPr>
        <p:spPr>
          <a:xfrm>
            <a:off x="31750" y="419192"/>
            <a:ext cx="11838258" cy="1015663"/>
          </a:xfrm>
          <a:prstGeom prst="rect">
            <a:avLst/>
          </a:prstGeom>
          <a:noFill/>
        </p:spPr>
        <p:txBody>
          <a:bodyPr wrap="square">
            <a:spAutoFit/>
          </a:bodyPr>
          <a:lstStyle/>
          <a:p>
            <a:r>
              <a:rPr lang="en-US" sz="3000" noProof="0" dirty="0">
                <a:latin typeface="+mj-lt"/>
              </a:rPr>
              <a:t>Opening Case: Ryan Reynolds’ Multi-Brand Social Media </a:t>
            </a:r>
            <a:br>
              <a:rPr lang="en-US" sz="3000" noProof="0" dirty="0">
                <a:latin typeface="+mj-lt"/>
              </a:rPr>
            </a:br>
            <a:r>
              <a:rPr lang="en-US" sz="3000" noProof="0" dirty="0">
                <a:latin typeface="+mj-lt"/>
              </a:rPr>
              <a:t>Marketing Strategy on X</a:t>
            </a:r>
          </a:p>
        </p:txBody>
      </p:sp>
    </p:spTree>
    <p:extLst>
      <p:ext uri="{BB962C8B-B14F-4D97-AF65-F5344CB8AC3E}">
        <p14:creationId xmlns:p14="http://schemas.microsoft.com/office/powerpoint/2010/main" val="1954996245"/>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A9C8A8-5BD1-4101-8574-5D2189ECB36B}"/>
              </a:ext>
            </a:extLst>
          </p:cNvPr>
          <p:cNvSpPr>
            <a:spLocks noGrp="1"/>
          </p:cNvSpPr>
          <p:nvPr>
            <p:ph sz="quarter" idx="10"/>
          </p:nvPr>
        </p:nvSpPr>
        <p:spPr/>
        <p:txBody>
          <a:bodyPr>
            <a:noAutofit/>
          </a:bodyPr>
          <a:lstStyle/>
          <a:p>
            <a:r>
              <a:rPr lang="en-GB" sz="2200" noProof="0" dirty="0">
                <a:latin typeface="+mj-lt"/>
              </a:rPr>
              <a:t>The first six SAF primarily addressed the impact of digital technologies on firms and their sociotechnical systems, and how this requires a strategic response from firms. </a:t>
            </a:r>
          </a:p>
          <a:p>
            <a:r>
              <a:rPr lang="en-GB" sz="2200" dirty="0">
                <a:latin typeface="+mj-lt"/>
              </a:rPr>
              <a:t>This chapter is the second of two focusing on the relationship of firms with their two primary human stakeholder: employees (Chapter 09) and the market/ customers (this Chapter 10). </a:t>
            </a:r>
          </a:p>
          <a:p>
            <a:r>
              <a:rPr lang="en-US" sz="2200" noProof="0" dirty="0">
                <a:latin typeface="+mj-lt"/>
              </a:rPr>
              <a:t>Digital marketing </a:t>
            </a:r>
          </a:p>
          <a:p>
            <a:pPr lvl="1"/>
            <a:r>
              <a:rPr lang="en-US" sz="2200" noProof="0" dirty="0">
                <a:latin typeface="+mj-lt"/>
              </a:rPr>
              <a:t>focuses on how firms communicate with customers to generate sales in alignment with one or more the generic value creation strategies: customer centricity (see Chapter 04), product/service competitive leadership (see Chapter 07), and operational excellence (see Chapter 08). </a:t>
            </a:r>
          </a:p>
          <a:p>
            <a:pPr lvl="1"/>
            <a:r>
              <a:rPr lang="en-US" sz="2200" dirty="0">
                <a:latin typeface="+mj-lt"/>
              </a:rPr>
              <a:t>i</a:t>
            </a:r>
            <a:r>
              <a:rPr lang="en-US" sz="2200" noProof="0" dirty="0">
                <a:latin typeface="+mj-lt"/>
              </a:rPr>
              <a:t>s concerned with understanding the opportunities and challenges that digital technologies create for communicating value propositions and capturing value through sales.</a:t>
            </a:r>
          </a:p>
          <a:p>
            <a:endParaRPr lang="en-GB" sz="2200" noProof="0" dirty="0">
              <a:latin typeface="+mj-lt"/>
            </a:endParaRPr>
          </a:p>
        </p:txBody>
      </p:sp>
      <p:sp>
        <p:nvSpPr>
          <p:cNvPr id="3" name="Inhaltsplatzhalter 2">
            <a:extLst>
              <a:ext uri="{FF2B5EF4-FFF2-40B4-BE49-F238E27FC236}">
                <a16:creationId xmlns:a16="http://schemas.microsoft.com/office/drawing/2014/main" id="{B7ECAB24-A731-9154-4429-54BBB503AC47}"/>
              </a:ext>
            </a:extLst>
          </p:cNvPr>
          <p:cNvSpPr>
            <a:spLocks noGrp="1"/>
          </p:cNvSpPr>
          <p:nvPr>
            <p:ph sz="quarter" idx="11"/>
          </p:nvPr>
        </p:nvSpPr>
        <p:spPr/>
        <p:txBody>
          <a:bodyPr/>
          <a:lstStyle/>
          <a:p>
            <a:pPr marL="0" indent="0">
              <a:buNone/>
            </a:pPr>
            <a:r>
              <a:rPr lang="en-GB" dirty="0">
                <a:latin typeface="+mj-lt"/>
              </a:rPr>
              <a:t>10</a:t>
            </a:r>
            <a:r>
              <a:rPr lang="en-GB" noProof="0" dirty="0">
                <a:latin typeface="+mj-lt"/>
              </a:rPr>
              <a:t>.0 Introduction</a:t>
            </a:r>
          </a:p>
        </p:txBody>
      </p:sp>
    </p:spTree>
    <p:extLst>
      <p:ext uri="{BB962C8B-B14F-4D97-AF65-F5344CB8AC3E}">
        <p14:creationId xmlns:p14="http://schemas.microsoft.com/office/powerpoint/2010/main" val="2687693039"/>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CC7BB-A6D4-DC94-0768-75A592DA03F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1C0946-AF31-2A52-C48F-3B765B4FBF99}"/>
              </a:ext>
            </a:extLst>
          </p:cNvPr>
          <p:cNvSpPr>
            <a:spLocks noGrp="1"/>
          </p:cNvSpPr>
          <p:nvPr>
            <p:ph sz="quarter" idx="10"/>
          </p:nvPr>
        </p:nvSpPr>
        <p:spPr>
          <a:xfrm>
            <a:off x="1238250" y="1355725"/>
            <a:ext cx="9404350" cy="4789488"/>
          </a:xfrm>
        </p:spPr>
        <p:txBody>
          <a:bodyPr>
            <a:noAutofit/>
          </a:bodyPr>
          <a:lstStyle/>
          <a:p>
            <a:r>
              <a:rPr lang="en-US" sz="2200" noProof="0" dirty="0">
                <a:latin typeface="+mj-lt"/>
              </a:rPr>
              <a:t>Digital marketing is focused on “grabbing customers’ attention, securing patronage, and ultimately, loyalty” of current and potential customers over new channels. </a:t>
            </a:r>
          </a:p>
          <a:p>
            <a:r>
              <a:rPr lang="en-US" sz="2200" dirty="0">
                <a:latin typeface="+mj-lt"/>
              </a:rPr>
              <a:t>Digital marketing reflects on traditional marketing activities with new channels and new capabilities created by digital technologies. </a:t>
            </a:r>
          </a:p>
          <a:p>
            <a:r>
              <a:rPr lang="en-US" sz="2200" noProof="0" dirty="0">
                <a:latin typeface="+mj-lt"/>
              </a:rPr>
              <a:t>Digital technologies generate data about customer </a:t>
            </a:r>
            <a:r>
              <a:rPr lang="en-US" sz="2200" noProof="0" dirty="0" err="1">
                <a:latin typeface="+mj-lt"/>
              </a:rPr>
              <a:t>behaviour</a:t>
            </a:r>
            <a:r>
              <a:rPr lang="en-US" sz="2200" dirty="0">
                <a:latin typeface="+mj-lt"/>
              </a:rPr>
              <a:t> and preferences along the customer journey, while ideally traditional channels enable unprecedented tracking to enable multi- or even omnichannel customer relationship management (consumers and business customers). </a:t>
            </a:r>
          </a:p>
          <a:p>
            <a:r>
              <a:rPr lang="en-US" sz="2200" noProof="0" dirty="0">
                <a:latin typeface="+mj-lt"/>
              </a:rPr>
              <a:t>Value creation strategy of a firm determines </a:t>
            </a:r>
            <a:r>
              <a:rPr lang="en-US" sz="2200" dirty="0">
                <a:latin typeface="+mj-lt"/>
              </a:rPr>
              <a:t>which specific platform, channels or activities firms will employ. </a:t>
            </a:r>
          </a:p>
          <a:p>
            <a:r>
              <a:rPr lang="en-US" sz="2200" noProof="0" dirty="0">
                <a:latin typeface="+mj-lt"/>
              </a:rPr>
              <a:t>A central management tool of digital marketing is the marketing and sales funnel. </a:t>
            </a:r>
            <a:endParaRPr lang="en-GB" sz="2200" noProof="0" dirty="0"/>
          </a:p>
        </p:txBody>
      </p:sp>
      <p:sp>
        <p:nvSpPr>
          <p:cNvPr id="3" name="Inhaltsplatzhalter 2">
            <a:extLst>
              <a:ext uri="{FF2B5EF4-FFF2-40B4-BE49-F238E27FC236}">
                <a16:creationId xmlns:a16="http://schemas.microsoft.com/office/drawing/2014/main" id="{2369B3DE-B13A-4EDD-D35A-18C38189EB73}"/>
              </a:ext>
            </a:extLst>
          </p:cNvPr>
          <p:cNvSpPr>
            <a:spLocks noGrp="1"/>
          </p:cNvSpPr>
          <p:nvPr>
            <p:ph sz="quarter" idx="11"/>
          </p:nvPr>
        </p:nvSpPr>
        <p:spPr/>
        <p:txBody>
          <a:bodyPr/>
          <a:lstStyle/>
          <a:p>
            <a:pPr marL="0" indent="0">
              <a:buNone/>
            </a:pPr>
            <a:r>
              <a:rPr lang="en-GB" sz="3000" dirty="0">
                <a:latin typeface="+mj-lt"/>
              </a:rPr>
              <a:t>10</a:t>
            </a:r>
            <a:r>
              <a:rPr lang="en-GB" sz="3000" noProof="0" dirty="0">
                <a:latin typeface="+mj-lt"/>
              </a:rPr>
              <a:t>.1 Digital Marketing Toolkit</a:t>
            </a:r>
          </a:p>
          <a:p>
            <a:endParaRPr lang="en-GB" noProof="0" dirty="0"/>
          </a:p>
        </p:txBody>
      </p:sp>
    </p:spTree>
    <p:extLst>
      <p:ext uri="{BB962C8B-B14F-4D97-AF65-F5344CB8AC3E}">
        <p14:creationId xmlns:p14="http://schemas.microsoft.com/office/powerpoint/2010/main" val="519190387"/>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7B45F-1FFA-28C5-0843-4A740749F781}"/>
            </a:ext>
          </a:extLst>
        </p:cNvPr>
        <p:cNvGrpSpPr/>
        <p:nvPr/>
      </p:nvGrpSpPr>
      <p:grpSpPr>
        <a:xfrm>
          <a:off x="0" y="0"/>
          <a:ext cx="0" cy="0"/>
          <a:chOff x="0" y="0"/>
          <a:chExt cx="0" cy="0"/>
        </a:xfrm>
      </p:grpSpPr>
      <p:pic>
        <p:nvPicPr>
          <p:cNvPr id="5" name="Grafik 4" descr="Ein Bild, das Text, Screenshot, Diagramm, Schrift enthält.&#10;&#10;KI-generierte Inhalte können fehlerhaft sein.">
            <a:extLst>
              <a:ext uri="{FF2B5EF4-FFF2-40B4-BE49-F238E27FC236}">
                <a16:creationId xmlns:a16="http://schemas.microsoft.com/office/drawing/2014/main" id="{A74B8128-3349-9431-DAAB-4BB9C1A54E45}"/>
              </a:ext>
            </a:extLst>
          </p:cNvPr>
          <p:cNvPicPr>
            <a:picLocks noChangeAspect="1"/>
          </p:cNvPicPr>
          <p:nvPr/>
        </p:nvPicPr>
        <p:blipFill>
          <a:blip r:embed="rId2"/>
          <a:stretch>
            <a:fillRect/>
          </a:stretch>
        </p:blipFill>
        <p:spPr>
          <a:xfrm>
            <a:off x="6531084" y="1110954"/>
            <a:ext cx="5660916" cy="5279029"/>
          </a:xfrm>
          <a:prstGeom prst="rect">
            <a:avLst/>
          </a:prstGeom>
        </p:spPr>
      </p:pic>
      <p:sp>
        <p:nvSpPr>
          <p:cNvPr id="2" name="Inhaltsplatzhalter 1">
            <a:extLst>
              <a:ext uri="{FF2B5EF4-FFF2-40B4-BE49-F238E27FC236}">
                <a16:creationId xmlns:a16="http://schemas.microsoft.com/office/drawing/2014/main" id="{8E2BFD47-1E38-E8D8-C492-18D17FC67B78}"/>
              </a:ext>
            </a:extLst>
          </p:cNvPr>
          <p:cNvSpPr>
            <a:spLocks noGrp="1"/>
          </p:cNvSpPr>
          <p:nvPr>
            <p:ph sz="quarter" idx="10"/>
          </p:nvPr>
        </p:nvSpPr>
        <p:spPr>
          <a:xfrm>
            <a:off x="621560" y="1355725"/>
            <a:ext cx="5559914" cy="4789488"/>
          </a:xfrm>
        </p:spPr>
        <p:txBody>
          <a:bodyPr>
            <a:noAutofit/>
          </a:bodyPr>
          <a:lstStyle/>
          <a:p>
            <a:r>
              <a:rPr lang="en-GB" sz="2200" dirty="0">
                <a:latin typeface="+mj-lt"/>
              </a:rPr>
              <a:t>Two Models that represent the customer journey from initial awareness to purchase.</a:t>
            </a:r>
          </a:p>
          <a:p>
            <a:r>
              <a:rPr lang="en-GB" sz="2200" noProof="0" dirty="0">
                <a:latin typeface="+mj-lt"/>
              </a:rPr>
              <a:t>Different purposes and focus on distinct stages of the buyer’s process, can be combined or separated. </a:t>
            </a:r>
          </a:p>
          <a:p>
            <a:r>
              <a:rPr lang="en-GB" sz="2200" noProof="0" dirty="0">
                <a:latin typeface="+mj-lt"/>
              </a:rPr>
              <a:t>Marketing funnel: guides potential customers </a:t>
            </a:r>
            <a:r>
              <a:rPr lang="en-GB" sz="2200" dirty="0">
                <a:latin typeface="+mj-lt"/>
              </a:rPr>
              <a:t>from brand awareness to consideration, with success often measured by return on marketing investment and number of generated marketing qualified leads.</a:t>
            </a:r>
          </a:p>
          <a:p>
            <a:r>
              <a:rPr lang="en-GB" sz="2200" noProof="0" dirty="0">
                <a:latin typeface="+mj-lt"/>
              </a:rPr>
              <a:t>Sales funnel</a:t>
            </a:r>
            <a:r>
              <a:rPr lang="en-GB" sz="2200" dirty="0">
                <a:latin typeface="+mj-lt"/>
              </a:rPr>
              <a:t>: converting qualified prospects (sales qualified leads) into customers. </a:t>
            </a:r>
          </a:p>
          <a:p>
            <a:r>
              <a:rPr lang="en-GB" sz="2200" noProof="0" dirty="0">
                <a:latin typeface="+mj-lt"/>
              </a:rPr>
              <a:t>Objective: constantly monitor and improve funnel, increase conversion rate to deliver additional revenue and profit. </a:t>
            </a:r>
            <a:endParaRPr lang="en-GB" sz="2200" noProof="0" dirty="0"/>
          </a:p>
        </p:txBody>
      </p:sp>
      <p:sp>
        <p:nvSpPr>
          <p:cNvPr id="3" name="Inhaltsplatzhalter 2">
            <a:extLst>
              <a:ext uri="{FF2B5EF4-FFF2-40B4-BE49-F238E27FC236}">
                <a16:creationId xmlns:a16="http://schemas.microsoft.com/office/drawing/2014/main" id="{1C06C223-2C13-E1AC-0097-8D8E64874BCB}"/>
              </a:ext>
            </a:extLst>
          </p:cNvPr>
          <p:cNvSpPr>
            <a:spLocks noGrp="1"/>
          </p:cNvSpPr>
          <p:nvPr>
            <p:ph sz="quarter" idx="11"/>
          </p:nvPr>
        </p:nvSpPr>
        <p:spPr/>
        <p:txBody>
          <a:bodyPr/>
          <a:lstStyle/>
          <a:p>
            <a:pPr marL="0" indent="0">
              <a:buNone/>
            </a:pPr>
            <a:r>
              <a:rPr lang="en-GB" sz="3000" dirty="0">
                <a:latin typeface="+mj-lt"/>
              </a:rPr>
              <a:t>Marketing</a:t>
            </a:r>
            <a:r>
              <a:rPr lang="en-GB" dirty="0">
                <a:latin typeface="+mj-lt"/>
              </a:rPr>
              <a:t> and Sales Funnel</a:t>
            </a:r>
            <a:endParaRPr lang="en-GB" sz="3000" noProof="0" dirty="0">
              <a:latin typeface="+mj-lt"/>
            </a:endParaRPr>
          </a:p>
          <a:p>
            <a:endParaRPr lang="en-GB" noProof="0" dirty="0"/>
          </a:p>
        </p:txBody>
      </p:sp>
    </p:spTree>
    <p:extLst>
      <p:ext uri="{BB962C8B-B14F-4D97-AF65-F5344CB8AC3E}">
        <p14:creationId xmlns:p14="http://schemas.microsoft.com/office/powerpoint/2010/main" val="141745695"/>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B1423-FDC1-9998-1C71-2EF311B2D5E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3208D5D-5CA8-7602-948C-276EE6B12E41}"/>
              </a:ext>
            </a:extLst>
          </p:cNvPr>
          <p:cNvSpPr>
            <a:spLocks noGrp="1"/>
          </p:cNvSpPr>
          <p:nvPr>
            <p:ph sz="quarter" idx="11"/>
          </p:nvPr>
        </p:nvSpPr>
        <p:spPr/>
        <p:txBody>
          <a:bodyPr/>
          <a:lstStyle/>
          <a:p>
            <a:pPr marL="0" indent="0">
              <a:buNone/>
            </a:pPr>
            <a:r>
              <a:rPr lang="en-GB" dirty="0">
                <a:latin typeface="+mj-lt"/>
              </a:rPr>
              <a:t>10.1.1</a:t>
            </a:r>
            <a:r>
              <a:rPr lang="en-GB" noProof="0" dirty="0">
                <a:latin typeface="+mj-lt"/>
              </a:rPr>
              <a:t> Technology Platforms</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DF7310FF-F1A3-DEAD-82EA-C5906B760FDF}"/>
              </a:ext>
            </a:extLst>
          </p:cNvPr>
          <p:cNvSpPr txBox="1">
            <a:spLocks/>
          </p:cNvSpPr>
          <p:nvPr/>
        </p:nvSpPr>
        <p:spPr>
          <a:xfrm>
            <a:off x="1238249" y="1355725"/>
            <a:ext cx="10553257"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All digital marketing channels are access over an IT hardware platform, each has unique characteristics and optimal use cases. </a:t>
            </a:r>
          </a:p>
          <a:p>
            <a:r>
              <a:rPr lang="en-GB" sz="2200" dirty="0">
                <a:latin typeface="+mj-lt"/>
              </a:rPr>
              <a:t>Relevant attributes of each hardware platform: degree of mobility, cost, internet connectivity, application availability, screen size, data storage and data processing capacity. </a:t>
            </a:r>
          </a:p>
          <a:p>
            <a:r>
              <a:rPr lang="en-GB" sz="2200" noProof="0" dirty="0">
                <a:latin typeface="+mj-lt"/>
              </a:rPr>
              <a:t>Insights on customer preferences in the EU: </a:t>
            </a:r>
          </a:p>
          <a:p>
            <a:pPr lvl="1"/>
            <a:r>
              <a:rPr lang="en-GB" sz="2200" noProof="0" dirty="0">
                <a:latin typeface="+mj-lt"/>
              </a:rPr>
              <a:t>clear importance of hardware attributed, but price is constantly ranked as the first or second most important consideration. </a:t>
            </a:r>
          </a:p>
          <a:p>
            <a:pPr lvl="1"/>
            <a:r>
              <a:rPr lang="en-GB" sz="2200" noProof="0" dirty="0">
                <a:latin typeface="+mj-lt"/>
              </a:rPr>
              <a:t>Three of the five devices addressed are mobile devices (laptops, smartphones and tablets), followed by smart TVs (main stationary device for consuming media) and gaming consoles.</a:t>
            </a:r>
          </a:p>
          <a:p>
            <a:pPr lvl="1"/>
            <a:r>
              <a:rPr lang="en-GB" sz="2200" noProof="0" dirty="0">
                <a:latin typeface="+mj-lt"/>
              </a:rPr>
              <a:t>Most important sustainability related attributes: expected lifetime, energy label class, ease to repair, availability of replacement parts.</a:t>
            </a:r>
          </a:p>
          <a:p>
            <a:r>
              <a:rPr lang="en-GB" sz="2200" noProof="0" dirty="0">
                <a:latin typeface="+mj-lt"/>
              </a:rPr>
              <a:t>Device preferences of consumers/ c</a:t>
            </a:r>
            <a:r>
              <a:rPr lang="en-GB" sz="2200" dirty="0" err="1">
                <a:latin typeface="+mj-lt"/>
              </a:rPr>
              <a:t>ustomers</a:t>
            </a:r>
            <a:r>
              <a:rPr lang="en-GB" sz="2200" dirty="0">
                <a:latin typeface="+mj-lt"/>
              </a:rPr>
              <a:t> set technical boundary conditions for digital channels available for marketing activities. </a:t>
            </a:r>
            <a:endParaRPr lang="en-GB" sz="2200" noProof="0" dirty="0">
              <a:latin typeface="+mj-lt"/>
            </a:endParaRPr>
          </a:p>
          <a:p>
            <a:pPr lvl="1"/>
            <a:endParaRPr lang="en-GB" sz="2200" noProof="0" dirty="0"/>
          </a:p>
        </p:txBody>
      </p:sp>
    </p:spTree>
    <p:extLst>
      <p:ext uri="{BB962C8B-B14F-4D97-AF65-F5344CB8AC3E}">
        <p14:creationId xmlns:p14="http://schemas.microsoft.com/office/powerpoint/2010/main" val="259306703"/>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8A3A0-CB22-56B9-6172-F60328C8012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6D3B154-75D8-24A3-0447-64CF5CCB863A}"/>
              </a:ext>
            </a:extLst>
          </p:cNvPr>
          <p:cNvSpPr>
            <a:spLocks noGrp="1"/>
          </p:cNvSpPr>
          <p:nvPr>
            <p:ph sz="quarter" idx="11"/>
          </p:nvPr>
        </p:nvSpPr>
        <p:spPr/>
        <p:txBody>
          <a:bodyPr/>
          <a:lstStyle/>
          <a:p>
            <a:pPr marL="0" indent="0">
              <a:buNone/>
            </a:pPr>
            <a:r>
              <a:rPr lang="en-GB" noProof="0" dirty="0">
                <a:latin typeface="+mj-lt"/>
              </a:rPr>
              <a:t>10.1.2 Digital Marketing Technology</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398FB4B5-62EB-F25D-394D-8F665E632856}"/>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Important digital marketing technology: customer analytics (Chapter 10.3), </a:t>
            </a:r>
            <a:br>
              <a:rPr lang="en-GB" sz="2200" dirty="0">
                <a:latin typeface="+mj-lt"/>
              </a:rPr>
            </a:br>
            <a:r>
              <a:rPr lang="en-GB" sz="2200" dirty="0">
                <a:latin typeface="+mj-lt"/>
              </a:rPr>
              <a:t>e-commerce and marketing automation.</a:t>
            </a:r>
          </a:p>
          <a:p>
            <a:r>
              <a:rPr lang="en-GB" sz="2200" noProof="0" dirty="0">
                <a:latin typeface="+mj-lt"/>
              </a:rPr>
              <a:t>E-Commerce:</a:t>
            </a:r>
          </a:p>
          <a:p>
            <a:pPr lvl="1"/>
            <a:r>
              <a:rPr lang="en-GB" sz="2200" dirty="0">
                <a:latin typeface="+mj-lt"/>
              </a:rPr>
              <a:t>infrastructure to build and operate digital marketplaces (B2C, B2B, C2C)</a:t>
            </a:r>
          </a:p>
          <a:p>
            <a:pPr lvl="1"/>
            <a:r>
              <a:rPr lang="en-US" sz="2200" dirty="0">
                <a:latin typeface="+mj-lt"/>
              </a:rPr>
              <a:t>S</a:t>
            </a:r>
            <a:r>
              <a:rPr lang="en-US" sz="2200" noProof="0" dirty="0" err="1">
                <a:latin typeface="+mj-lt"/>
              </a:rPr>
              <a:t>ecure</a:t>
            </a:r>
            <a:r>
              <a:rPr lang="en-US" sz="2200" noProof="0" dirty="0">
                <a:latin typeface="+mj-lt"/>
              </a:rPr>
              <a:t> payment gateways, efficient logistics, and customer service has further enhanced the user experience, making online shopping an important technology and go-to-market channel for businesses.</a:t>
            </a:r>
          </a:p>
          <a:p>
            <a:r>
              <a:rPr lang="en-US" sz="2200" dirty="0">
                <a:latin typeface="+mj-lt"/>
              </a:rPr>
              <a:t>Marketing automation uses software and technology to streamline, automate repetitive tasks and measure marketing to increase efficiency and revenue. </a:t>
            </a:r>
          </a:p>
          <a:p>
            <a:r>
              <a:rPr lang="en-US" sz="2200" dirty="0">
                <a:latin typeface="+mj-lt"/>
              </a:rPr>
              <a:t>Marketing automation tools help businesses segment their audience, </a:t>
            </a:r>
            <a:r>
              <a:rPr lang="en-US" sz="2200" dirty="0" err="1">
                <a:latin typeface="+mj-lt"/>
              </a:rPr>
              <a:t>personalise</a:t>
            </a:r>
            <a:r>
              <a:rPr lang="en-US" sz="2200" dirty="0">
                <a:latin typeface="+mj-lt"/>
              </a:rPr>
              <a:t> communications, track customer interactions to optimize conversion rates, leads and increase customer-life-time value.</a:t>
            </a:r>
          </a:p>
          <a:p>
            <a:r>
              <a:rPr lang="en-US" sz="2200" dirty="0">
                <a:latin typeface="+mj-lt"/>
              </a:rPr>
              <a:t>E-commerce automation is the convergence of both technologies. </a:t>
            </a:r>
          </a:p>
        </p:txBody>
      </p:sp>
    </p:spTree>
    <p:extLst>
      <p:ext uri="{BB962C8B-B14F-4D97-AF65-F5344CB8AC3E}">
        <p14:creationId xmlns:p14="http://schemas.microsoft.com/office/powerpoint/2010/main" val="35304719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3535-F2D4-B656-AA55-2C929CC66D1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284A8BF-514F-B3DE-BE04-48F79182CFA7}"/>
              </a:ext>
            </a:extLst>
          </p:cNvPr>
          <p:cNvSpPr>
            <a:spLocks noGrp="1"/>
          </p:cNvSpPr>
          <p:nvPr>
            <p:ph sz="quarter" idx="11"/>
          </p:nvPr>
        </p:nvSpPr>
        <p:spPr/>
        <p:txBody>
          <a:bodyPr/>
          <a:lstStyle/>
          <a:p>
            <a:pPr marL="0" indent="0">
              <a:buNone/>
            </a:pPr>
            <a:r>
              <a:rPr lang="en-GB" noProof="0" dirty="0">
                <a:latin typeface="+mj-lt"/>
              </a:rPr>
              <a:t>10.1.3 Digital Marketing Channels</a:t>
            </a:r>
          </a:p>
        </p:txBody>
      </p:sp>
      <p:sp>
        <p:nvSpPr>
          <p:cNvPr id="5" name="Inhaltsplatzhalter 1">
            <a:extLst>
              <a:ext uri="{FF2B5EF4-FFF2-40B4-BE49-F238E27FC236}">
                <a16:creationId xmlns:a16="http://schemas.microsoft.com/office/drawing/2014/main" id="{6246E08A-9E4A-2AE3-AAEF-92F1C905981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200" noProof="0" dirty="0">
              <a:latin typeface="+mj-lt"/>
            </a:endParaRPr>
          </a:p>
        </p:txBody>
      </p:sp>
      <p:pic>
        <p:nvPicPr>
          <p:cNvPr id="4" name="Grafik 3" descr="Ein Bild, das Text, Screenshot, Schrift, Diagramm enthält.&#10;&#10;KI-generierte Inhalte können fehlerhaft sein.">
            <a:extLst>
              <a:ext uri="{FF2B5EF4-FFF2-40B4-BE49-F238E27FC236}">
                <a16:creationId xmlns:a16="http://schemas.microsoft.com/office/drawing/2014/main" id="{7A81CAFE-5BC2-195A-15CE-F2A0275A797A}"/>
              </a:ext>
            </a:extLst>
          </p:cNvPr>
          <p:cNvPicPr>
            <a:picLocks noChangeAspect="1"/>
          </p:cNvPicPr>
          <p:nvPr/>
        </p:nvPicPr>
        <p:blipFill>
          <a:blip r:embed="rId2"/>
          <a:stretch>
            <a:fillRect/>
          </a:stretch>
        </p:blipFill>
        <p:spPr>
          <a:xfrm>
            <a:off x="310719" y="1530594"/>
            <a:ext cx="7901126" cy="4439750"/>
          </a:xfrm>
          <a:prstGeom prst="rect">
            <a:avLst/>
          </a:prstGeom>
        </p:spPr>
      </p:pic>
      <p:sp>
        <p:nvSpPr>
          <p:cNvPr id="8" name="Inhaltsplatzhalter 1">
            <a:extLst>
              <a:ext uri="{FF2B5EF4-FFF2-40B4-BE49-F238E27FC236}">
                <a16:creationId xmlns:a16="http://schemas.microsoft.com/office/drawing/2014/main" id="{6ED1B5B8-E80D-C708-9912-B99A88275FCB}"/>
              </a:ext>
            </a:extLst>
          </p:cNvPr>
          <p:cNvSpPr txBox="1">
            <a:spLocks/>
          </p:cNvSpPr>
          <p:nvPr/>
        </p:nvSpPr>
        <p:spPr>
          <a:xfrm>
            <a:off x="7914857" y="1508125"/>
            <a:ext cx="312469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mj-lt"/>
              </a:rPr>
              <a:t>Usage data for channels:</a:t>
            </a:r>
          </a:p>
          <a:p>
            <a:r>
              <a:rPr lang="en-US" sz="2200" dirty="0">
                <a:latin typeface="+mj-lt"/>
              </a:rPr>
              <a:t>Website: increases with size of the firm, mainly used for description of goods and services provided.</a:t>
            </a:r>
          </a:p>
          <a:p>
            <a:r>
              <a:rPr lang="en-US" sz="2200" dirty="0">
                <a:latin typeface="+mj-lt"/>
              </a:rPr>
              <a:t>Social Media: 61% of all EU firms, 59% focus on social networks, 32% use content sharing channels and only 10% blogs or microblogging. </a:t>
            </a:r>
          </a:p>
        </p:txBody>
      </p:sp>
    </p:spTree>
    <p:extLst>
      <p:ext uri="{BB962C8B-B14F-4D97-AF65-F5344CB8AC3E}">
        <p14:creationId xmlns:p14="http://schemas.microsoft.com/office/powerpoint/2010/main" val="548730472"/>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09816-957D-DF42-2E35-EA84AA3A324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1717850-6CD7-5A00-61ED-B7F15AC6EFB5}"/>
              </a:ext>
            </a:extLst>
          </p:cNvPr>
          <p:cNvSpPr>
            <a:spLocks noGrp="1"/>
          </p:cNvSpPr>
          <p:nvPr>
            <p:ph sz="quarter" idx="11"/>
          </p:nvPr>
        </p:nvSpPr>
        <p:spPr/>
        <p:txBody>
          <a:bodyPr/>
          <a:lstStyle/>
          <a:p>
            <a:pPr marL="0" indent="0">
              <a:buNone/>
            </a:pPr>
            <a:r>
              <a:rPr lang="en-GB" noProof="0" dirty="0">
                <a:latin typeface="+mj-lt"/>
              </a:rPr>
              <a:t>10.1.4 Digital Marketing Competencies</a:t>
            </a:r>
          </a:p>
        </p:txBody>
      </p:sp>
      <p:sp>
        <p:nvSpPr>
          <p:cNvPr id="5" name="Inhaltsplatzhalter 1">
            <a:extLst>
              <a:ext uri="{FF2B5EF4-FFF2-40B4-BE49-F238E27FC236}">
                <a16:creationId xmlns:a16="http://schemas.microsoft.com/office/drawing/2014/main" id="{313B85A6-2986-3926-A1B1-7A48D22514D8}"/>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Ever-growing number of digital marketing competencies and activities with different degrees of success of the channels. </a:t>
            </a:r>
          </a:p>
          <a:p>
            <a:r>
              <a:rPr lang="en-GB" sz="2200" noProof="0" dirty="0">
                <a:latin typeface="+mj-lt"/>
              </a:rPr>
              <a:t>Digital competencies should be developed to enable a specific digital marketing strategy aligned with overall value creation strategy of the firm. </a:t>
            </a:r>
          </a:p>
          <a:p>
            <a:r>
              <a:rPr lang="en-GB" sz="2200" dirty="0">
                <a:latin typeface="+mj-lt"/>
              </a:rPr>
              <a:t>Eight most important digital marketing competencies to follow:</a:t>
            </a:r>
          </a:p>
          <a:p>
            <a:pPr marL="457200" indent="-457200">
              <a:buAutoNum type="arabicPeriod"/>
            </a:pPr>
            <a:r>
              <a:rPr lang="en-GB" sz="2200" dirty="0">
                <a:latin typeface="+mj-lt"/>
              </a:rPr>
              <a:t>Search Engine Optimization (SEO):</a:t>
            </a:r>
          </a:p>
          <a:p>
            <a:pPr>
              <a:buFontTx/>
              <a:buChar char="-"/>
            </a:pPr>
            <a:r>
              <a:rPr lang="en-GB" sz="2200" dirty="0">
                <a:latin typeface="+mj-lt"/>
              </a:rPr>
              <a:t>Recognizes the importance for companies to be findable online through web search engines / services like Google Search or Bing within their algorithm.</a:t>
            </a:r>
          </a:p>
          <a:p>
            <a:pPr>
              <a:buFontTx/>
              <a:buChar char="-"/>
            </a:pPr>
            <a:r>
              <a:rPr lang="en-GB" sz="2200" dirty="0">
                <a:latin typeface="+mj-lt"/>
              </a:rPr>
              <a:t>Free source of engagement with a company’s online presence.</a:t>
            </a:r>
          </a:p>
          <a:p>
            <a:pPr>
              <a:buFontTx/>
              <a:buChar char="-"/>
            </a:pPr>
            <a:r>
              <a:rPr lang="en-GB" sz="2200" dirty="0">
                <a:latin typeface="+mj-lt"/>
              </a:rPr>
              <a:t>SEO seeks to optimise the displayed content and meta data with keywords to improve the chances of being recognised as relevant and interesting. </a:t>
            </a:r>
          </a:p>
          <a:p>
            <a:pPr>
              <a:buFontTx/>
              <a:buChar char="-"/>
            </a:pPr>
            <a:r>
              <a:rPr lang="en-GB" sz="2200" dirty="0">
                <a:latin typeface="+mj-lt"/>
              </a:rPr>
              <a:t>Criteria can change due to algorithm updates: keywords, link building, online community building, richness and value of content.</a:t>
            </a:r>
          </a:p>
        </p:txBody>
      </p:sp>
    </p:spTree>
    <p:extLst>
      <p:ext uri="{BB962C8B-B14F-4D97-AF65-F5344CB8AC3E}">
        <p14:creationId xmlns:p14="http://schemas.microsoft.com/office/powerpoint/2010/main" val="1644884539"/>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5CFBA-3785-6FC8-5757-A6C4CD81BE7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B1233CD-CB27-8687-CFA5-8D2C37F487B2}"/>
              </a:ext>
            </a:extLst>
          </p:cNvPr>
          <p:cNvSpPr>
            <a:spLocks noGrp="1"/>
          </p:cNvSpPr>
          <p:nvPr>
            <p:ph sz="quarter" idx="11"/>
          </p:nvPr>
        </p:nvSpPr>
        <p:spPr/>
        <p:txBody>
          <a:bodyPr/>
          <a:lstStyle/>
          <a:p>
            <a:pPr marL="0" indent="0">
              <a:buNone/>
            </a:pPr>
            <a:r>
              <a:rPr lang="en-GB" noProof="0" dirty="0">
                <a:latin typeface="+mj-lt"/>
              </a:rPr>
              <a:t>10.1.4 Digital Marketing Competencies</a:t>
            </a:r>
          </a:p>
        </p:txBody>
      </p:sp>
      <p:sp>
        <p:nvSpPr>
          <p:cNvPr id="5" name="Inhaltsplatzhalter 1">
            <a:extLst>
              <a:ext uri="{FF2B5EF4-FFF2-40B4-BE49-F238E27FC236}">
                <a16:creationId xmlns:a16="http://schemas.microsoft.com/office/drawing/2014/main" id="{D43E64DA-E164-227E-04FE-5B7A3BFC0F4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
            </a:pPr>
            <a:r>
              <a:rPr lang="en-GB" sz="2200" dirty="0">
                <a:latin typeface="+mj-lt"/>
              </a:rPr>
              <a:t>Search Engine Advertising (SEA), also called paid search:</a:t>
            </a:r>
          </a:p>
          <a:p>
            <a:pPr>
              <a:buFontTx/>
              <a:buChar char="-"/>
            </a:pPr>
            <a:r>
              <a:rPr lang="en-GB" sz="2200" dirty="0">
                <a:latin typeface="+mj-lt"/>
              </a:rPr>
              <a:t>Essentially: Digital marketers pay for the website to be linked to specific keywords or combinations on the near monopoly of Google Search / Google Ads) with cost determined in an auction (degree to which others want to buy the keywords). </a:t>
            </a:r>
          </a:p>
          <a:p>
            <a:pPr>
              <a:buFontTx/>
              <a:buChar char="-"/>
            </a:pPr>
            <a:r>
              <a:rPr lang="en-GB" sz="2200" dirty="0">
                <a:latin typeface="+mj-lt"/>
              </a:rPr>
              <a:t>SEO (organic, natural search) and SEA (paid search) are summarised as SEM (search engine marketing). </a:t>
            </a:r>
          </a:p>
          <a:p>
            <a:pPr marL="457200" indent="-457200">
              <a:buFont typeface="+mj-lt"/>
              <a:buAutoNum type="arabicPeriod" startAt="3"/>
            </a:pPr>
            <a:r>
              <a:rPr lang="en-GB" sz="2200" noProof="0" dirty="0">
                <a:latin typeface="+mj-lt"/>
              </a:rPr>
              <a:t>Display Advertising:</a:t>
            </a:r>
          </a:p>
          <a:p>
            <a:pPr>
              <a:buFontTx/>
              <a:buChar char="-"/>
            </a:pPr>
            <a:r>
              <a:rPr lang="en-GB" sz="2200" dirty="0">
                <a:latin typeface="+mj-lt"/>
              </a:rPr>
              <a:t>made possible by e</a:t>
            </a:r>
            <a:r>
              <a:rPr lang="en-GB" sz="2200" noProof="0" dirty="0" err="1">
                <a:latin typeface="+mj-lt"/>
              </a:rPr>
              <a:t>cosystem</a:t>
            </a:r>
            <a:r>
              <a:rPr lang="en-GB" sz="2200" noProof="0" dirty="0">
                <a:latin typeface="+mj-lt"/>
              </a:rPr>
              <a:t> of three types of players, g</a:t>
            </a:r>
            <a:r>
              <a:rPr lang="en-GB" sz="2200" dirty="0" err="1">
                <a:latin typeface="+mj-lt"/>
              </a:rPr>
              <a:t>uaranteed</a:t>
            </a:r>
            <a:r>
              <a:rPr lang="en-GB" sz="2200" dirty="0">
                <a:latin typeface="+mj-lt"/>
              </a:rPr>
              <a:t> and non-guaranteed digital channels, t</a:t>
            </a:r>
            <a:r>
              <a:rPr lang="en-GB" sz="2200" noProof="0" dirty="0">
                <a:latin typeface="+mj-lt"/>
              </a:rPr>
              <a:t>wo-sided display ad market.</a:t>
            </a:r>
          </a:p>
          <a:p>
            <a:pPr>
              <a:buFontTx/>
              <a:buChar char="-"/>
            </a:pPr>
            <a:r>
              <a:rPr lang="en-GB" sz="2200" dirty="0">
                <a:latin typeface="+mj-lt"/>
              </a:rPr>
              <a:t>Two-sided digital display advertising market is facilitated by intermediaries (Facebook Ads, Google Ads Display Network) which provide a market for advertisers seeking impressions for a given price (advertising publishers). Intermediaries and advertising publisher may be owned by the same company.</a:t>
            </a:r>
            <a:endParaRPr lang="en-GB" sz="2200" noProof="0" dirty="0">
              <a:latin typeface="+mj-lt"/>
            </a:endParaRPr>
          </a:p>
          <a:p>
            <a:pPr>
              <a:buFontTx/>
              <a:buChar char="-"/>
            </a:pPr>
            <a:endParaRPr lang="en-GB" sz="2200" noProof="0" dirty="0">
              <a:latin typeface="+mj-lt"/>
            </a:endParaRPr>
          </a:p>
        </p:txBody>
      </p:sp>
    </p:spTree>
    <p:extLst>
      <p:ext uri="{BB962C8B-B14F-4D97-AF65-F5344CB8AC3E}">
        <p14:creationId xmlns:p14="http://schemas.microsoft.com/office/powerpoint/2010/main" val="3126371361"/>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B15FB-AC70-82A0-D7B0-A750DEC27F5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4ADD567-5E42-CD58-F46C-146BA15580AB}"/>
              </a:ext>
            </a:extLst>
          </p:cNvPr>
          <p:cNvSpPr>
            <a:spLocks noGrp="1"/>
          </p:cNvSpPr>
          <p:nvPr>
            <p:ph sz="quarter" idx="11"/>
          </p:nvPr>
        </p:nvSpPr>
        <p:spPr/>
        <p:txBody>
          <a:bodyPr/>
          <a:lstStyle/>
          <a:p>
            <a:pPr marL="0" indent="0">
              <a:buNone/>
            </a:pPr>
            <a:r>
              <a:rPr lang="en-GB" noProof="0" dirty="0">
                <a:latin typeface="+mj-lt"/>
              </a:rPr>
              <a:t>10.1.4 Digital Marketing Competencies</a:t>
            </a:r>
          </a:p>
        </p:txBody>
      </p:sp>
      <p:sp>
        <p:nvSpPr>
          <p:cNvPr id="5" name="Inhaltsplatzhalter 1">
            <a:extLst>
              <a:ext uri="{FF2B5EF4-FFF2-40B4-BE49-F238E27FC236}">
                <a16:creationId xmlns:a16="http://schemas.microsoft.com/office/drawing/2014/main" id="{4D27C9D3-C283-82F4-F586-5CF7C17EC964}"/>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GB" sz="2200" dirty="0">
                <a:latin typeface="+mj-lt"/>
              </a:rPr>
              <a:t>Channels are distinguished by guaranteed selling: specific number of impressions agreed (when, where and how for a fixed price) and non- guaranteed selling: buying and selling impressions in real time. </a:t>
            </a:r>
          </a:p>
          <a:p>
            <a:pPr>
              <a:buFontTx/>
              <a:buChar char="-"/>
            </a:pPr>
            <a:r>
              <a:rPr lang="en-GB" sz="2200" noProof="0" dirty="0">
                <a:latin typeface="+mj-lt"/>
              </a:rPr>
              <a:t>Unique ecosystem of intermediaries enabling this exchange like DoubleClick Ad Exchange and Open X which rely on auctions for digital impressions. </a:t>
            </a:r>
          </a:p>
          <a:p>
            <a:pPr marL="457200" indent="-457200">
              <a:buFont typeface="+mj-lt"/>
              <a:buAutoNum type="arabicPeriod" startAt="4"/>
            </a:pPr>
            <a:r>
              <a:rPr lang="en-GB" sz="2200" dirty="0">
                <a:latin typeface="+mj-lt"/>
              </a:rPr>
              <a:t>Content Marketing</a:t>
            </a:r>
          </a:p>
          <a:p>
            <a:pPr>
              <a:buFontTx/>
              <a:buChar char="-"/>
            </a:pPr>
            <a:r>
              <a:rPr lang="en-GB" sz="2200" dirty="0">
                <a:latin typeface="+mj-lt"/>
              </a:rPr>
              <a:t>strategic marketing approach for creating and distributing valuable, consistent and relevant content to attract and retain customers across platforms</a:t>
            </a:r>
          </a:p>
          <a:p>
            <a:pPr>
              <a:buFontTx/>
              <a:buChar char="-"/>
            </a:pPr>
            <a:r>
              <a:rPr lang="en-GB" sz="2200" dirty="0">
                <a:latin typeface="+mj-lt"/>
              </a:rPr>
              <a:t>Goal: deliver engaging relationships, customer value and measurable success</a:t>
            </a:r>
          </a:p>
          <a:p>
            <a:pPr>
              <a:buFontTx/>
              <a:buChar char="-"/>
            </a:pPr>
            <a:r>
              <a:rPr lang="en-GB" sz="2200" dirty="0">
                <a:latin typeface="+mj-lt"/>
              </a:rPr>
              <a:t>Can be a variety of digital content types across channels: textual, visual and audiovisual content or a combination. </a:t>
            </a:r>
          </a:p>
          <a:p>
            <a:pPr>
              <a:buFontTx/>
              <a:buChar char="-"/>
            </a:pPr>
            <a:endParaRPr lang="en-GB" sz="2200" noProof="0" dirty="0">
              <a:latin typeface="+mj-lt"/>
            </a:endParaRPr>
          </a:p>
        </p:txBody>
      </p:sp>
    </p:spTree>
    <p:extLst>
      <p:ext uri="{BB962C8B-B14F-4D97-AF65-F5344CB8AC3E}">
        <p14:creationId xmlns:p14="http://schemas.microsoft.com/office/powerpoint/2010/main" val="1616608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A6A-DBD1-57CC-3B7B-04C74F4C516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C935882-0770-6891-E1C5-C2FCAA82028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8DA89CB7-DBE7-03CD-3C2F-78C94A10B3AC}"/>
              </a:ext>
            </a:extLst>
          </p:cNvPr>
          <p:cNvSpPr txBox="1"/>
          <p:nvPr/>
        </p:nvSpPr>
        <p:spPr>
          <a:xfrm>
            <a:off x="81178" y="1072046"/>
            <a:ext cx="11559209" cy="5324535"/>
          </a:xfrm>
          <a:prstGeom prst="rect">
            <a:avLst/>
          </a:prstGeom>
          <a:noFill/>
        </p:spPr>
        <p:txBody>
          <a:bodyPr wrap="square">
            <a:spAutoFit/>
          </a:bodyPr>
          <a:lstStyle/>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Acemoglu, D. and Restrepo, P. (2019). Automation and New Tasks: How Technology Displaces and Reinstates Labor. </a:t>
            </a:r>
            <a:r>
              <a:rPr lang="en-GB" sz="1000" i="1" kern="100" noProof="0" dirty="0">
                <a:solidFill>
                  <a:srgbClr val="000000"/>
                </a:solidFill>
                <a:effectLst/>
                <a:latin typeface="+mj-lt"/>
                <a:ea typeface="Aptos" panose="020B0004020202020204" pitchFamily="34" charset="0"/>
                <a:cs typeface="Aptos" panose="020B0004020202020204" pitchFamily="34" charset="0"/>
              </a:rPr>
              <a:t>Journal of Economic Perspectives</a:t>
            </a:r>
            <a:r>
              <a:rPr lang="en-GB" sz="1000" kern="100" noProof="0" dirty="0">
                <a:solidFill>
                  <a:srgbClr val="000000"/>
                </a:solidFill>
                <a:effectLst/>
                <a:latin typeface="+mj-lt"/>
                <a:ea typeface="Aptos" panose="020B0004020202020204" pitchFamily="34" charset="0"/>
                <a:cs typeface="Aptos" panose="020B0004020202020204" pitchFamily="34" charset="0"/>
              </a:rPr>
              <a:t>, 33(2), www.aeaweb.org/articles?id=10.1257/jep.33.2.3.</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Arsić, M. (2020). Impact of digitalisation on economic growth, productivity and employment. </a:t>
            </a:r>
            <a:r>
              <a:rPr lang="en-GB" sz="1000" i="1" kern="100" noProof="0" dirty="0">
                <a:solidFill>
                  <a:srgbClr val="000000"/>
                </a:solidFill>
                <a:effectLst/>
                <a:latin typeface="+mj-lt"/>
                <a:ea typeface="Aptos" panose="020B0004020202020204" pitchFamily="34" charset="0"/>
                <a:cs typeface="Aptos" panose="020B0004020202020204" pitchFamily="34" charset="0"/>
              </a:rPr>
              <a:t>Economic Themes</a:t>
            </a:r>
            <a:r>
              <a:rPr lang="en-GB" sz="1000" kern="100" noProof="0" dirty="0">
                <a:solidFill>
                  <a:srgbClr val="000000"/>
                </a:solidFill>
                <a:effectLst/>
                <a:latin typeface="+mj-lt"/>
                <a:ea typeface="Aptos" panose="020B0004020202020204" pitchFamily="34" charset="0"/>
                <a:cs typeface="Aptos" panose="020B0004020202020204" pitchFamily="34" charset="0"/>
              </a:rPr>
              <a:t>, 58(4), 431-457.</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Atack, J., Bateman, F., &amp; Margo, R. A. (2008). Steam power, establishment size, and </a:t>
            </a:r>
            <a:r>
              <a:rPr lang="en-GB" sz="1000" kern="100" noProof="0" dirty="0" err="1">
                <a:solidFill>
                  <a:srgbClr val="000000"/>
                </a:solidFill>
                <a:effectLst/>
                <a:latin typeface="+mj-lt"/>
                <a:ea typeface="Aptos" panose="020B0004020202020204" pitchFamily="34" charset="0"/>
                <a:cs typeface="Aptos" panose="020B0004020202020204" pitchFamily="34" charset="0"/>
              </a:rPr>
              <a:t>labor</a:t>
            </a:r>
            <a:r>
              <a:rPr lang="en-GB" sz="1000" kern="100" noProof="0" dirty="0">
                <a:solidFill>
                  <a:srgbClr val="000000"/>
                </a:solidFill>
                <a:effectLst/>
                <a:latin typeface="+mj-lt"/>
                <a:ea typeface="Aptos" panose="020B0004020202020204" pitchFamily="34" charset="0"/>
                <a:cs typeface="Aptos" panose="020B0004020202020204" pitchFamily="34" charset="0"/>
              </a:rPr>
              <a:t> productivity growth in nineteenth century American manufacturing. </a:t>
            </a:r>
            <a:r>
              <a:rPr lang="en-GB" sz="1000" i="1" kern="100" noProof="0" dirty="0">
                <a:solidFill>
                  <a:srgbClr val="000000"/>
                </a:solidFill>
                <a:effectLst/>
                <a:latin typeface="+mj-lt"/>
                <a:ea typeface="Aptos" panose="020B0004020202020204" pitchFamily="34" charset="0"/>
                <a:cs typeface="Aptos" panose="020B0004020202020204" pitchFamily="34" charset="0"/>
              </a:rPr>
              <a:t>Explorations in Economic History</a:t>
            </a:r>
            <a:r>
              <a:rPr lang="en-GB" sz="1000" kern="100" noProof="0" dirty="0">
                <a:solidFill>
                  <a:srgbClr val="000000"/>
                </a:solidFill>
                <a:effectLst/>
                <a:latin typeface="+mj-lt"/>
                <a:ea typeface="Aptos" panose="020B0004020202020204" pitchFamily="34" charset="0"/>
                <a:cs typeface="Aptos" panose="020B0004020202020204" pitchFamily="34" charset="0"/>
              </a:rPr>
              <a:t>, 45(2), 185-198.</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Bharadwaj, A., El </a:t>
            </a:r>
            <a:r>
              <a:rPr lang="en-GB" sz="1000" kern="100" noProof="0" dirty="0" err="1">
                <a:solidFill>
                  <a:srgbClr val="000000"/>
                </a:solidFill>
                <a:effectLst/>
                <a:latin typeface="+mj-lt"/>
                <a:ea typeface="Aptos" panose="020B0004020202020204" pitchFamily="34" charset="0"/>
                <a:cs typeface="Aptos" panose="020B0004020202020204" pitchFamily="34" charset="0"/>
              </a:rPr>
              <a:t>Sawy</a:t>
            </a:r>
            <a:r>
              <a:rPr lang="en-GB" sz="1000" kern="100" noProof="0" dirty="0">
                <a:solidFill>
                  <a:srgbClr val="000000"/>
                </a:solidFill>
                <a:effectLst/>
                <a:latin typeface="+mj-lt"/>
                <a:ea typeface="Aptos" panose="020B0004020202020204" pitchFamily="34" charset="0"/>
                <a:cs typeface="Aptos" panose="020B0004020202020204" pitchFamily="34" charset="0"/>
              </a:rPr>
              <a:t>, O. A., Pavlou, P. A., &amp; Venkatraman, N. V. (2013). Digital business strategy: toward a next generation of insights. </a:t>
            </a:r>
            <a:r>
              <a:rPr lang="en-GB" sz="1000" i="1" kern="100" noProof="0" dirty="0">
                <a:solidFill>
                  <a:srgbClr val="000000"/>
                </a:solidFill>
                <a:effectLst/>
                <a:latin typeface="+mj-lt"/>
                <a:ea typeface="Aptos" panose="020B0004020202020204" pitchFamily="34" charset="0"/>
                <a:cs typeface="Aptos" panose="020B0004020202020204" pitchFamily="34" charset="0"/>
              </a:rPr>
              <a:t>MIS Quarterly</a:t>
            </a:r>
            <a:r>
              <a:rPr lang="en-GB" sz="1000" kern="100" noProof="0" dirty="0">
                <a:solidFill>
                  <a:srgbClr val="000000"/>
                </a:solidFill>
                <a:effectLst/>
                <a:latin typeface="+mj-lt"/>
                <a:ea typeface="Aptos" panose="020B0004020202020204" pitchFamily="34" charset="0"/>
                <a:cs typeface="Aptos" panose="020B0004020202020204" pitchFamily="34" charset="0"/>
              </a:rPr>
              <a:t>, 471-482.</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Burns, T., Cosgrove, J., &amp; Doyle, F. (2019). A review of Interoperability Standards for Industry 4.0. </a:t>
            </a:r>
            <a:r>
              <a:rPr lang="en-GB" sz="1000" i="1" kern="100" noProof="0" dirty="0">
                <a:solidFill>
                  <a:srgbClr val="000000"/>
                </a:solidFill>
                <a:effectLst/>
                <a:latin typeface="+mj-lt"/>
                <a:ea typeface="Aptos" panose="020B0004020202020204" pitchFamily="34" charset="0"/>
                <a:cs typeface="Aptos" panose="020B0004020202020204" pitchFamily="34" charset="0"/>
              </a:rPr>
              <a:t>Procedia Manufacturing</a:t>
            </a:r>
            <a:r>
              <a:rPr lang="en-GB" sz="1000" kern="100" noProof="0" dirty="0">
                <a:solidFill>
                  <a:srgbClr val="000000"/>
                </a:solidFill>
                <a:effectLst/>
                <a:latin typeface="+mj-lt"/>
                <a:ea typeface="Aptos" panose="020B0004020202020204" pitchFamily="34" charset="0"/>
                <a:cs typeface="Aptos" panose="020B0004020202020204" pitchFamily="34" charset="0"/>
              </a:rPr>
              <a:t>, 38, 646-653.</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Dell Technologies (2020). </a:t>
            </a:r>
            <a:r>
              <a:rPr lang="en-GB" sz="1000" i="1" kern="100" noProof="0" dirty="0">
                <a:solidFill>
                  <a:srgbClr val="000000"/>
                </a:solidFill>
                <a:effectLst/>
                <a:latin typeface="+mj-lt"/>
                <a:ea typeface="Aptos" panose="020B0004020202020204" pitchFamily="34" charset="0"/>
                <a:cs typeface="Aptos" panose="020B0004020202020204" pitchFamily="34" charset="0"/>
              </a:rPr>
              <a:t>Digital Transformation Index 2020: Vanson Bourne Research Findings &amp; Methodology.</a:t>
            </a:r>
            <a:r>
              <a:rPr lang="en-GB" sz="1000" kern="100" noProof="0" dirty="0">
                <a:solidFill>
                  <a:srgbClr val="000000"/>
                </a:solidFill>
                <a:effectLst/>
                <a:latin typeface="+mj-lt"/>
                <a:ea typeface="Aptos" panose="020B0004020202020204" pitchFamily="34" charset="0"/>
                <a:cs typeface="Aptos" panose="020B0004020202020204" pitchFamily="34" charset="0"/>
              </a:rPr>
              <a:t> Dell Technologies, https://www.delltechnologies.com/asset/no-no/solutions/business-solutions/briefs-summaries/dt-index-2020-executive-summary.pdf.</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European Investment Bank (2023). Digitalisation in Europe 2022–2023: Evidence from the EIB Investment Survey. </a:t>
            </a:r>
            <a:r>
              <a:rPr lang="en-GB" sz="1000" i="1" kern="100" noProof="0" dirty="0">
                <a:solidFill>
                  <a:srgbClr val="000000"/>
                </a:solidFill>
                <a:effectLst/>
                <a:latin typeface="+mj-lt"/>
                <a:ea typeface="Aptos" panose="020B0004020202020204" pitchFamily="34" charset="0"/>
                <a:cs typeface="Aptos" panose="020B0004020202020204" pitchFamily="34" charset="0"/>
              </a:rPr>
              <a:t>European Investment Bank</a:t>
            </a:r>
            <a:r>
              <a:rPr lang="en-GB" sz="1000" kern="100" noProof="0" dirty="0">
                <a:solidFill>
                  <a:srgbClr val="000000"/>
                </a:solidFill>
                <a:effectLst/>
                <a:latin typeface="+mj-lt"/>
                <a:ea typeface="Aptos" panose="020B0004020202020204" pitchFamily="34" charset="0"/>
                <a:cs typeface="Aptos" panose="020B0004020202020204" pitchFamily="34" charset="0"/>
              </a:rPr>
              <a:t>, www.eib.org/economics.</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Ford, D. (1980). The development of buyer‐seller relationships in industrial markets. </a:t>
            </a:r>
            <a:r>
              <a:rPr lang="en-GB" sz="1000" i="1" kern="100" noProof="0" dirty="0">
                <a:solidFill>
                  <a:srgbClr val="000000"/>
                </a:solidFill>
                <a:effectLst/>
                <a:latin typeface="+mj-lt"/>
                <a:ea typeface="Aptos" panose="020B0004020202020204" pitchFamily="34" charset="0"/>
                <a:cs typeface="Aptos" panose="020B0004020202020204" pitchFamily="34" charset="0"/>
              </a:rPr>
              <a:t>European Journal of Marketing</a:t>
            </a:r>
            <a:r>
              <a:rPr lang="en-GB" sz="1000" kern="100" noProof="0" dirty="0">
                <a:solidFill>
                  <a:srgbClr val="000000"/>
                </a:solidFill>
                <a:effectLst/>
                <a:latin typeface="+mj-lt"/>
                <a:ea typeface="Aptos" panose="020B0004020202020204" pitchFamily="34" charset="0"/>
                <a:cs typeface="Aptos" panose="020B0004020202020204" pitchFamily="34" charset="0"/>
              </a:rPr>
              <a:t>, 14(5/6), 339-353.</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Gradillas, M., &amp; Thomas, L. D. (2025). Distinguishing digitization and digitalization: A systematic review and conceptual framework. </a:t>
            </a:r>
            <a:r>
              <a:rPr lang="en-GB" sz="1000" i="1" kern="100" noProof="0" dirty="0">
                <a:solidFill>
                  <a:srgbClr val="000000"/>
                </a:solidFill>
                <a:effectLst/>
                <a:latin typeface="+mj-lt"/>
                <a:ea typeface="Aptos" panose="020B0004020202020204" pitchFamily="34" charset="0"/>
                <a:cs typeface="Aptos" panose="020B0004020202020204" pitchFamily="34" charset="0"/>
              </a:rPr>
              <a:t>Journal of Product Innovation Management</a:t>
            </a:r>
            <a:r>
              <a:rPr lang="en-GB" sz="1000" kern="100" noProof="0" dirty="0">
                <a:solidFill>
                  <a:srgbClr val="000000"/>
                </a:solidFill>
                <a:effectLst/>
                <a:latin typeface="+mj-lt"/>
                <a:ea typeface="Aptos" panose="020B0004020202020204" pitchFamily="34" charset="0"/>
                <a:cs typeface="Aptos" panose="020B0004020202020204" pitchFamily="34" charset="0"/>
              </a:rPr>
              <a:t>, 42(1), 112-143.</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Great Britain (1869). </a:t>
            </a:r>
            <a:r>
              <a:rPr lang="en-GB" sz="1000" i="1" kern="100" noProof="0" dirty="0">
                <a:solidFill>
                  <a:srgbClr val="000000"/>
                </a:solidFill>
                <a:effectLst/>
                <a:latin typeface="+mj-lt"/>
                <a:ea typeface="Aptos" panose="020B0004020202020204" pitchFamily="34" charset="0"/>
                <a:cs typeface="Aptos" panose="020B0004020202020204" pitchFamily="34" charset="0"/>
              </a:rPr>
              <a:t>The statutes of the United Kingdom of Great Britain and Ireland [1807-1868/69].</a:t>
            </a:r>
            <a:r>
              <a:rPr lang="en-GB" sz="1000" kern="100" noProof="0" dirty="0">
                <a:solidFill>
                  <a:srgbClr val="000000"/>
                </a:solidFill>
                <a:effectLst/>
                <a:latin typeface="+mj-lt"/>
                <a:ea typeface="Aptos" panose="020B0004020202020204" pitchFamily="34" charset="0"/>
                <a:cs typeface="Aptos" panose="020B0004020202020204" pitchFamily="34" charset="0"/>
              </a:rPr>
              <a:t> His Majesty's statute and law printers, p. 183, https://archive.org/details/statutesunitedk30britgoog/page/182/mode/2up (accessed 2 March 2025).</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Grönroos, C. (1994). From scientific management to service management: a management perspective for the age of service competition. </a:t>
            </a:r>
            <a:r>
              <a:rPr lang="en-GB" sz="1000" i="1" kern="100" noProof="0" dirty="0">
                <a:solidFill>
                  <a:srgbClr val="000000"/>
                </a:solidFill>
                <a:effectLst/>
                <a:latin typeface="+mj-lt"/>
                <a:ea typeface="Aptos" panose="020B0004020202020204" pitchFamily="34" charset="0"/>
                <a:cs typeface="Aptos" panose="020B0004020202020204" pitchFamily="34" charset="0"/>
              </a:rPr>
              <a:t>International Journal of Service Industry Management</a:t>
            </a:r>
            <a:r>
              <a:rPr lang="en-GB" sz="1000" kern="100" noProof="0" dirty="0">
                <a:solidFill>
                  <a:srgbClr val="000000"/>
                </a:solidFill>
                <a:effectLst/>
                <a:latin typeface="+mj-lt"/>
                <a:ea typeface="Aptos" panose="020B0004020202020204" pitchFamily="34" charset="0"/>
                <a:cs typeface="Aptos" panose="020B0004020202020204" pitchFamily="34" charset="0"/>
              </a:rPr>
              <a:t>, 5(1), 5-20.</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Gunes, V., Peter, S., </a:t>
            </a:r>
            <a:r>
              <a:rPr lang="en-GB" sz="1000" kern="100" noProof="0" dirty="0" err="1">
                <a:solidFill>
                  <a:srgbClr val="000000"/>
                </a:solidFill>
                <a:effectLst/>
                <a:latin typeface="+mj-lt"/>
                <a:ea typeface="Aptos" panose="020B0004020202020204" pitchFamily="34" charset="0"/>
                <a:cs typeface="Aptos" panose="020B0004020202020204" pitchFamily="34" charset="0"/>
              </a:rPr>
              <a:t>Givargis</a:t>
            </a:r>
            <a:r>
              <a:rPr lang="en-GB" sz="1000" kern="100" noProof="0" dirty="0">
                <a:solidFill>
                  <a:srgbClr val="000000"/>
                </a:solidFill>
                <a:effectLst/>
                <a:latin typeface="+mj-lt"/>
                <a:ea typeface="Aptos" panose="020B0004020202020204" pitchFamily="34" charset="0"/>
                <a:cs typeface="Aptos" panose="020B0004020202020204" pitchFamily="34" charset="0"/>
              </a:rPr>
              <a:t>, T., &amp; Vahid, F. (2014). A survey on concepts, applications, and challenges in cyber-physical systems. </a:t>
            </a:r>
            <a:r>
              <a:rPr lang="en-GB" sz="1000" i="1" kern="100" noProof="0" dirty="0">
                <a:solidFill>
                  <a:srgbClr val="000000"/>
                </a:solidFill>
                <a:effectLst/>
                <a:latin typeface="+mj-lt"/>
                <a:ea typeface="Aptos" panose="020B0004020202020204" pitchFamily="34" charset="0"/>
                <a:cs typeface="Aptos" panose="020B0004020202020204" pitchFamily="34" charset="0"/>
              </a:rPr>
              <a:t>KSII Transactions on Internet and Information Systems (TIIS)</a:t>
            </a:r>
            <a:r>
              <a:rPr lang="en-GB" sz="1000" kern="100" noProof="0" dirty="0">
                <a:solidFill>
                  <a:srgbClr val="000000"/>
                </a:solidFill>
                <a:effectLst/>
                <a:latin typeface="+mj-lt"/>
                <a:ea typeface="Aptos" panose="020B0004020202020204" pitchFamily="34" charset="0"/>
                <a:cs typeface="Aptos" panose="020B0004020202020204" pitchFamily="34" charset="0"/>
              </a:rPr>
              <a:t>, 8(12), 4242-4268.</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Haddon, L. (1988). The home computer: the making of a consumer electronic. </a:t>
            </a:r>
            <a:r>
              <a:rPr lang="en-GB" sz="1000" i="1" kern="100" noProof="0" dirty="0">
                <a:solidFill>
                  <a:srgbClr val="000000"/>
                </a:solidFill>
                <a:effectLst/>
                <a:latin typeface="+mj-lt"/>
                <a:ea typeface="Aptos" panose="020B0004020202020204" pitchFamily="34" charset="0"/>
                <a:cs typeface="Aptos" panose="020B0004020202020204" pitchFamily="34" charset="0"/>
              </a:rPr>
              <a:t>Science as Culture</a:t>
            </a:r>
            <a:r>
              <a:rPr lang="en-GB" sz="1000" kern="100" noProof="0" dirty="0">
                <a:solidFill>
                  <a:srgbClr val="000000"/>
                </a:solidFill>
                <a:effectLst/>
                <a:latin typeface="+mj-lt"/>
                <a:ea typeface="Aptos" panose="020B0004020202020204" pitchFamily="34" charset="0"/>
                <a:cs typeface="Aptos" panose="020B0004020202020204" pitchFamily="34" charset="0"/>
              </a:rPr>
              <a:t>, 1(2), 7-51.</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Hoc, J. M. (2000). From human–machine interaction to human–machine cooperation. </a:t>
            </a:r>
            <a:r>
              <a:rPr lang="en-GB" sz="1000" i="1" kern="100" noProof="0" dirty="0">
                <a:solidFill>
                  <a:srgbClr val="000000"/>
                </a:solidFill>
                <a:effectLst/>
                <a:latin typeface="+mj-lt"/>
                <a:ea typeface="Aptos" panose="020B0004020202020204" pitchFamily="34" charset="0"/>
                <a:cs typeface="Aptos" panose="020B0004020202020204" pitchFamily="34" charset="0"/>
              </a:rPr>
              <a:t>Ergonomics</a:t>
            </a:r>
            <a:r>
              <a:rPr lang="en-GB" sz="1000" kern="100" noProof="0" dirty="0">
                <a:solidFill>
                  <a:srgbClr val="000000"/>
                </a:solidFill>
                <a:effectLst/>
                <a:latin typeface="+mj-lt"/>
                <a:ea typeface="Aptos" panose="020B0004020202020204" pitchFamily="34" charset="0"/>
                <a:cs typeface="Aptos" panose="020B0004020202020204" pitchFamily="34" charset="0"/>
              </a:rPr>
              <a:t>, 43(7), 833-843.</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IMD (2023). </a:t>
            </a:r>
            <a:r>
              <a:rPr lang="en-GB" sz="1000" i="1" kern="100" noProof="0" dirty="0">
                <a:solidFill>
                  <a:srgbClr val="000000"/>
                </a:solidFill>
                <a:effectLst/>
                <a:latin typeface="+mj-lt"/>
                <a:ea typeface="Aptos" panose="020B0004020202020204" pitchFamily="34" charset="0"/>
                <a:cs typeface="Aptos" panose="020B0004020202020204" pitchFamily="34" charset="0"/>
              </a:rPr>
              <a:t>IMD World Digital Competitiveness Ranking 2023</a:t>
            </a:r>
            <a:r>
              <a:rPr lang="en-GB" sz="1000" kern="100" noProof="0" dirty="0">
                <a:solidFill>
                  <a:srgbClr val="000000"/>
                </a:solidFill>
                <a:effectLst/>
                <a:latin typeface="+mj-lt"/>
                <a:ea typeface="Aptos" panose="020B0004020202020204" pitchFamily="34" charset="0"/>
                <a:cs typeface="Aptos" panose="020B0004020202020204" pitchFamily="34" charset="0"/>
              </a:rPr>
              <a:t>. IMD, www.imd.org/centers/world-competitiveness-center/rankings/world-digital-competitiveness.</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Kane, G.C., Palmer, D., Phillips, A.N, Kiron, D. and Buckley, N. (2015). </a:t>
            </a:r>
            <a:r>
              <a:rPr lang="en-GB" sz="1000" i="1" kern="100" noProof="0" dirty="0">
                <a:solidFill>
                  <a:srgbClr val="000000"/>
                </a:solidFill>
                <a:effectLst/>
                <a:latin typeface="+mj-lt"/>
                <a:ea typeface="Aptos" panose="020B0004020202020204" pitchFamily="34" charset="0"/>
                <a:cs typeface="Aptos" panose="020B0004020202020204" pitchFamily="34" charset="0"/>
              </a:rPr>
              <a:t>Strategy, not Technology, Drives Digital Transformation: Becoming a Digitally Mature Enterprise</a:t>
            </a:r>
            <a:r>
              <a:rPr lang="en-GB" sz="1000" kern="100" noProof="0" dirty="0">
                <a:solidFill>
                  <a:srgbClr val="000000"/>
                </a:solidFill>
                <a:effectLst/>
                <a:latin typeface="+mj-lt"/>
                <a:ea typeface="Aptos" panose="020B0004020202020204" pitchFamily="34" charset="0"/>
                <a:cs typeface="Aptos" panose="020B0004020202020204" pitchFamily="34" charset="0"/>
              </a:rPr>
              <a:t>. MIT Sloan Management Review and Deloitte University Press. </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Kraft, C., Lindeque, J. P., &amp; Peter, M. K. (2022). The digital transformation of Swiss small and medium-sized enterprises: insights from digital tool adoption. </a:t>
            </a:r>
            <a:r>
              <a:rPr lang="en-GB" sz="1000" i="1" kern="100" noProof="0" dirty="0">
                <a:solidFill>
                  <a:srgbClr val="000000"/>
                </a:solidFill>
                <a:effectLst/>
                <a:latin typeface="+mj-lt"/>
                <a:ea typeface="Aptos" panose="020B0004020202020204" pitchFamily="34" charset="0"/>
                <a:cs typeface="Aptos" panose="020B0004020202020204" pitchFamily="34" charset="0"/>
              </a:rPr>
              <a:t>Journal of Strategy and Management</a:t>
            </a:r>
            <a:r>
              <a:rPr lang="en-GB" sz="1000" kern="100" noProof="0" dirty="0">
                <a:solidFill>
                  <a:srgbClr val="000000"/>
                </a:solidFill>
                <a:effectLst/>
                <a:latin typeface="+mj-lt"/>
                <a:ea typeface="Aptos" panose="020B0004020202020204" pitchFamily="34" charset="0"/>
                <a:cs typeface="Aptos" panose="020B0004020202020204" pitchFamily="34" charset="0"/>
              </a:rPr>
              <a:t>, 15(3), 468-494.</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Kraus, S., Durst, S., Ferreira, J. J., Veiga, P., Kailer, N., &amp; Weinmann, A. (2022). Digital transformation in business and management research: An overview of the current status quo. </a:t>
            </a:r>
            <a:r>
              <a:rPr lang="en-GB" sz="1000" i="1" kern="100" noProof="0" dirty="0">
                <a:solidFill>
                  <a:srgbClr val="000000"/>
                </a:solidFill>
                <a:effectLst/>
                <a:latin typeface="+mj-lt"/>
                <a:ea typeface="Aptos" panose="020B0004020202020204" pitchFamily="34" charset="0"/>
                <a:cs typeface="Aptos" panose="020B0004020202020204" pitchFamily="34" charset="0"/>
              </a:rPr>
              <a:t>International Journal of Information Management</a:t>
            </a:r>
            <a:r>
              <a:rPr lang="en-GB" sz="1000" kern="100" noProof="0" dirty="0">
                <a:solidFill>
                  <a:srgbClr val="000000"/>
                </a:solidFill>
                <a:effectLst/>
                <a:latin typeface="+mj-lt"/>
                <a:ea typeface="Aptos" panose="020B0004020202020204" pitchFamily="34" charset="0"/>
                <a:cs typeface="Aptos" panose="020B0004020202020204" pitchFamily="34" charset="0"/>
              </a:rPr>
              <a:t>, 63, 102466.</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Kyprianou</a:t>
            </a:r>
            <a:r>
              <a:rPr lang="en-GB" sz="1000" kern="100" noProof="0" dirty="0">
                <a:solidFill>
                  <a:srgbClr val="000000"/>
                </a:solidFill>
                <a:effectLst/>
                <a:latin typeface="+mj-lt"/>
                <a:ea typeface="Aptos" panose="020B0004020202020204" pitchFamily="34" charset="0"/>
                <a:cs typeface="Aptos" panose="020B0004020202020204" pitchFamily="34" charset="0"/>
              </a:rPr>
              <a:t>, Emilio (n.d</a:t>
            </a:r>
            <a:r>
              <a:rPr lang="en-GB" sz="1000" i="1" kern="100" noProof="0" dirty="0">
                <a:solidFill>
                  <a:srgbClr val="000000"/>
                </a:solidFill>
                <a:effectLst/>
                <a:latin typeface="+mj-lt"/>
                <a:ea typeface="Aptos" panose="020B0004020202020204" pitchFamily="34" charset="0"/>
                <a:cs typeface="Aptos" panose="020B0004020202020204" pitchFamily="34" charset="0"/>
              </a:rPr>
              <a:t>.). The Red Flag Act</a:t>
            </a:r>
            <a:r>
              <a:rPr lang="en-GB" sz="1000" kern="100" noProof="0" dirty="0">
                <a:solidFill>
                  <a:srgbClr val="000000"/>
                </a:solidFill>
                <a:effectLst/>
                <a:latin typeface="+mj-lt"/>
                <a:ea typeface="Aptos" panose="020B0004020202020204" pitchFamily="34" charset="0"/>
                <a:cs typeface="Aptos" panose="020B0004020202020204" pitchFamily="34" charset="0"/>
              </a:rPr>
              <a:t>. The Open University Law School, https://law-school.open.ac.uk/blog/red-flag-act (accessed 2 March 2025).</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Marwedel</a:t>
            </a:r>
            <a:r>
              <a:rPr lang="en-GB" sz="1000" kern="100" noProof="0" dirty="0">
                <a:solidFill>
                  <a:srgbClr val="000000"/>
                </a:solidFill>
                <a:effectLst/>
                <a:latin typeface="+mj-lt"/>
                <a:ea typeface="Aptos" panose="020B0004020202020204" pitchFamily="34" charset="0"/>
                <a:cs typeface="Aptos" panose="020B0004020202020204" pitchFamily="34" charset="0"/>
              </a:rPr>
              <a:t>, P. (2021). </a:t>
            </a:r>
            <a:r>
              <a:rPr lang="en-GB" sz="1000" i="1" kern="100" noProof="0" dirty="0">
                <a:solidFill>
                  <a:srgbClr val="000000"/>
                </a:solidFill>
                <a:effectLst/>
                <a:latin typeface="+mj-lt"/>
                <a:ea typeface="Aptos" panose="020B0004020202020204" pitchFamily="34" charset="0"/>
                <a:cs typeface="Aptos" panose="020B0004020202020204" pitchFamily="34" charset="0"/>
              </a:rPr>
              <a:t>Embedded system design: embedded systems foundations of cyber-physical systems, and the internet of things</a:t>
            </a:r>
            <a:r>
              <a:rPr lang="en-GB" sz="1000" kern="100" noProof="0" dirty="0">
                <a:solidFill>
                  <a:srgbClr val="000000"/>
                </a:solidFill>
                <a:effectLst/>
                <a:latin typeface="+mj-lt"/>
                <a:ea typeface="Aptos" panose="020B0004020202020204" pitchFamily="34" charset="0"/>
                <a:cs typeface="Aptos" panose="020B0004020202020204" pitchFamily="34" charset="0"/>
              </a:rPr>
              <a:t> (p. 433). Springer Nature.</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Mouazen</a:t>
            </a:r>
            <a:r>
              <a:rPr lang="en-GB" sz="1000" kern="100" noProof="0" dirty="0">
                <a:solidFill>
                  <a:srgbClr val="000000"/>
                </a:solidFill>
                <a:effectLst/>
                <a:latin typeface="+mj-lt"/>
                <a:ea typeface="Aptos" panose="020B0004020202020204" pitchFamily="34" charset="0"/>
                <a:cs typeface="Aptos" panose="020B0004020202020204" pitchFamily="34" charset="0"/>
              </a:rPr>
              <a:t>, A. M., Hernández-Lara, A. B., Chahine, J., &amp; Halawi, A. (2025). Triple bottom line sustainability and Innovation 5.0 management through the lens of Industry 5.0, Society 5.0 and Digitized Value Chain 5.0. </a:t>
            </a:r>
            <a:r>
              <a:rPr lang="en-GB" sz="1000" i="1" kern="100" noProof="0" dirty="0">
                <a:solidFill>
                  <a:srgbClr val="000000"/>
                </a:solidFill>
                <a:effectLst/>
                <a:latin typeface="+mj-lt"/>
                <a:ea typeface="Aptos" panose="020B0004020202020204" pitchFamily="34" charset="0"/>
                <a:cs typeface="Aptos" panose="020B0004020202020204" pitchFamily="34" charset="0"/>
              </a:rPr>
              <a:t>European Journal of Innovation Management</a:t>
            </a:r>
            <a:r>
              <a:rPr lang="en-GB" sz="1000" kern="100" noProof="0" dirty="0">
                <a:solidFill>
                  <a:srgbClr val="000000"/>
                </a:solidFill>
                <a:effectLst/>
                <a:latin typeface="+mj-lt"/>
                <a:ea typeface="Aptos" panose="020B0004020202020204" pitchFamily="34" charset="0"/>
                <a:cs typeface="Aptos" panose="020B0004020202020204" pitchFamily="34" charset="0"/>
              </a:rPr>
              <a:t>.</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Omrani, N., </a:t>
            </a:r>
            <a:r>
              <a:rPr lang="en-GB" sz="1000" kern="100" noProof="0" dirty="0" err="1">
                <a:solidFill>
                  <a:srgbClr val="000000"/>
                </a:solidFill>
                <a:effectLst/>
                <a:latin typeface="+mj-lt"/>
                <a:ea typeface="Aptos" panose="020B0004020202020204" pitchFamily="34" charset="0"/>
                <a:cs typeface="Aptos" panose="020B0004020202020204" pitchFamily="34" charset="0"/>
              </a:rPr>
              <a:t>Rejeb</a:t>
            </a:r>
            <a:r>
              <a:rPr lang="en-GB" sz="1000" kern="100" noProof="0" dirty="0">
                <a:solidFill>
                  <a:srgbClr val="000000"/>
                </a:solidFill>
                <a:effectLst/>
                <a:latin typeface="+mj-lt"/>
                <a:ea typeface="Aptos" panose="020B0004020202020204" pitchFamily="34" charset="0"/>
                <a:cs typeface="Aptos" panose="020B0004020202020204" pitchFamily="34" charset="0"/>
              </a:rPr>
              <a:t>, N., </a:t>
            </a:r>
            <a:r>
              <a:rPr lang="en-GB" sz="1000" kern="100" noProof="0" dirty="0" err="1">
                <a:solidFill>
                  <a:srgbClr val="000000"/>
                </a:solidFill>
                <a:effectLst/>
                <a:latin typeface="+mj-lt"/>
                <a:ea typeface="Aptos" panose="020B0004020202020204" pitchFamily="34" charset="0"/>
                <a:cs typeface="Aptos" panose="020B0004020202020204" pitchFamily="34" charset="0"/>
              </a:rPr>
              <a:t>Maalaoui</a:t>
            </a:r>
            <a:r>
              <a:rPr lang="en-GB" sz="1000" kern="100" noProof="0" dirty="0">
                <a:solidFill>
                  <a:srgbClr val="000000"/>
                </a:solidFill>
                <a:effectLst/>
                <a:latin typeface="+mj-lt"/>
                <a:ea typeface="Aptos" panose="020B0004020202020204" pitchFamily="34" charset="0"/>
                <a:cs typeface="Aptos" panose="020B0004020202020204" pitchFamily="34" charset="0"/>
              </a:rPr>
              <a:t>, A., </a:t>
            </a:r>
            <a:r>
              <a:rPr lang="en-GB" sz="1000" kern="100" noProof="0" dirty="0" err="1">
                <a:solidFill>
                  <a:srgbClr val="000000"/>
                </a:solidFill>
                <a:effectLst/>
                <a:latin typeface="+mj-lt"/>
                <a:ea typeface="Aptos" panose="020B0004020202020204" pitchFamily="34" charset="0"/>
                <a:cs typeface="Aptos" panose="020B0004020202020204" pitchFamily="34" charset="0"/>
              </a:rPr>
              <a:t>Dabić</a:t>
            </a:r>
            <a:r>
              <a:rPr lang="en-GB" sz="1000" kern="100" noProof="0" dirty="0">
                <a:solidFill>
                  <a:srgbClr val="000000"/>
                </a:solidFill>
                <a:effectLst/>
                <a:latin typeface="+mj-lt"/>
                <a:ea typeface="Aptos" panose="020B0004020202020204" pitchFamily="34" charset="0"/>
                <a:cs typeface="Aptos" panose="020B0004020202020204" pitchFamily="34" charset="0"/>
              </a:rPr>
              <a:t>, M., &amp; Kraus, S. (2022). Drivers of digital transformation in SMEs. </a:t>
            </a:r>
            <a:r>
              <a:rPr lang="en-GB" sz="1000" i="1" kern="100" noProof="0" dirty="0">
                <a:solidFill>
                  <a:srgbClr val="000000"/>
                </a:solidFill>
                <a:effectLst/>
                <a:latin typeface="+mj-lt"/>
                <a:ea typeface="Aptos" panose="020B0004020202020204" pitchFamily="34" charset="0"/>
                <a:cs typeface="Aptos" panose="020B0004020202020204" pitchFamily="34" charset="0"/>
              </a:rPr>
              <a:t>IEEE Transactions on Engineering Management</a:t>
            </a:r>
            <a:r>
              <a:rPr lang="en-GB" sz="1000" kern="100" noProof="0" dirty="0">
                <a:solidFill>
                  <a:srgbClr val="000000"/>
                </a:solidFill>
                <a:effectLst/>
                <a:latin typeface="+mj-lt"/>
                <a:ea typeface="Aptos" panose="020B0004020202020204" pitchFamily="34" charset="0"/>
                <a:cs typeface="Aptos" panose="020B0004020202020204" pitchFamily="34" charset="0"/>
              </a:rPr>
              <a:t>, 71, 5030-5043.</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(2017). </a:t>
            </a:r>
            <a:r>
              <a:rPr lang="en-GB" sz="1000" i="1" kern="100" noProof="0" dirty="0">
                <a:solidFill>
                  <a:srgbClr val="000000"/>
                </a:solidFill>
                <a:effectLst/>
                <a:latin typeface="+mj-lt"/>
                <a:ea typeface="Aptos" panose="020B0004020202020204" pitchFamily="34" charset="0"/>
                <a:cs typeface="Aptos" panose="020B0004020202020204" pitchFamily="34" charset="0"/>
              </a:rPr>
              <a:t>KMU-Transformation: Als KMU die </a:t>
            </a:r>
            <a:r>
              <a:rPr lang="en-GB" sz="1000" i="1"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i="1" kern="100" noProof="0" dirty="0">
                <a:solidFill>
                  <a:srgbClr val="000000"/>
                </a:solidFill>
                <a:effectLst/>
                <a:latin typeface="+mj-lt"/>
                <a:ea typeface="Aptos" panose="020B0004020202020204" pitchFamily="34" charset="0"/>
                <a:cs typeface="Aptos" panose="020B0004020202020204" pitchFamily="34" charset="0"/>
              </a:rPr>
              <a:t> Transformation </a:t>
            </a:r>
            <a:r>
              <a:rPr lang="en-GB" sz="1000" i="1" kern="100" noProof="0" dirty="0" err="1">
                <a:solidFill>
                  <a:srgbClr val="000000"/>
                </a:solidFill>
                <a:effectLst/>
                <a:latin typeface="+mj-lt"/>
                <a:ea typeface="Aptos" panose="020B0004020202020204" pitchFamily="34" charset="0"/>
                <a:cs typeface="Aptos" panose="020B0004020202020204" pitchFamily="34" charset="0"/>
              </a:rPr>
              <a:t>erfolgreich</a:t>
            </a:r>
            <a:r>
              <a:rPr lang="en-GB" sz="1000" i="1" kern="100" noProof="0" dirty="0">
                <a:solidFill>
                  <a:srgbClr val="000000"/>
                </a:solidFill>
                <a:effectLst/>
                <a:latin typeface="+mj-lt"/>
                <a:ea typeface="Aptos" panose="020B0004020202020204" pitchFamily="34" charset="0"/>
                <a:cs typeface="Aptos" panose="020B0004020202020204" pitchFamily="34" charset="0"/>
              </a:rPr>
              <a:t> </a:t>
            </a:r>
            <a:r>
              <a:rPr lang="en-GB" sz="1000" i="1" kern="100" noProof="0" dirty="0" err="1">
                <a:solidFill>
                  <a:srgbClr val="000000"/>
                </a:solidFill>
                <a:effectLst/>
                <a:latin typeface="+mj-lt"/>
                <a:ea typeface="Aptos" panose="020B0004020202020204" pitchFamily="34" charset="0"/>
                <a:cs typeface="Aptos" panose="020B0004020202020204" pitchFamily="34" charset="0"/>
              </a:rPr>
              <a:t>umsetzen</a:t>
            </a:r>
            <a:r>
              <a:rPr lang="en-GB" sz="1000" i="1" kern="100" noProof="0" dirty="0">
                <a:solidFill>
                  <a:srgbClr val="000000"/>
                </a:solidFill>
                <a:effectLst/>
                <a:latin typeface="+mj-lt"/>
                <a:ea typeface="Aptos" panose="020B0004020202020204" pitchFamily="34" charset="0"/>
                <a:cs typeface="Aptos" panose="020B0004020202020204" pitchFamily="34" charset="0"/>
              </a:rPr>
              <a:t>. </a:t>
            </a:r>
            <a:r>
              <a:rPr lang="en-GB" sz="1000" i="1" kern="100" noProof="0" dirty="0" err="1">
                <a:solidFill>
                  <a:srgbClr val="000000"/>
                </a:solidFill>
                <a:effectLst/>
                <a:latin typeface="+mj-lt"/>
                <a:ea typeface="Aptos" panose="020B0004020202020204" pitchFamily="34" charset="0"/>
                <a:cs typeface="Aptos" panose="020B0004020202020204" pitchFamily="34" charset="0"/>
              </a:rPr>
              <a:t>Forschungsresultate</a:t>
            </a:r>
            <a:r>
              <a:rPr lang="en-GB" sz="1000" i="1" kern="100" noProof="0" dirty="0">
                <a:solidFill>
                  <a:srgbClr val="000000"/>
                </a:solidFill>
                <a:effectLst/>
                <a:latin typeface="+mj-lt"/>
                <a:ea typeface="Aptos" panose="020B0004020202020204" pitchFamily="34" charset="0"/>
                <a:cs typeface="Aptos" panose="020B0004020202020204" pitchFamily="34" charset="0"/>
              </a:rPr>
              <a:t> und </a:t>
            </a:r>
            <a:r>
              <a:rPr lang="en-GB" sz="1000" i="1" kern="100" noProof="0" dirty="0" err="1">
                <a:solidFill>
                  <a:srgbClr val="000000"/>
                </a:solidFill>
                <a:effectLst/>
                <a:latin typeface="+mj-lt"/>
                <a:ea typeface="Aptos" panose="020B0004020202020204" pitchFamily="34" charset="0"/>
                <a:cs typeface="Aptos" panose="020B0004020202020204" pitchFamily="34" charset="0"/>
              </a:rPr>
              <a:t>Praxisleitfaden</a:t>
            </a:r>
            <a:r>
              <a:rPr lang="en-GB"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www.kmu-transformation.ch.</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(2021). </a:t>
            </a:r>
            <a:r>
              <a:rPr lang="en-GB" sz="1000" i="1" kern="100" noProof="0" dirty="0" err="1">
                <a:solidFill>
                  <a:srgbClr val="000000"/>
                </a:solidFill>
                <a:effectLst/>
                <a:latin typeface="+mj-lt"/>
                <a:ea typeface="Aptos" panose="020B0004020202020204" pitchFamily="34" charset="0"/>
                <a:cs typeface="Aptos" panose="020B0004020202020204" pitchFamily="34" charset="0"/>
              </a:rPr>
              <a:t>Strategieentwicklung</a:t>
            </a:r>
            <a:r>
              <a:rPr lang="en-GB" sz="1000" i="1" kern="100" noProof="0" dirty="0">
                <a:solidFill>
                  <a:srgbClr val="000000"/>
                </a:solidFill>
                <a:effectLst/>
                <a:latin typeface="+mj-lt"/>
                <a:ea typeface="Aptos" panose="020B0004020202020204" pitchFamily="34" charset="0"/>
                <a:cs typeface="Aptos" panose="020B0004020202020204" pitchFamily="34" charset="0"/>
              </a:rPr>
              <a:t> </a:t>
            </a:r>
            <a:r>
              <a:rPr lang="en-GB" sz="1000" i="1" kern="100" noProof="0" dirty="0" err="1">
                <a:solidFill>
                  <a:srgbClr val="000000"/>
                </a:solidFill>
                <a:effectLst/>
                <a:latin typeface="+mj-lt"/>
                <a:ea typeface="Aptos" panose="020B0004020202020204" pitchFamily="34" charset="0"/>
                <a:cs typeface="Aptos" panose="020B0004020202020204" pitchFamily="34" charset="0"/>
              </a:rPr>
              <a:t>im</a:t>
            </a:r>
            <a:r>
              <a:rPr lang="en-GB" sz="1000" i="1" kern="100" noProof="0" dirty="0">
                <a:solidFill>
                  <a:srgbClr val="000000"/>
                </a:solidFill>
                <a:effectLst/>
                <a:latin typeface="+mj-lt"/>
                <a:ea typeface="Aptos" panose="020B0004020202020204" pitchFamily="34" charset="0"/>
                <a:cs typeface="Aptos" panose="020B0004020202020204" pitchFamily="34" charset="0"/>
              </a:rPr>
              <a:t> </a:t>
            </a:r>
            <a:r>
              <a:rPr lang="en-GB" sz="1000" i="1"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i="1" kern="100" noProof="0" dirty="0">
                <a:solidFill>
                  <a:srgbClr val="000000"/>
                </a:solidFill>
                <a:effectLst/>
                <a:latin typeface="+mj-lt"/>
                <a:ea typeface="Aptos" panose="020B0004020202020204" pitchFamily="34" charset="0"/>
                <a:cs typeface="Aptos" panose="020B0004020202020204" pitchFamily="34" charset="0"/>
              </a:rPr>
              <a:t> </a:t>
            </a:r>
            <a:r>
              <a:rPr lang="en-GB" sz="1000" i="1" kern="100" noProof="0" dirty="0" err="1">
                <a:solidFill>
                  <a:srgbClr val="000000"/>
                </a:solidFill>
                <a:effectLst/>
                <a:latin typeface="+mj-lt"/>
                <a:ea typeface="Aptos" panose="020B0004020202020204" pitchFamily="34" charset="0"/>
                <a:cs typeface="Aptos" panose="020B0004020202020204" pitchFamily="34" charset="0"/>
              </a:rPr>
              <a:t>Zeitalter</a:t>
            </a:r>
            <a:r>
              <a:rPr lang="en-GB" sz="1000" i="1" kern="100" noProof="0" dirty="0">
                <a:solidFill>
                  <a:srgbClr val="000000"/>
                </a:solidFill>
                <a:effectLst/>
                <a:latin typeface="+mj-lt"/>
                <a:ea typeface="Aptos" panose="020B0004020202020204" pitchFamily="34" charset="0"/>
                <a:cs typeface="Aptos" panose="020B0004020202020204" pitchFamily="34" charset="0"/>
              </a:rPr>
              <a:t>: </a:t>
            </a:r>
            <a:r>
              <a:rPr lang="en-GB" sz="1000" i="1" kern="100" noProof="0" dirty="0" err="1">
                <a:solidFill>
                  <a:srgbClr val="000000"/>
                </a:solidFill>
                <a:effectLst/>
                <a:latin typeface="+mj-lt"/>
                <a:ea typeface="Aptos" panose="020B0004020202020204" pitchFamily="34" charset="0"/>
                <a:cs typeface="Aptos" panose="020B0004020202020204" pitchFamily="34" charset="0"/>
              </a:rPr>
              <a:t>Planung</a:t>
            </a:r>
            <a:r>
              <a:rPr lang="en-GB" sz="1000" i="1" kern="100" noProof="0" dirty="0">
                <a:solidFill>
                  <a:srgbClr val="000000"/>
                </a:solidFill>
                <a:effectLst/>
                <a:latin typeface="+mj-lt"/>
                <a:ea typeface="Aptos" panose="020B0004020202020204" pitchFamily="34" charset="0"/>
                <a:cs typeface="Aptos" panose="020B0004020202020204" pitchFamily="34" charset="0"/>
              </a:rPr>
              <a:t> und </a:t>
            </a:r>
            <a:r>
              <a:rPr lang="en-GB" sz="1000" i="1" kern="100" noProof="0" dirty="0" err="1">
                <a:solidFill>
                  <a:srgbClr val="000000"/>
                </a:solidFill>
                <a:effectLst/>
                <a:latin typeface="+mj-lt"/>
                <a:ea typeface="Aptos" panose="020B0004020202020204" pitchFamily="34" charset="0"/>
                <a:cs typeface="Aptos" panose="020B0004020202020204" pitchFamily="34" charset="0"/>
              </a:rPr>
              <a:t>Umsetzung</a:t>
            </a:r>
            <a:r>
              <a:rPr lang="en-GB" sz="1000" i="1" kern="100" noProof="0" dirty="0">
                <a:solidFill>
                  <a:srgbClr val="000000"/>
                </a:solidFill>
                <a:effectLst/>
                <a:latin typeface="+mj-lt"/>
                <a:ea typeface="Aptos" panose="020B0004020202020204" pitchFamily="34" charset="0"/>
                <a:cs typeface="Aptos" panose="020B0004020202020204" pitchFamily="34" charset="0"/>
              </a:rPr>
              <a:t> der </a:t>
            </a:r>
            <a:r>
              <a:rPr lang="en-GB" sz="1000" i="1"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i="1" kern="100" noProof="0" dirty="0">
                <a:solidFill>
                  <a:srgbClr val="000000"/>
                </a:solidFill>
                <a:effectLst/>
                <a:latin typeface="+mj-lt"/>
                <a:ea typeface="Aptos" panose="020B0004020202020204" pitchFamily="34" charset="0"/>
                <a:cs typeface="Aptos" panose="020B0004020202020204" pitchFamily="34" charset="0"/>
              </a:rPr>
              <a:t> Transformation.</a:t>
            </a:r>
            <a:r>
              <a:rPr lang="en-GB"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Strategylab</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www.strategische-transformation.ch.</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(2023). </a:t>
            </a:r>
            <a:r>
              <a:rPr lang="en-GB" sz="1000" i="1" kern="100" noProof="0" dirty="0" err="1">
                <a:solidFill>
                  <a:srgbClr val="000000"/>
                </a:solidFill>
                <a:effectLst/>
                <a:latin typeface="+mj-lt"/>
                <a:ea typeface="Aptos" panose="020B0004020202020204" pitchFamily="34" charset="0"/>
                <a:cs typeface="Aptos" panose="020B0004020202020204" pitchFamily="34" charset="0"/>
              </a:rPr>
              <a:t>Digitaler</a:t>
            </a:r>
            <a:r>
              <a:rPr lang="en-GB" sz="1000" i="1" kern="100" noProof="0" dirty="0">
                <a:solidFill>
                  <a:srgbClr val="000000"/>
                </a:solidFill>
                <a:effectLst/>
                <a:latin typeface="+mj-lt"/>
                <a:ea typeface="Aptos" panose="020B0004020202020204" pitchFamily="34" charset="0"/>
                <a:cs typeface="Aptos" panose="020B0004020202020204" pitchFamily="34" charset="0"/>
              </a:rPr>
              <a:t> Masterplan für KMU. So </a:t>
            </a:r>
            <a:r>
              <a:rPr lang="en-GB" sz="1000" i="1" kern="100" noProof="0" dirty="0" err="1">
                <a:solidFill>
                  <a:srgbClr val="000000"/>
                </a:solidFill>
                <a:effectLst/>
                <a:latin typeface="+mj-lt"/>
                <a:ea typeface="Aptos" panose="020B0004020202020204" pitchFamily="34" charset="0"/>
                <a:cs typeface="Aptos" panose="020B0004020202020204" pitchFamily="34" charset="0"/>
              </a:rPr>
              <a:t>gelingt</a:t>
            </a:r>
            <a:r>
              <a:rPr lang="en-GB" sz="1000" i="1" kern="100" noProof="0" dirty="0">
                <a:solidFill>
                  <a:srgbClr val="000000"/>
                </a:solidFill>
                <a:effectLst/>
                <a:latin typeface="+mj-lt"/>
                <a:ea typeface="Aptos" panose="020B0004020202020204" pitchFamily="34" charset="0"/>
                <a:cs typeface="Aptos" panose="020B0004020202020204" pitchFamily="34" charset="0"/>
              </a:rPr>
              <a:t> die </a:t>
            </a:r>
            <a:r>
              <a:rPr lang="en-GB" sz="1000" i="1"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i="1" kern="100" noProof="0" dirty="0">
                <a:solidFill>
                  <a:srgbClr val="000000"/>
                </a:solidFill>
                <a:effectLst/>
                <a:latin typeface="+mj-lt"/>
                <a:ea typeface="Aptos" panose="020B0004020202020204" pitchFamily="34" charset="0"/>
                <a:cs typeface="Aptos" panose="020B0004020202020204" pitchFamily="34" charset="0"/>
              </a:rPr>
              <a:t> Transformation in </a:t>
            </a:r>
            <a:r>
              <a:rPr lang="en-GB" sz="1000" i="1" kern="100" noProof="0" dirty="0" err="1">
                <a:solidFill>
                  <a:srgbClr val="000000"/>
                </a:solidFill>
                <a:effectLst/>
                <a:latin typeface="+mj-lt"/>
                <a:ea typeface="Aptos" panose="020B0004020202020204" pitchFamily="34" charset="0"/>
                <a:cs typeface="Aptos" panose="020B0004020202020204" pitchFamily="34" charset="0"/>
              </a:rPr>
              <a:t>Ihrem</a:t>
            </a:r>
            <a:r>
              <a:rPr lang="en-GB" sz="1000" i="1" kern="100" noProof="0" dirty="0">
                <a:solidFill>
                  <a:srgbClr val="000000"/>
                </a:solidFill>
                <a:effectLst/>
                <a:latin typeface="+mj-lt"/>
                <a:ea typeface="Aptos" panose="020B0004020202020204" pitchFamily="34" charset="0"/>
                <a:cs typeface="Aptos" panose="020B0004020202020204" pitchFamily="34" charset="0"/>
              </a:rPr>
              <a:t> </a:t>
            </a:r>
            <a:r>
              <a:rPr lang="en-GB" sz="1000" i="1" kern="100" noProof="0" dirty="0" err="1">
                <a:solidFill>
                  <a:srgbClr val="000000"/>
                </a:solidFill>
                <a:effectLst/>
                <a:latin typeface="+mj-lt"/>
                <a:ea typeface="Aptos" panose="020B0004020202020204" pitchFamily="34" charset="0"/>
                <a:cs typeface="Aptos" panose="020B0004020202020204" pitchFamily="34" charset="0"/>
              </a:rPr>
              <a:t>Unternehmen</a:t>
            </a:r>
            <a:r>
              <a:rPr lang="en-GB" sz="1000" kern="100" noProof="0" dirty="0">
                <a:solidFill>
                  <a:srgbClr val="000000"/>
                </a:solidFill>
                <a:effectLst/>
                <a:latin typeface="+mj-lt"/>
                <a:ea typeface="Aptos" panose="020B0004020202020204" pitchFamily="34" charset="0"/>
                <a:cs typeface="Aptos" panose="020B0004020202020204" pitchFamily="34" charset="0"/>
              </a:rPr>
              <a:t>. Verlag Beobachter Edition &amp; </a:t>
            </a:r>
            <a:r>
              <a:rPr lang="en-GB" sz="1000" kern="100" noProof="0" dirty="0" err="1">
                <a:solidFill>
                  <a:srgbClr val="000000"/>
                </a:solidFill>
                <a:effectLst/>
                <a:latin typeface="+mj-lt"/>
                <a:ea typeface="Aptos" panose="020B0004020202020204" pitchFamily="34" charset="0"/>
                <a:cs typeface="Aptos" panose="020B0004020202020204" pitchFamily="34" charset="0"/>
              </a:rPr>
              <a:t>Handelszeitung</a:t>
            </a:r>
            <a:r>
              <a:rPr lang="en-GB" sz="1000" kern="100" noProof="0" dirty="0">
                <a:solidFill>
                  <a:srgbClr val="000000"/>
                </a:solidFill>
                <a:effectLst/>
                <a:latin typeface="+mj-lt"/>
                <a:ea typeface="Aptos" panose="020B0004020202020204" pitchFamily="34" charset="0"/>
                <a:cs typeface="Aptos" panose="020B0004020202020204" pitchFamily="34" charset="0"/>
              </a:rPr>
              <a:t>. Zürich/Schweiz, www.digitaler-masterplan.ch.</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(2024). T</a:t>
            </a:r>
            <a:r>
              <a:rPr lang="en-GB" sz="1000" i="1" kern="100" noProof="0" dirty="0">
                <a:solidFill>
                  <a:srgbClr val="000000"/>
                </a:solidFill>
                <a:effectLst/>
                <a:latin typeface="+mj-lt"/>
                <a:ea typeface="Aptos" panose="020B0004020202020204" pitchFamily="34" charset="0"/>
                <a:cs typeface="Aptos" panose="020B0004020202020204" pitchFamily="34" charset="0"/>
              </a:rPr>
              <a:t>he Digital Transformation Canvas. Develop and implement your digital strategy.</a:t>
            </a:r>
            <a:r>
              <a:rPr lang="en-GB" sz="1000" kern="100" noProof="0" dirty="0">
                <a:solidFill>
                  <a:srgbClr val="000000"/>
                </a:solidFill>
                <a:effectLst/>
                <a:latin typeface="+mj-lt"/>
                <a:ea typeface="Aptos" panose="020B0004020202020204" pitchFamily="34" charset="0"/>
                <a:cs typeface="Aptos" panose="020B0004020202020204" pitchFamily="34" charset="0"/>
              </a:rPr>
              <a:t> FT Publishing/Pearson, London/UK, www.the-digital-transformation-canvas.com.</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endParaRPr lang="en-GB" sz="1000" kern="100" noProof="0" dirty="0">
              <a:solidFill>
                <a:srgbClr val="000000"/>
              </a:solidFill>
              <a:effectLst/>
              <a:latin typeface="+mj-lt"/>
              <a:ea typeface="Aptos" panose="020B0004020202020204" pitchFamily="34" charset="0"/>
              <a:cs typeface="Aptos (Body)"/>
            </a:endParaRPr>
          </a:p>
        </p:txBody>
      </p:sp>
    </p:spTree>
    <p:extLst>
      <p:ext uri="{BB962C8B-B14F-4D97-AF65-F5344CB8AC3E}">
        <p14:creationId xmlns:p14="http://schemas.microsoft.com/office/powerpoint/2010/main" val="3402317258"/>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B2C26-8AA6-6CBA-A4E2-08E31A242AC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A67DA35-3B8B-4D52-DD03-121B75D043BA}"/>
              </a:ext>
            </a:extLst>
          </p:cNvPr>
          <p:cNvSpPr>
            <a:spLocks noGrp="1"/>
          </p:cNvSpPr>
          <p:nvPr>
            <p:ph sz="quarter" idx="11"/>
          </p:nvPr>
        </p:nvSpPr>
        <p:spPr/>
        <p:txBody>
          <a:bodyPr/>
          <a:lstStyle/>
          <a:p>
            <a:pPr marL="0" indent="0">
              <a:buNone/>
            </a:pPr>
            <a:r>
              <a:rPr lang="en-GB" noProof="0" dirty="0">
                <a:latin typeface="+mj-lt"/>
              </a:rPr>
              <a:t>Content Marketing Framework</a:t>
            </a:r>
            <a:endParaRPr lang="en-GB" sz="3000" noProof="0" dirty="0">
              <a:latin typeface="+mj-lt"/>
            </a:endParaRPr>
          </a:p>
          <a:p>
            <a:endParaRPr lang="en-GB" noProof="0" dirty="0"/>
          </a:p>
        </p:txBody>
      </p:sp>
      <p:sp>
        <p:nvSpPr>
          <p:cNvPr id="4" name="Inhaltsplatzhalter 1">
            <a:extLst>
              <a:ext uri="{FF2B5EF4-FFF2-40B4-BE49-F238E27FC236}">
                <a16:creationId xmlns:a16="http://schemas.microsoft.com/office/drawing/2014/main" id="{8FB30584-DFE4-BB47-9DE5-989836004F78}"/>
              </a:ext>
            </a:extLst>
          </p:cNvPr>
          <p:cNvSpPr txBox="1">
            <a:spLocks/>
          </p:cNvSpPr>
          <p:nvPr/>
        </p:nvSpPr>
        <p:spPr>
          <a:xfrm>
            <a:off x="1238250" y="1346581"/>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Very effective means for engaging the right customer at the right time with the relevant content, creating value for the customer and building a relationship. </a:t>
            </a:r>
            <a:endParaRPr lang="en-GB" sz="2200" dirty="0">
              <a:latin typeface="+mj-lt"/>
            </a:endParaRPr>
          </a:p>
        </p:txBody>
      </p:sp>
      <p:pic>
        <p:nvPicPr>
          <p:cNvPr id="5" name="Grafik 4" descr="Ein Bild, das Text, Screenshot, Diagramm, Schrift enthält.&#10;&#10;KI-generierte Inhalte können fehlerhaft sein.">
            <a:extLst>
              <a:ext uri="{FF2B5EF4-FFF2-40B4-BE49-F238E27FC236}">
                <a16:creationId xmlns:a16="http://schemas.microsoft.com/office/drawing/2014/main" id="{22BE25C9-A231-D681-6698-88E67B868881}"/>
              </a:ext>
            </a:extLst>
          </p:cNvPr>
          <p:cNvPicPr>
            <a:picLocks noChangeAspect="1"/>
          </p:cNvPicPr>
          <p:nvPr/>
        </p:nvPicPr>
        <p:blipFill>
          <a:blip r:embed="rId2" cstate="print">
            <a:extLst>
              <a:ext uri="{28A0092B-C50C-407E-A947-70E740481C1C}">
                <a14:useLocalDpi xmlns:a14="http://schemas.microsoft.com/office/drawing/2010/main"/>
              </a:ext>
            </a:extLst>
          </a:blip>
          <a:srcRect l="3655" t="2590" r="6442" b="4077"/>
          <a:stretch>
            <a:fillRect/>
          </a:stretch>
        </p:blipFill>
        <p:spPr>
          <a:xfrm>
            <a:off x="3033203" y="1988903"/>
            <a:ext cx="6280917" cy="4558298"/>
          </a:xfrm>
          <a:prstGeom prst="rect">
            <a:avLst/>
          </a:prstGeom>
        </p:spPr>
      </p:pic>
    </p:spTree>
    <p:extLst>
      <p:ext uri="{BB962C8B-B14F-4D97-AF65-F5344CB8AC3E}">
        <p14:creationId xmlns:p14="http://schemas.microsoft.com/office/powerpoint/2010/main" val="2361344828"/>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3F74B-8A77-CA9D-9899-9A6BAC63887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7BEE902-EEF4-8C37-8869-1B9A399AE7DC}"/>
              </a:ext>
            </a:extLst>
          </p:cNvPr>
          <p:cNvSpPr>
            <a:spLocks noGrp="1"/>
          </p:cNvSpPr>
          <p:nvPr>
            <p:ph sz="quarter" idx="11"/>
          </p:nvPr>
        </p:nvSpPr>
        <p:spPr/>
        <p:txBody>
          <a:bodyPr/>
          <a:lstStyle/>
          <a:p>
            <a:pPr marL="0" indent="0">
              <a:buNone/>
            </a:pPr>
            <a:r>
              <a:rPr lang="en-GB" noProof="0" dirty="0">
                <a:latin typeface="+mj-lt"/>
              </a:rPr>
              <a:t>10.1.4 Digital Marketing Competencies</a:t>
            </a:r>
          </a:p>
        </p:txBody>
      </p:sp>
      <p:sp>
        <p:nvSpPr>
          <p:cNvPr id="5" name="Inhaltsplatzhalter 1">
            <a:extLst>
              <a:ext uri="{FF2B5EF4-FFF2-40B4-BE49-F238E27FC236}">
                <a16:creationId xmlns:a16="http://schemas.microsoft.com/office/drawing/2014/main" id="{74E55029-FD00-BC34-DACF-4E8E0B9CDAD6}"/>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5"/>
            </a:pPr>
            <a:r>
              <a:rPr lang="en-GB" sz="2200" noProof="0" dirty="0">
                <a:latin typeface="+mj-lt"/>
              </a:rPr>
              <a:t>Email Marketing</a:t>
            </a:r>
          </a:p>
          <a:p>
            <a:pPr>
              <a:buFontTx/>
              <a:buChar char="-"/>
            </a:pPr>
            <a:r>
              <a:rPr lang="en-GB" sz="2200" noProof="0" dirty="0">
                <a:latin typeface="+mj-lt"/>
              </a:rPr>
              <a:t>Oldest of the digital marketing competencies: </a:t>
            </a:r>
            <a:r>
              <a:rPr lang="en-GB" sz="2200" dirty="0">
                <a:latin typeface="+mj-lt"/>
              </a:rPr>
              <a:t>One-to-many and / or one-to-one email communication sending messages with a variety of purposes.</a:t>
            </a:r>
          </a:p>
          <a:p>
            <a:pPr>
              <a:buFontTx/>
              <a:buChar char="-"/>
            </a:pPr>
            <a:r>
              <a:rPr lang="en-GB" sz="2200" noProof="0" dirty="0">
                <a:latin typeface="+mj-lt"/>
              </a:rPr>
              <a:t>Effective due to platform / software independence, ability to reach customers at local, national, regional or even global scales almost instantaneously. </a:t>
            </a:r>
          </a:p>
          <a:p>
            <a:pPr>
              <a:buFontTx/>
              <a:buChar char="-"/>
            </a:pPr>
            <a:r>
              <a:rPr lang="en-GB" sz="2200" noProof="0" dirty="0">
                <a:latin typeface="+mj-lt"/>
              </a:rPr>
              <a:t>Prevention of spam emails, regulatory emphasis on customer privacy rights affect reach of email marketing. </a:t>
            </a:r>
          </a:p>
          <a:p>
            <a:pPr>
              <a:buFontTx/>
              <a:buChar char="-"/>
            </a:pPr>
            <a:r>
              <a:rPr lang="en-GB" sz="2200" dirty="0">
                <a:latin typeface="+mj-lt"/>
              </a:rPr>
              <a:t>Most effective when customers have granted permissions, get personalised content and value which is made possible by marketing automation and AI.</a:t>
            </a:r>
          </a:p>
          <a:p>
            <a:pPr marL="457200" indent="-457200">
              <a:buFont typeface="+mj-lt"/>
              <a:buAutoNum type="arabicPeriod" startAt="6"/>
            </a:pPr>
            <a:r>
              <a:rPr lang="en-GB" sz="2200" dirty="0">
                <a:latin typeface="+mj-lt"/>
              </a:rPr>
              <a:t>Affiliate Marketing</a:t>
            </a:r>
          </a:p>
          <a:p>
            <a:pPr>
              <a:buFontTx/>
              <a:buChar char="-"/>
            </a:pPr>
            <a:r>
              <a:rPr lang="en-GB" sz="2200" dirty="0">
                <a:latin typeface="+mj-lt"/>
              </a:rPr>
              <a:t>Partnerships (transactional, personal or aligned) with other organisations to increase the reach of company’s marketing coverage </a:t>
            </a:r>
          </a:p>
          <a:p>
            <a:pPr>
              <a:buFontTx/>
              <a:buChar char="-"/>
            </a:pPr>
            <a:r>
              <a:rPr lang="en-GB" sz="2200" dirty="0">
                <a:latin typeface="+mj-lt"/>
              </a:rPr>
              <a:t>Social media influencers will often promote products or services paid to do so a specific number of times or earn a commission on resulting sales. </a:t>
            </a:r>
          </a:p>
        </p:txBody>
      </p:sp>
    </p:spTree>
    <p:extLst>
      <p:ext uri="{BB962C8B-B14F-4D97-AF65-F5344CB8AC3E}">
        <p14:creationId xmlns:p14="http://schemas.microsoft.com/office/powerpoint/2010/main" val="3928853255"/>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F67C5-1B3F-A324-5987-0159CEC6883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8FDE18-1B74-8EFE-7DE3-BBA52119719C}"/>
              </a:ext>
            </a:extLst>
          </p:cNvPr>
          <p:cNvSpPr>
            <a:spLocks noGrp="1"/>
          </p:cNvSpPr>
          <p:nvPr>
            <p:ph sz="quarter" idx="11"/>
          </p:nvPr>
        </p:nvSpPr>
        <p:spPr/>
        <p:txBody>
          <a:bodyPr/>
          <a:lstStyle/>
          <a:p>
            <a:pPr marL="0" indent="0">
              <a:buNone/>
            </a:pPr>
            <a:r>
              <a:rPr lang="en-GB" noProof="0" dirty="0">
                <a:latin typeface="+mj-lt"/>
              </a:rPr>
              <a:t>10.1.4 Digital Marketing Competencies</a:t>
            </a:r>
          </a:p>
        </p:txBody>
      </p:sp>
      <p:sp>
        <p:nvSpPr>
          <p:cNvPr id="5" name="Inhaltsplatzhalter 1">
            <a:extLst>
              <a:ext uri="{FF2B5EF4-FFF2-40B4-BE49-F238E27FC236}">
                <a16:creationId xmlns:a16="http://schemas.microsoft.com/office/drawing/2014/main" id="{BE746D9C-66A7-DDF9-BEDC-6F2A976F6081}"/>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7"/>
            </a:pPr>
            <a:r>
              <a:rPr lang="en-GB" sz="2200" dirty="0">
                <a:latin typeface="+mj-lt"/>
              </a:rPr>
              <a:t>Viral Marketing</a:t>
            </a:r>
          </a:p>
          <a:p>
            <a:pPr>
              <a:buFontTx/>
              <a:buChar char="-"/>
            </a:pPr>
            <a:r>
              <a:rPr lang="en-GB" sz="2200" dirty="0">
                <a:latin typeface="+mj-lt"/>
              </a:rPr>
              <a:t>is s</a:t>
            </a:r>
            <a:r>
              <a:rPr lang="en-GB" sz="2200" noProof="0" dirty="0" err="1">
                <a:latin typeface="+mj-lt"/>
              </a:rPr>
              <a:t>imilar</a:t>
            </a:r>
            <a:r>
              <a:rPr lang="en-GB" sz="2200" noProof="0" dirty="0">
                <a:latin typeface="+mj-lt"/>
              </a:rPr>
              <a:t> to word-of-mouth communication</a:t>
            </a:r>
          </a:p>
          <a:p>
            <a:pPr>
              <a:buFontTx/>
              <a:buChar char="-"/>
            </a:pPr>
            <a:r>
              <a:rPr lang="en-GB" sz="2200" dirty="0">
                <a:latin typeface="+mj-lt"/>
              </a:rPr>
              <a:t>takes place in a digital environment and seeks to encourages the sharing of content for exponential distribution</a:t>
            </a:r>
          </a:p>
          <a:p>
            <a:pPr>
              <a:buFontTx/>
              <a:buChar char="-"/>
            </a:pPr>
            <a:r>
              <a:rPr lang="en-GB" sz="2200" dirty="0">
                <a:latin typeface="+mj-lt"/>
              </a:rPr>
              <a:t>has an inherent natural selection of the recipients, leading to a targeted communication</a:t>
            </a:r>
          </a:p>
          <a:p>
            <a:pPr marL="457200" indent="-457200">
              <a:buFont typeface="+mj-lt"/>
              <a:buAutoNum type="arabicPeriod" startAt="8"/>
            </a:pPr>
            <a:r>
              <a:rPr lang="en-GB" sz="2200" dirty="0">
                <a:latin typeface="+mj-lt"/>
              </a:rPr>
              <a:t>E-Coupons / Promotions Marketing</a:t>
            </a:r>
          </a:p>
          <a:p>
            <a:pPr>
              <a:buFontTx/>
              <a:buChar char="-"/>
            </a:pPr>
            <a:r>
              <a:rPr lang="en-GB" sz="2200" dirty="0">
                <a:latin typeface="+mj-lt"/>
              </a:rPr>
              <a:t>Longstanding tactic issued by a merchant to attract new customers or encourage repeat purchases by offering a benefit (volume or monetary).</a:t>
            </a:r>
          </a:p>
          <a:p>
            <a:pPr>
              <a:buFontTx/>
              <a:buChar char="-"/>
            </a:pPr>
            <a:r>
              <a:rPr lang="en-GB" sz="2200" dirty="0">
                <a:latin typeface="+mj-lt"/>
              </a:rPr>
              <a:t>All processing is done electronically.</a:t>
            </a:r>
          </a:p>
          <a:p>
            <a:pPr>
              <a:buFontTx/>
              <a:buChar char="-"/>
            </a:pPr>
            <a:r>
              <a:rPr lang="en-GB" sz="2200" dirty="0">
                <a:latin typeface="+mj-lt"/>
              </a:rPr>
              <a:t>requires excellent customer segmentation.</a:t>
            </a:r>
          </a:p>
          <a:p>
            <a:pPr>
              <a:buFontTx/>
              <a:buChar char="-"/>
            </a:pPr>
            <a:r>
              <a:rPr lang="en-GB" sz="2200" dirty="0">
                <a:latin typeface="+mj-lt"/>
              </a:rPr>
              <a:t>are still faced by challenges like consumer privacy and security concerns related to issuing and redeeming of e-coupons. </a:t>
            </a:r>
          </a:p>
          <a:p>
            <a:pPr marL="0" indent="0">
              <a:buNone/>
            </a:pPr>
            <a:endParaRPr lang="en-GB" sz="2200" dirty="0">
              <a:latin typeface="+mj-lt"/>
            </a:endParaRPr>
          </a:p>
          <a:p>
            <a:pPr>
              <a:buFontTx/>
              <a:buChar char="-"/>
            </a:pPr>
            <a:r>
              <a:rPr lang="en-GB" sz="2200" dirty="0">
                <a:latin typeface="+mj-lt"/>
              </a:rPr>
              <a:t> </a:t>
            </a:r>
            <a:endParaRPr lang="en-GB" sz="2200" noProof="0" dirty="0">
              <a:latin typeface="+mj-lt"/>
            </a:endParaRPr>
          </a:p>
        </p:txBody>
      </p:sp>
    </p:spTree>
    <p:extLst>
      <p:ext uri="{BB962C8B-B14F-4D97-AF65-F5344CB8AC3E}">
        <p14:creationId xmlns:p14="http://schemas.microsoft.com/office/powerpoint/2010/main" val="128119735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D110-6827-31B9-CE7F-4B8897809DF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23A442-81DB-833D-769C-9ED025896D41}"/>
              </a:ext>
            </a:extLst>
          </p:cNvPr>
          <p:cNvSpPr>
            <a:spLocks noGrp="1"/>
          </p:cNvSpPr>
          <p:nvPr>
            <p:ph sz="quarter" idx="11"/>
          </p:nvPr>
        </p:nvSpPr>
        <p:spPr/>
        <p:txBody>
          <a:bodyPr/>
          <a:lstStyle/>
          <a:p>
            <a:pPr marL="0" indent="0">
              <a:buNone/>
            </a:pPr>
            <a:r>
              <a:rPr lang="en-GB" noProof="0" dirty="0">
                <a:latin typeface="+mj-lt"/>
              </a:rPr>
              <a:t>10.2 Company Website and Social Media</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1311CF6E-C4D9-82C6-745D-D5D4AB5933A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Important channels on the Web 1.0 and 2.0 are company websites and social media platforms. </a:t>
            </a:r>
          </a:p>
          <a:p>
            <a:r>
              <a:rPr lang="en-GB" sz="2200" dirty="0">
                <a:latin typeface="+mj-lt"/>
              </a:rPr>
              <a:t>Next to other channels like p</a:t>
            </a:r>
            <a:r>
              <a:rPr lang="en-GB" sz="2200" noProof="0" dirty="0" err="1">
                <a:latin typeface="+mj-lt"/>
              </a:rPr>
              <a:t>ortals</a:t>
            </a:r>
            <a:r>
              <a:rPr lang="en-GB" sz="2200" noProof="0" dirty="0">
                <a:latin typeface="+mj-lt"/>
              </a:rPr>
              <a:t>, e</a:t>
            </a:r>
            <a:r>
              <a:rPr lang="en-GB" sz="2200" dirty="0">
                <a:latin typeface="+mj-lt"/>
              </a:rPr>
              <a:t>mails, mobile apps (e.g. games), digital platforms / intermediaries, streaming/ video apps / services.</a:t>
            </a:r>
          </a:p>
          <a:p>
            <a:pPr marL="457200" lvl="1" indent="0">
              <a:buNone/>
            </a:pPr>
            <a:endParaRPr lang="en-GB" sz="2200" dirty="0">
              <a:latin typeface="+mj-lt"/>
            </a:endParaRPr>
          </a:p>
        </p:txBody>
      </p:sp>
      <p:sp>
        <p:nvSpPr>
          <p:cNvPr id="2" name="Inhaltsplatzhalter 2">
            <a:extLst>
              <a:ext uri="{FF2B5EF4-FFF2-40B4-BE49-F238E27FC236}">
                <a16:creationId xmlns:a16="http://schemas.microsoft.com/office/drawing/2014/main" id="{8F243194-37F0-0D46-1113-0E8634592D9C}"/>
              </a:ext>
            </a:extLst>
          </p:cNvPr>
          <p:cNvSpPr txBox="1">
            <a:spLocks/>
          </p:cNvSpPr>
          <p:nvPr/>
        </p:nvSpPr>
        <p:spPr>
          <a:xfrm>
            <a:off x="0" y="2871741"/>
            <a:ext cx="12179299" cy="557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mj-lt"/>
              </a:rPr>
              <a:t>10.2.1 Identity and Branding – Importance of Company Websites</a:t>
            </a:r>
          </a:p>
          <a:p>
            <a:endParaRPr lang="en-GB" dirty="0"/>
          </a:p>
        </p:txBody>
      </p:sp>
      <p:sp>
        <p:nvSpPr>
          <p:cNvPr id="4" name="Inhaltsplatzhalter 1">
            <a:extLst>
              <a:ext uri="{FF2B5EF4-FFF2-40B4-BE49-F238E27FC236}">
                <a16:creationId xmlns:a16="http://schemas.microsoft.com/office/drawing/2014/main" id="{6C7C081E-EFDD-7EB6-C70A-6148CB97C063}"/>
              </a:ext>
            </a:extLst>
          </p:cNvPr>
          <p:cNvSpPr txBox="1">
            <a:spLocks/>
          </p:cNvSpPr>
          <p:nvPr/>
        </p:nvSpPr>
        <p:spPr>
          <a:xfrm>
            <a:off x="1393825" y="3429000"/>
            <a:ext cx="9404350" cy="32778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Company websites are the foundation of digital presence of companies.</a:t>
            </a:r>
          </a:p>
          <a:p>
            <a:r>
              <a:rPr lang="en-GB" sz="2200" noProof="0" dirty="0" err="1">
                <a:latin typeface="+mj-lt"/>
              </a:rPr>
              <a:t>Repre</a:t>
            </a:r>
            <a:r>
              <a:rPr lang="en-GB" sz="2200" dirty="0">
                <a:latin typeface="+mj-lt"/>
              </a:rPr>
              <a:t>sent the online identity and brand.</a:t>
            </a:r>
          </a:p>
          <a:p>
            <a:r>
              <a:rPr lang="en-GB" sz="2200" noProof="0" dirty="0">
                <a:latin typeface="+mj-lt"/>
              </a:rPr>
              <a:t>F</a:t>
            </a:r>
            <a:r>
              <a:rPr lang="en-GB" sz="2200" dirty="0" err="1">
                <a:latin typeface="+mj-lt"/>
              </a:rPr>
              <a:t>irst</a:t>
            </a:r>
            <a:r>
              <a:rPr lang="en-GB" sz="2200" dirty="0">
                <a:latin typeface="+mj-lt"/>
              </a:rPr>
              <a:t> digital point of contact with customer or stakeholders.</a:t>
            </a:r>
          </a:p>
          <a:p>
            <a:r>
              <a:rPr lang="en-GB" sz="2200" dirty="0">
                <a:latin typeface="+mj-lt"/>
              </a:rPr>
              <a:t>Websites allow other digital channels to be found, but also other channels lead customers back to the website. </a:t>
            </a:r>
          </a:p>
          <a:p>
            <a:r>
              <a:rPr lang="en-GB" sz="2200" dirty="0">
                <a:latin typeface="+mj-lt"/>
              </a:rPr>
              <a:t>Branding on websites is largely in the hand of the company.</a:t>
            </a:r>
          </a:p>
          <a:p>
            <a:r>
              <a:rPr lang="en-GB" sz="2200" dirty="0">
                <a:latin typeface="+mj-lt"/>
              </a:rPr>
              <a:t>Presenting products and services is increasingly regulated in jurisdictions like the EU concerning product descriptions or price communication. </a:t>
            </a:r>
          </a:p>
        </p:txBody>
      </p:sp>
    </p:spTree>
    <p:extLst>
      <p:ext uri="{BB962C8B-B14F-4D97-AF65-F5344CB8AC3E}">
        <p14:creationId xmlns:p14="http://schemas.microsoft.com/office/powerpoint/2010/main" val="1743573825"/>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5B17-FC25-EB3C-FA1D-3E9816154DF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CC30C6A-B6BA-6CE9-478B-566F0494FE27}"/>
              </a:ext>
            </a:extLst>
          </p:cNvPr>
          <p:cNvSpPr>
            <a:spLocks noGrp="1"/>
          </p:cNvSpPr>
          <p:nvPr>
            <p:ph sz="quarter" idx="11"/>
          </p:nvPr>
        </p:nvSpPr>
        <p:spPr/>
        <p:txBody>
          <a:bodyPr/>
          <a:lstStyle/>
          <a:p>
            <a:pPr marL="0" indent="0">
              <a:buNone/>
            </a:pPr>
            <a:r>
              <a:rPr lang="en-GB" sz="3000" noProof="0" dirty="0">
                <a:latin typeface="+mj-lt"/>
              </a:rPr>
              <a:t>10.2.2 Marketing on Social Media</a:t>
            </a:r>
          </a:p>
          <a:p>
            <a:endParaRPr lang="en-GB" noProof="0" dirty="0"/>
          </a:p>
        </p:txBody>
      </p:sp>
      <p:sp>
        <p:nvSpPr>
          <p:cNvPr id="4" name="Inhaltsplatzhalter 1">
            <a:extLst>
              <a:ext uri="{FF2B5EF4-FFF2-40B4-BE49-F238E27FC236}">
                <a16:creationId xmlns:a16="http://schemas.microsoft.com/office/drawing/2014/main" id="{A1F6DC4C-CF54-5D02-1B76-5D809086B867}"/>
              </a:ext>
            </a:extLst>
          </p:cNvPr>
          <p:cNvSpPr txBox="1">
            <a:spLocks/>
          </p:cNvSpPr>
          <p:nvPr/>
        </p:nvSpPr>
        <p:spPr>
          <a:xfrm>
            <a:off x="1238250" y="1355725"/>
            <a:ext cx="6716142"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Social media platforms </a:t>
            </a:r>
          </a:p>
          <a:p>
            <a:pPr lvl="1"/>
            <a:r>
              <a:rPr lang="en-GB" sz="2200" noProof="0" dirty="0">
                <a:latin typeface="+mj-lt"/>
              </a:rPr>
              <a:t>are very attractive for the large number of users, the rich data available to the operators and the advertising solutions. </a:t>
            </a:r>
          </a:p>
          <a:p>
            <a:pPr lvl="1"/>
            <a:r>
              <a:rPr lang="en-GB" sz="2200" dirty="0">
                <a:latin typeface="+mj-lt"/>
              </a:rPr>
              <a:t>are suited to digital advertising (organic and paid, including affiliate marketing with influencers or brand ambassadors) and viral campaigns</a:t>
            </a:r>
          </a:p>
          <a:p>
            <a:pPr lvl="1"/>
            <a:r>
              <a:rPr lang="en-GB" sz="2200" dirty="0">
                <a:latin typeface="+mj-lt"/>
              </a:rPr>
              <a:t>o</a:t>
            </a:r>
            <a:r>
              <a:rPr lang="en-GB" sz="2200" noProof="0" dirty="0" err="1">
                <a:latin typeface="+mj-lt"/>
              </a:rPr>
              <a:t>ffer</a:t>
            </a:r>
            <a:r>
              <a:rPr lang="en-GB" sz="2200" noProof="0" dirty="0">
                <a:latin typeface="+mj-lt"/>
              </a:rPr>
              <a:t> a</a:t>
            </a:r>
            <a:r>
              <a:rPr lang="en-GB" sz="2200" dirty="0">
                <a:latin typeface="+mj-lt"/>
              </a:rPr>
              <a:t> u</a:t>
            </a:r>
            <a:r>
              <a:rPr lang="en-GB" sz="2200" noProof="0" dirty="0" err="1">
                <a:latin typeface="+mj-lt"/>
              </a:rPr>
              <a:t>nique</a:t>
            </a:r>
            <a:r>
              <a:rPr lang="en-GB" sz="2200" noProof="0" dirty="0">
                <a:latin typeface="+mj-lt"/>
              </a:rPr>
              <a:t> environment </a:t>
            </a:r>
            <a:r>
              <a:rPr lang="en-GB" sz="2200" dirty="0">
                <a:latin typeface="+mj-lt"/>
              </a:rPr>
              <a:t>to engage stakeholders with content marketing campaigns, especially with two-way communication. </a:t>
            </a:r>
          </a:p>
          <a:p>
            <a:pPr lvl="1"/>
            <a:r>
              <a:rPr lang="en-GB" sz="2200" noProof="0" dirty="0">
                <a:latin typeface="+mj-lt"/>
              </a:rPr>
              <a:t>requires a highly responsive engagement from companies seeking to build communities. </a:t>
            </a:r>
          </a:p>
          <a:p>
            <a:r>
              <a:rPr lang="en-GB" sz="2200" dirty="0">
                <a:latin typeface="+mj-lt"/>
              </a:rPr>
              <a:t>Each platform has its unique strengths and weaknesses, form of communities and norms of behaviour – all should match the identity and brand of the company. </a:t>
            </a:r>
          </a:p>
        </p:txBody>
      </p:sp>
      <p:pic>
        <p:nvPicPr>
          <p:cNvPr id="2052" name="Picture 4" descr="Set von beliebten Social Media Icons Logos Netzwerkplattformen Aufkleber |  Premium Vektor">
            <a:extLst>
              <a:ext uri="{FF2B5EF4-FFF2-40B4-BE49-F238E27FC236}">
                <a16:creationId xmlns:a16="http://schemas.microsoft.com/office/drawing/2014/main" id="{9C6873EE-F993-9347-6047-26872AC3AA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54392" y="1784458"/>
            <a:ext cx="3289084" cy="3289084"/>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9B4A8B7D-B6A3-B92F-4F40-403D1D30A59F}"/>
              </a:ext>
            </a:extLst>
          </p:cNvPr>
          <p:cNvSpPr txBox="1"/>
          <p:nvPr/>
        </p:nvSpPr>
        <p:spPr>
          <a:xfrm>
            <a:off x="7954392" y="5073542"/>
            <a:ext cx="3289084" cy="338554"/>
          </a:xfrm>
          <a:prstGeom prst="rect">
            <a:avLst/>
          </a:prstGeom>
          <a:noFill/>
        </p:spPr>
        <p:txBody>
          <a:bodyPr wrap="square">
            <a:spAutoFit/>
          </a:bodyPr>
          <a:lstStyle/>
          <a:p>
            <a:r>
              <a:rPr lang="de-CH" sz="800" dirty="0">
                <a:latin typeface="+mj-lt"/>
              </a:rPr>
              <a:t>https://de.freepik.com/vektoren-premium/set-von-beliebten-social-media-icons-logos-netzwerkplattformen-aufkleber_15125575.htm</a:t>
            </a:r>
          </a:p>
        </p:txBody>
      </p:sp>
    </p:spTree>
    <p:extLst>
      <p:ext uri="{BB962C8B-B14F-4D97-AF65-F5344CB8AC3E}">
        <p14:creationId xmlns:p14="http://schemas.microsoft.com/office/powerpoint/2010/main" val="55735850"/>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3637-3462-FE84-40AB-F07EBC7AA7AF}"/>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7CF4925-8413-74C0-FD46-B0F5B3CE00AB}"/>
              </a:ext>
            </a:extLst>
          </p:cNvPr>
          <p:cNvSpPr>
            <a:spLocks noGrp="1"/>
          </p:cNvSpPr>
          <p:nvPr>
            <p:ph sz="quarter" idx="11"/>
          </p:nvPr>
        </p:nvSpPr>
        <p:spPr/>
        <p:txBody>
          <a:bodyPr/>
          <a:lstStyle/>
          <a:p>
            <a:pPr marL="0" indent="0">
              <a:buNone/>
            </a:pPr>
            <a:r>
              <a:rPr lang="en-GB" noProof="0" dirty="0">
                <a:latin typeface="+mj-lt"/>
              </a:rPr>
              <a:t>Community Building</a:t>
            </a:r>
            <a:endParaRPr lang="en-GB" noProof="0" dirty="0"/>
          </a:p>
        </p:txBody>
      </p:sp>
      <p:sp>
        <p:nvSpPr>
          <p:cNvPr id="4" name="Inhaltsplatzhalter 1">
            <a:extLst>
              <a:ext uri="{FF2B5EF4-FFF2-40B4-BE49-F238E27FC236}">
                <a16:creationId xmlns:a16="http://schemas.microsoft.com/office/drawing/2014/main" id="{E87C14C8-79A0-BE58-9C0D-5035045D91AE}"/>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Critical activity in the digital age, mostly associated </a:t>
            </a:r>
            <a:r>
              <a:rPr lang="en-GB" sz="2200" dirty="0">
                <a:latin typeface="+mj-lt"/>
              </a:rPr>
              <a:t>with social media platforms or websites.</a:t>
            </a:r>
          </a:p>
          <a:p>
            <a:r>
              <a:rPr lang="en-GB" sz="2200" noProof="0" dirty="0">
                <a:latin typeface="+mj-lt"/>
              </a:rPr>
              <a:t>Online communities are featured by </a:t>
            </a:r>
            <a:r>
              <a:rPr lang="en-GB" sz="2200" dirty="0">
                <a:latin typeface="+mj-lt"/>
              </a:rPr>
              <a:t>free association (to join or leave) and two-way communication between member and community founder(s).</a:t>
            </a:r>
          </a:p>
          <a:p>
            <a:r>
              <a:rPr lang="en-GB" sz="2200" noProof="0" dirty="0">
                <a:latin typeface="+mj-lt"/>
              </a:rPr>
              <a:t>Community founders are a single or small group of content creators for a specific topic, theme or issue that attract others. </a:t>
            </a:r>
          </a:p>
          <a:p>
            <a:r>
              <a:rPr lang="en-GB" sz="2200" dirty="0">
                <a:latin typeface="+mj-lt"/>
              </a:rPr>
              <a:t>No end to the variety and specific nature of online communities, but looking at the digital transformation of a company a digital community would be associated with the brand, products or activities of a company. </a:t>
            </a:r>
          </a:p>
          <a:p>
            <a:r>
              <a:rPr lang="en-GB" sz="2200" noProof="0" dirty="0">
                <a:latin typeface="+mj-lt"/>
              </a:rPr>
              <a:t>Communities need to be </a:t>
            </a:r>
            <a:r>
              <a:rPr lang="en-GB" sz="2200" noProof="0" dirty="0" err="1">
                <a:latin typeface="+mj-lt"/>
              </a:rPr>
              <a:t>maint</a:t>
            </a:r>
            <a:r>
              <a:rPr lang="en-GB" sz="2200" dirty="0" err="1">
                <a:latin typeface="+mj-lt"/>
              </a:rPr>
              <a:t>ained</a:t>
            </a:r>
            <a:r>
              <a:rPr lang="en-GB" sz="2200" dirty="0">
                <a:latin typeface="+mj-lt"/>
              </a:rPr>
              <a:t> and developed with active effort like meaningful investments.</a:t>
            </a:r>
          </a:p>
          <a:p>
            <a:r>
              <a:rPr lang="en-GB" sz="2200" noProof="0" dirty="0">
                <a:latin typeface="+mj-lt"/>
              </a:rPr>
              <a:t>Comp</a:t>
            </a:r>
            <a:r>
              <a:rPr lang="en-GB" sz="2200" dirty="0" err="1">
                <a:latin typeface="+mj-lt"/>
              </a:rPr>
              <a:t>anies</a:t>
            </a:r>
            <a:r>
              <a:rPr lang="en-GB" sz="2200" dirty="0">
                <a:latin typeface="+mj-lt"/>
              </a:rPr>
              <a:t> get stable/ positive relationships, deeper insights through exchange, co-creation opportunities and therefore better product market fit and improved performance. </a:t>
            </a:r>
            <a:endParaRPr lang="en-GB" sz="2200" noProof="0" dirty="0"/>
          </a:p>
        </p:txBody>
      </p:sp>
    </p:spTree>
    <p:extLst>
      <p:ext uri="{BB962C8B-B14F-4D97-AF65-F5344CB8AC3E}">
        <p14:creationId xmlns:p14="http://schemas.microsoft.com/office/powerpoint/2010/main" val="2231804263"/>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9BA1B-ED46-B701-FECE-2C6034B18D7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8D14F6F-4AD5-E601-74D8-368FF636CAE8}"/>
              </a:ext>
            </a:extLst>
          </p:cNvPr>
          <p:cNvSpPr>
            <a:spLocks noGrp="1"/>
          </p:cNvSpPr>
          <p:nvPr>
            <p:ph sz="quarter" idx="11"/>
          </p:nvPr>
        </p:nvSpPr>
        <p:spPr/>
        <p:txBody>
          <a:bodyPr/>
          <a:lstStyle/>
          <a:p>
            <a:pPr marL="0" indent="0">
              <a:buNone/>
            </a:pPr>
            <a:r>
              <a:rPr lang="en-GB" noProof="0" dirty="0">
                <a:latin typeface="+mj-lt"/>
              </a:rPr>
              <a:t>10.2.3 Additional Marketing Concepts</a:t>
            </a:r>
            <a:endParaRPr lang="en-GB" noProof="0" dirty="0"/>
          </a:p>
        </p:txBody>
      </p:sp>
      <p:sp>
        <p:nvSpPr>
          <p:cNvPr id="4" name="Inhaltsplatzhalter 1">
            <a:extLst>
              <a:ext uri="{FF2B5EF4-FFF2-40B4-BE49-F238E27FC236}">
                <a16:creationId xmlns:a16="http://schemas.microsoft.com/office/drawing/2014/main" id="{D503F973-E0FE-E492-6208-6D416EDBF4E6}"/>
              </a:ext>
            </a:extLst>
          </p:cNvPr>
          <p:cNvSpPr txBox="1">
            <a:spLocks/>
          </p:cNvSpPr>
          <p:nvPr/>
        </p:nvSpPr>
        <p:spPr>
          <a:xfrm>
            <a:off x="1238249" y="1258450"/>
            <a:ext cx="1032997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A/B testing: improving performance by testing version A or B of  campaigns.</a:t>
            </a:r>
          </a:p>
          <a:p>
            <a:r>
              <a:rPr lang="en-GB" sz="2200" dirty="0">
                <a:latin typeface="+mj-lt"/>
              </a:rPr>
              <a:t>AI for data collection, natural language processing, machine learning and analytics to drive better insights and automation. </a:t>
            </a:r>
          </a:p>
          <a:p>
            <a:r>
              <a:rPr lang="en-GB" sz="2200" dirty="0">
                <a:latin typeface="+mj-lt"/>
              </a:rPr>
              <a:t>Ambassador marketing: engage individuals to act as representatives of a brand. </a:t>
            </a:r>
          </a:p>
          <a:p>
            <a:r>
              <a:rPr lang="en-GB" sz="2200" dirty="0">
                <a:latin typeface="+mj-lt"/>
              </a:rPr>
              <a:t>Content Distribution (or Delivery) Network: system of interconnected services in different regions to deliver web content quickly, personalised and efficiently. </a:t>
            </a:r>
          </a:p>
          <a:p>
            <a:r>
              <a:rPr lang="en-GB" sz="2200" dirty="0">
                <a:latin typeface="+mj-lt"/>
              </a:rPr>
              <a:t>Go-To-Market (GTM) plan: document to summarise all marketing activities including, channels, target segments, goals/ metrics, milestones, budgets.</a:t>
            </a:r>
          </a:p>
          <a:p>
            <a:r>
              <a:rPr lang="en-GB" sz="2200" dirty="0">
                <a:latin typeface="+mj-lt"/>
              </a:rPr>
              <a:t>Marketing technology stack: collection of technologies and tools used to plan, execute, analyse and optimise all marketing activities including software. </a:t>
            </a:r>
          </a:p>
          <a:p>
            <a:r>
              <a:rPr lang="en-GB" sz="2200" noProof="0" dirty="0">
                <a:latin typeface="+mj-lt"/>
              </a:rPr>
              <a:t>Search Generative Experience (SGE): experimental search future by Google using AI to enhance search results (since 2024). </a:t>
            </a:r>
          </a:p>
          <a:p>
            <a:r>
              <a:rPr lang="en-GB" sz="2200" dirty="0">
                <a:latin typeface="+mj-lt"/>
              </a:rPr>
              <a:t>Video Search Optimisation (VSO): improving ranking and visibility of videos.</a:t>
            </a:r>
          </a:p>
          <a:p>
            <a:r>
              <a:rPr lang="en-GB" sz="2200" noProof="0" dirty="0">
                <a:latin typeface="+mj-lt"/>
              </a:rPr>
              <a:t>Voice commerce</a:t>
            </a:r>
            <a:r>
              <a:rPr lang="en-GB" sz="2200" dirty="0">
                <a:latin typeface="+mj-lt"/>
              </a:rPr>
              <a:t>: technology to interact and purchase using voice commands. </a:t>
            </a:r>
            <a:endParaRPr lang="en-GB" sz="2200" noProof="0" dirty="0">
              <a:latin typeface="+mj-lt"/>
            </a:endParaRPr>
          </a:p>
        </p:txBody>
      </p:sp>
    </p:spTree>
    <p:extLst>
      <p:ext uri="{BB962C8B-B14F-4D97-AF65-F5344CB8AC3E}">
        <p14:creationId xmlns:p14="http://schemas.microsoft.com/office/powerpoint/2010/main" val="2357320341"/>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92B9A-594F-54EA-488A-4AFD9FCCCD4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BDFE0D8-A77B-97CD-73F0-CA03DB584A7C}"/>
              </a:ext>
            </a:extLst>
          </p:cNvPr>
          <p:cNvSpPr>
            <a:spLocks noGrp="1"/>
          </p:cNvSpPr>
          <p:nvPr>
            <p:ph sz="quarter" idx="11"/>
          </p:nvPr>
        </p:nvSpPr>
        <p:spPr/>
        <p:txBody>
          <a:bodyPr/>
          <a:lstStyle/>
          <a:p>
            <a:pPr marL="0" indent="0">
              <a:buNone/>
            </a:pPr>
            <a:r>
              <a:rPr lang="en-GB" noProof="0" dirty="0">
                <a:latin typeface="+mj-lt"/>
              </a:rPr>
              <a:t>10.3 Digital Marketing Data Analysis</a:t>
            </a:r>
            <a:endParaRPr lang="en-GB" noProof="0" dirty="0"/>
          </a:p>
        </p:txBody>
      </p:sp>
      <p:sp>
        <p:nvSpPr>
          <p:cNvPr id="4" name="Inhaltsplatzhalter 1">
            <a:extLst>
              <a:ext uri="{FF2B5EF4-FFF2-40B4-BE49-F238E27FC236}">
                <a16:creationId xmlns:a16="http://schemas.microsoft.com/office/drawing/2014/main" id="{670F47DF-D7F7-3A38-6175-CB5EAF5517C4}"/>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AI, machine learning and data analytics have the potential to makes digital marketing more efficient and effective.</a:t>
            </a:r>
          </a:p>
          <a:p>
            <a:r>
              <a:rPr lang="en-US" sz="2200" dirty="0">
                <a:latin typeface="+mj-lt"/>
              </a:rPr>
              <a:t>ML algorithms enable </a:t>
            </a:r>
            <a:r>
              <a:rPr lang="en-US" sz="2200" dirty="0" err="1">
                <a:latin typeface="+mj-lt"/>
              </a:rPr>
              <a:t>optimising</a:t>
            </a:r>
            <a:r>
              <a:rPr lang="en-US" sz="2200" dirty="0">
                <a:latin typeface="+mj-lt"/>
              </a:rPr>
              <a:t> e-commerce activities like pricing.</a:t>
            </a:r>
            <a:endParaRPr lang="en-GB" sz="2200" dirty="0">
              <a:latin typeface="+mj-lt"/>
            </a:endParaRPr>
          </a:p>
          <a:p>
            <a:r>
              <a:rPr lang="en-GB" sz="2200" noProof="0" dirty="0">
                <a:latin typeface="+mj-lt"/>
              </a:rPr>
              <a:t>AI enables </a:t>
            </a:r>
            <a:r>
              <a:rPr lang="en-GB" sz="2200" dirty="0">
                <a:latin typeface="+mj-lt"/>
              </a:rPr>
              <a:t>automation, customer engagement and building brand loyalty.</a:t>
            </a:r>
          </a:p>
          <a:p>
            <a:r>
              <a:rPr lang="en-GB" sz="2200" dirty="0">
                <a:latin typeface="+mj-lt"/>
              </a:rPr>
              <a:t>AI supports personalisation through data analytics and algorithmic decision-making using segmentation, personalized content delivery, behaviour prediction, cross-channel optimization. </a:t>
            </a:r>
          </a:p>
          <a:p>
            <a:r>
              <a:rPr lang="en-GB" sz="2200" noProof="0" dirty="0">
                <a:latin typeface="+mj-lt"/>
              </a:rPr>
              <a:t>All data analytic techniques rely on high data quality and digital technologies.</a:t>
            </a:r>
          </a:p>
          <a:p>
            <a:r>
              <a:rPr lang="en-GB" sz="2200" noProof="0" dirty="0">
                <a:latin typeface="+mj-lt"/>
              </a:rPr>
              <a:t>Effectiveness of AI/ ML adoption is influenced by a range of internal and external factors like internal management support (attitude), understanding of new technologies, external competitive pressures, perceived ease of use, usefulness and benefits. </a:t>
            </a:r>
          </a:p>
        </p:txBody>
      </p:sp>
    </p:spTree>
    <p:extLst>
      <p:ext uri="{BB962C8B-B14F-4D97-AF65-F5344CB8AC3E}">
        <p14:creationId xmlns:p14="http://schemas.microsoft.com/office/powerpoint/2010/main" val="844552749"/>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EB0F9-361F-A52A-D7F9-B5319BE2DBD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71BD92B-E507-ADAE-A09B-3FD8A118906D}"/>
              </a:ext>
            </a:extLst>
          </p:cNvPr>
          <p:cNvSpPr>
            <a:spLocks noGrp="1"/>
          </p:cNvSpPr>
          <p:nvPr>
            <p:ph sz="quarter" idx="11"/>
          </p:nvPr>
        </p:nvSpPr>
        <p:spPr/>
        <p:txBody>
          <a:bodyPr/>
          <a:lstStyle/>
          <a:p>
            <a:pPr marL="0" indent="0">
              <a:buNone/>
            </a:pPr>
            <a:r>
              <a:rPr lang="en-GB" sz="3000" noProof="0" dirty="0">
                <a:latin typeface="+mj-lt"/>
              </a:rPr>
              <a:t>Digital Marketing Metrics</a:t>
            </a:r>
          </a:p>
          <a:p>
            <a:endParaRPr lang="en-GB" noProof="0" dirty="0"/>
          </a:p>
        </p:txBody>
      </p:sp>
      <p:sp>
        <p:nvSpPr>
          <p:cNvPr id="4" name="Inhaltsplatzhalter 1">
            <a:extLst>
              <a:ext uri="{FF2B5EF4-FFF2-40B4-BE49-F238E27FC236}">
                <a16:creationId xmlns:a16="http://schemas.microsoft.com/office/drawing/2014/main" id="{57E82479-04EF-A087-2CD7-3D2EB73A04FA}"/>
              </a:ext>
            </a:extLst>
          </p:cNvPr>
          <p:cNvSpPr txBox="1">
            <a:spLocks/>
          </p:cNvSpPr>
          <p:nvPr/>
        </p:nvSpPr>
        <p:spPr>
          <a:xfrm>
            <a:off x="1238249" y="1355725"/>
            <a:ext cx="10446931"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Bounce rate: Number of user visiting a website and leaving without clicking or doing anything.</a:t>
            </a:r>
          </a:p>
          <a:p>
            <a:r>
              <a:rPr lang="en-GB" sz="2200" dirty="0">
                <a:latin typeface="+mj-lt"/>
              </a:rPr>
              <a:t>Click-through rate (CTR): number of clicks a paid ad receives per impression (%).</a:t>
            </a:r>
          </a:p>
          <a:p>
            <a:r>
              <a:rPr lang="en-GB" sz="2200" dirty="0">
                <a:latin typeface="+mj-lt"/>
              </a:rPr>
              <a:t>Cost per acquisition (CPA): cost to secure a paying customer.</a:t>
            </a:r>
          </a:p>
          <a:p>
            <a:r>
              <a:rPr lang="en-GB" sz="2200" dirty="0">
                <a:latin typeface="+mj-lt"/>
              </a:rPr>
              <a:t>Cost per click (CPC): how much a firm paid when someone clicks the add.</a:t>
            </a:r>
          </a:p>
          <a:p>
            <a:r>
              <a:rPr lang="en-GB" sz="2200" dirty="0">
                <a:latin typeface="+mj-lt"/>
              </a:rPr>
              <a:t>Cost per lead (CPL): cost to capture a lead that converts into MQLs/ SQLs.</a:t>
            </a:r>
          </a:p>
          <a:p>
            <a:r>
              <a:rPr lang="en-GB" sz="2200" dirty="0">
                <a:latin typeface="+mj-lt"/>
              </a:rPr>
              <a:t>Cost per </a:t>
            </a:r>
            <a:r>
              <a:rPr lang="en-GB" sz="2200" dirty="0" err="1">
                <a:latin typeface="+mj-lt"/>
              </a:rPr>
              <a:t>mille</a:t>
            </a:r>
            <a:r>
              <a:rPr lang="en-GB" sz="2200" dirty="0">
                <a:latin typeface="+mj-lt"/>
              </a:rPr>
              <a:t> (CPM): cost a firm pays for every 1000 impressions of ad.</a:t>
            </a:r>
          </a:p>
          <a:p>
            <a:r>
              <a:rPr lang="en-GB" sz="2200" dirty="0">
                <a:latin typeface="+mj-lt"/>
              </a:rPr>
              <a:t>Conversion rate (CR): percentage of users who complete a desired action.</a:t>
            </a:r>
          </a:p>
          <a:p>
            <a:r>
              <a:rPr lang="en-GB" sz="2200" dirty="0">
                <a:latin typeface="+mj-lt"/>
              </a:rPr>
              <a:t>Customer lifetime value (CLV): amount a customer is likely to spend during their lifetime with the firm. </a:t>
            </a:r>
          </a:p>
          <a:p>
            <a:r>
              <a:rPr lang="en-GB" sz="2200" dirty="0">
                <a:latin typeface="+mj-lt"/>
              </a:rPr>
              <a:t>Customer retention rate (CRR): share of customers who return for repeated purchases. </a:t>
            </a:r>
          </a:p>
          <a:p>
            <a:r>
              <a:rPr lang="en-GB" sz="2200" dirty="0">
                <a:latin typeface="+mj-lt"/>
              </a:rPr>
              <a:t>Exit rate: similar to bounce rate, but from a specific page.  </a:t>
            </a:r>
          </a:p>
          <a:p>
            <a:endParaRPr lang="en-GB" sz="2200" dirty="0">
              <a:latin typeface="+mj-lt"/>
            </a:endParaRPr>
          </a:p>
        </p:txBody>
      </p:sp>
    </p:spTree>
    <p:extLst>
      <p:ext uri="{BB962C8B-B14F-4D97-AF65-F5344CB8AC3E}">
        <p14:creationId xmlns:p14="http://schemas.microsoft.com/office/powerpoint/2010/main" val="2876384854"/>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AA1BC-28F9-0170-B9A0-37F3C30B879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D673A3C-40AD-1645-AC0A-8222E43B5EB0}"/>
              </a:ext>
            </a:extLst>
          </p:cNvPr>
          <p:cNvSpPr>
            <a:spLocks noGrp="1"/>
          </p:cNvSpPr>
          <p:nvPr>
            <p:ph sz="quarter" idx="11"/>
          </p:nvPr>
        </p:nvSpPr>
        <p:spPr/>
        <p:txBody>
          <a:bodyPr/>
          <a:lstStyle/>
          <a:p>
            <a:pPr marL="0" indent="0">
              <a:buNone/>
            </a:pPr>
            <a:r>
              <a:rPr lang="en-GB" sz="3000" noProof="0" dirty="0">
                <a:latin typeface="+mj-lt"/>
              </a:rPr>
              <a:t>Digital Marketing Metrics</a:t>
            </a:r>
          </a:p>
          <a:p>
            <a:endParaRPr lang="en-GB" noProof="0" dirty="0"/>
          </a:p>
        </p:txBody>
      </p:sp>
      <p:sp>
        <p:nvSpPr>
          <p:cNvPr id="4" name="Inhaltsplatzhalter 1">
            <a:extLst>
              <a:ext uri="{FF2B5EF4-FFF2-40B4-BE49-F238E27FC236}">
                <a16:creationId xmlns:a16="http://schemas.microsoft.com/office/drawing/2014/main" id="{A6843A8C-F592-4BCE-E64F-0AD97F553CBA}"/>
              </a:ext>
            </a:extLst>
          </p:cNvPr>
          <p:cNvSpPr txBox="1">
            <a:spLocks/>
          </p:cNvSpPr>
          <p:nvPr/>
        </p:nvSpPr>
        <p:spPr>
          <a:xfrm>
            <a:off x="1238250" y="1336270"/>
            <a:ext cx="967968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Marketing qualified lead (MQLs): number of leads interested before purchasing.</a:t>
            </a:r>
          </a:p>
          <a:p>
            <a:r>
              <a:rPr lang="en-GB" sz="2200" dirty="0">
                <a:latin typeface="+mj-lt"/>
              </a:rPr>
              <a:t>Page views: how many page users have visited the website.</a:t>
            </a:r>
          </a:p>
          <a:p>
            <a:r>
              <a:rPr lang="en-GB" sz="2200" noProof="0" dirty="0">
                <a:latin typeface="+mj-lt"/>
              </a:rPr>
              <a:t>Page views per session: how many pages a user visits in a website visit (session).</a:t>
            </a:r>
          </a:p>
          <a:p>
            <a:r>
              <a:rPr lang="en-GB" sz="2200" dirty="0">
                <a:latin typeface="+mj-lt"/>
              </a:rPr>
              <a:t>Return on marketing investment (MROI): (number of leads x conversation rate x average sales price : cost for marketing) x 100.</a:t>
            </a:r>
          </a:p>
          <a:p>
            <a:r>
              <a:rPr lang="en-GB" sz="2200" dirty="0">
                <a:latin typeface="+mj-lt"/>
              </a:rPr>
              <a:t>Sales qualified leads (SQLs): number of leads that are deemed ready to purchase. </a:t>
            </a:r>
          </a:p>
          <a:p>
            <a:r>
              <a:rPr lang="en-GB" sz="2200" dirty="0">
                <a:latin typeface="+mj-lt"/>
              </a:rPr>
              <a:t>Session (or visits) on website:</a:t>
            </a:r>
          </a:p>
          <a:p>
            <a:pPr lvl="1"/>
            <a:r>
              <a:rPr lang="en-GB" sz="2200" dirty="0">
                <a:latin typeface="+mj-lt"/>
              </a:rPr>
              <a:t>Direct: access by typing the URL in the browser.</a:t>
            </a:r>
          </a:p>
          <a:p>
            <a:pPr lvl="1"/>
            <a:r>
              <a:rPr lang="en-GB" sz="2200" dirty="0">
                <a:latin typeface="+mj-lt"/>
              </a:rPr>
              <a:t>Organic: access via an unpaid search engine traffic.</a:t>
            </a:r>
          </a:p>
          <a:p>
            <a:pPr lvl="1"/>
            <a:r>
              <a:rPr lang="en-GB" sz="2200" dirty="0" err="1">
                <a:latin typeface="+mj-lt"/>
              </a:rPr>
              <a:t>Reffered</a:t>
            </a:r>
            <a:r>
              <a:rPr lang="en-GB" sz="2200" dirty="0">
                <a:latin typeface="+mj-lt"/>
              </a:rPr>
              <a:t>: from another site that links to website</a:t>
            </a:r>
          </a:p>
          <a:p>
            <a:pPr lvl="1"/>
            <a:r>
              <a:rPr lang="en-GB" sz="2200" dirty="0">
                <a:latin typeface="+mj-lt"/>
              </a:rPr>
              <a:t>Email: from a marketing email.</a:t>
            </a:r>
          </a:p>
          <a:p>
            <a:pPr lvl="1"/>
            <a:r>
              <a:rPr lang="en-GB" sz="2200" dirty="0">
                <a:latin typeface="+mj-lt"/>
              </a:rPr>
              <a:t>Social media: via social media platform.</a:t>
            </a:r>
          </a:p>
          <a:p>
            <a:pPr lvl="1"/>
            <a:r>
              <a:rPr lang="en-GB" sz="2200" dirty="0">
                <a:latin typeface="+mj-lt"/>
              </a:rPr>
              <a:t>Paid: resulting from paid ads.</a:t>
            </a:r>
          </a:p>
          <a:p>
            <a:endParaRPr lang="en-GB" sz="2200" noProof="0" dirty="0">
              <a:latin typeface="+mj-lt"/>
            </a:endParaRPr>
          </a:p>
          <a:p>
            <a:endParaRPr lang="en-GB" sz="2200" dirty="0">
              <a:latin typeface="+mj-lt"/>
            </a:endParaRPr>
          </a:p>
          <a:p>
            <a:endParaRPr lang="en-GB" sz="2200" dirty="0">
              <a:latin typeface="+mj-lt"/>
            </a:endParaRPr>
          </a:p>
        </p:txBody>
      </p:sp>
    </p:spTree>
    <p:extLst>
      <p:ext uri="{BB962C8B-B14F-4D97-AF65-F5344CB8AC3E}">
        <p14:creationId xmlns:p14="http://schemas.microsoft.com/office/powerpoint/2010/main" val="2125406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1D5C7-FCBF-9C90-28EF-0072BB2F0B0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EC33FBA-0321-2A55-D09E-D08C2BBE5877}"/>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489DD051-5925-09EB-EECB-9BE5F19C4E09}"/>
              </a:ext>
            </a:extLst>
          </p:cNvPr>
          <p:cNvSpPr txBox="1"/>
          <p:nvPr/>
        </p:nvSpPr>
        <p:spPr>
          <a:xfrm>
            <a:off x="81178" y="1072046"/>
            <a:ext cx="11559209" cy="2554545"/>
          </a:xfrm>
          <a:prstGeom prst="rect">
            <a:avLst/>
          </a:prstGeom>
          <a:noFill/>
        </p:spPr>
        <p:txBody>
          <a:bodyPr wrap="square">
            <a:spAutoFit/>
          </a:bodyPr>
          <a:lstStyle/>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 K., Kraft, C., &amp; Lindeque, J. (2020). Strategic action fields of digital transformation: An exploration of the strategic action fields of Swiss SMEs and large enterprises. </a:t>
            </a:r>
            <a:r>
              <a:rPr lang="en-GB" sz="1000" i="1" kern="100" noProof="0" dirty="0">
                <a:solidFill>
                  <a:srgbClr val="000000"/>
                </a:solidFill>
                <a:effectLst/>
                <a:latin typeface="+mj-lt"/>
                <a:ea typeface="Aptos" panose="020B0004020202020204" pitchFamily="34" charset="0"/>
                <a:cs typeface="Aptos" panose="020B0004020202020204" pitchFamily="34" charset="0"/>
              </a:rPr>
              <a:t>Journal of Strategy and Management</a:t>
            </a:r>
            <a:r>
              <a:rPr lang="en-GB" sz="1000" kern="100" noProof="0" dirty="0">
                <a:solidFill>
                  <a:srgbClr val="000000"/>
                </a:solidFill>
                <a:effectLst/>
                <a:latin typeface="+mj-lt"/>
                <a:ea typeface="Aptos" panose="020B0004020202020204" pitchFamily="34" charset="0"/>
                <a:cs typeface="Aptos" panose="020B0004020202020204" pitchFamily="34" charset="0"/>
              </a:rPr>
              <a:t>, 13(1), 160-180.</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 K., </a:t>
            </a:r>
            <a:r>
              <a:rPr lang="en-GB" sz="1000" kern="100" noProof="0" dirty="0" err="1">
                <a:solidFill>
                  <a:srgbClr val="000000"/>
                </a:solidFill>
                <a:effectLst/>
                <a:latin typeface="+mj-lt"/>
                <a:ea typeface="Aptos" panose="020B0004020202020204" pitchFamily="34" charset="0"/>
                <a:cs typeface="Aptos" panose="020B0004020202020204" pitchFamily="34" charset="0"/>
              </a:rPr>
              <a:t>Wuersch</a:t>
            </a:r>
            <a:r>
              <a:rPr lang="en-GB" sz="1000" kern="100" noProof="0" dirty="0">
                <a:solidFill>
                  <a:srgbClr val="000000"/>
                </a:solidFill>
                <a:effectLst/>
                <a:latin typeface="+mj-lt"/>
                <a:ea typeface="Aptos" panose="020B0004020202020204" pitchFamily="34" charset="0"/>
                <a:cs typeface="Aptos" panose="020B0004020202020204" pitchFamily="34" charset="0"/>
              </a:rPr>
              <a:t>, L., Neher, A., Lindeque, J. P., &amp; </a:t>
            </a:r>
            <a:r>
              <a:rPr lang="en-GB" sz="1000" kern="100" noProof="0" dirty="0" err="1">
                <a:solidFill>
                  <a:srgbClr val="000000"/>
                </a:solidFill>
                <a:effectLst/>
                <a:latin typeface="+mj-lt"/>
                <a:ea typeface="Aptos" panose="020B0004020202020204" pitchFamily="34" charset="0"/>
                <a:cs typeface="Aptos" panose="020B0004020202020204" pitchFamily="34" charset="0"/>
              </a:rPr>
              <a:t>Mändli</a:t>
            </a:r>
            <a:r>
              <a:rPr lang="en-GB" sz="1000" kern="100" noProof="0" dirty="0">
                <a:solidFill>
                  <a:srgbClr val="000000"/>
                </a:solidFill>
                <a:effectLst/>
                <a:latin typeface="+mj-lt"/>
                <a:ea typeface="Aptos" panose="020B0004020202020204" pitchFamily="34" charset="0"/>
                <a:cs typeface="Aptos" panose="020B0004020202020204" pitchFamily="34" charset="0"/>
              </a:rPr>
              <a:t> Lerch, K. (2024a). The workplace of the future: the COVID-19 pandemic and working from home in Swiss small businesses. </a:t>
            </a:r>
            <a:r>
              <a:rPr lang="en-GB" sz="1000" i="1" kern="100" noProof="0" dirty="0">
                <a:solidFill>
                  <a:srgbClr val="000000"/>
                </a:solidFill>
                <a:effectLst/>
                <a:latin typeface="+mj-lt"/>
                <a:ea typeface="Aptos" panose="020B0004020202020204" pitchFamily="34" charset="0"/>
                <a:cs typeface="Aptos" panose="020B0004020202020204" pitchFamily="34" charset="0"/>
              </a:rPr>
              <a:t>Journal of Strategy and Management</a:t>
            </a:r>
            <a:r>
              <a:rPr lang="en-GB" sz="1000" kern="100" noProof="0" dirty="0">
                <a:solidFill>
                  <a:srgbClr val="000000"/>
                </a:solidFill>
                <a:effectLst/>
                <a:latin typeface="+mj-lt"/>
                <a:ea typeface="Aptos" panose="020B0004020202020204" pitchFamily="34" charset="0"/>
                <a:cs typeface="Aptos" panose="020B0004020202020204" pitchFamily="34" charset="0"/>
              </a:rPr>
              <a:t>, 17(4), 707-729.</a:t>
            </a:r>
            <a:endParaRPr lang="en-GB" sz="1000" kern="100" noProof="0" dirty="0">
              <a:solidFill>
                <a:srgbClr val="000000"/>
              </a:solidFill>
              <a:effectLst/>
              <a:latin typeface="+mj-lt"/>
              <a:ea typeface="Aptos" panose="020B0004020202020204" pitchFamily="34" charset="0"/>
              <a:cs typeface="Aptos (Body)"/>
            </a:endParaRPr>
          </a:p>
          <a:p>
            <a:pPr marL="457200" indent="-457200">
              <a:buNone/>
            </a:pPr>
            <a:r>
              <a:rPr lang="en-GB" sz="1000" kern="100" dirty="0">
                <a:solidFill>
                  <a:srgbClr val="000000"/>
                </a:solidFill>
                <a:latin typeface="+mj-lt"/>
                <a:ea typeface="Aptos" panose="020B0004020202020204" pitchFamily="34" charset="0"/>
                <a:cs typeface="Aptos" panose="020B0004020202020204" pitchFamily="34" charset="0"/>
              </a:rPr>
              <a:t>Peter, M. K., Wuersch, L., Wong, A., &amp; Neher, A. (2024b). Digital transformation of work: Swiss MSEs working from home behaviour during COVID-19–pioneers leading the pack. </a:t>
            </a:r>
            <a:r>
              <a:rPr lang="en-GB" sz="1000" i="1" kern="100" dirty="0">
                <a:solidFill>
                  <a:srgbClr val="000000"/>
                </a:solidFill>
                <a:latin typeface="+mj-lt"/>
                <a:ea typeface="Aptos" panose="020B0004020202020204" pitchFamily="34" charset="0"/>
                <a:cs typeface="Aptos" panose="020B0004020202020204" pitchFamily="34" charset="0"/>
              </a:rPr>
              <a:t>European Business Review</a:t>
            </a:r>
            <a:r>
              <a:rPr lang="en-GB" sz="1000" kern="100" dirty="0">
                <a:solidFill>
                  <a:srgbClr val="000000"/>
                </a:solidFill>
                <a:latin typeface="+mj-lt"/>
                <a:ea typeface="Aptos" panose="020B0004020202020204" pitchFamily="34" charset="0"/>
                <a:cs typeface="Aptos" panose="020B0004020202020204" pitchFamily="34" charset="0"/>
              </a:rPr>
              <a:t>, 36(2), 249-270.</a:t>
            </a:r>
            <a:endParaRPr lang="en-GB" sz="1000" kern="100" dirty="0">
              <a:solidFill>
                <a:srgbClr val="000000"/>
              </a:solidFill>
              <a:latin typeface="+mj-lt"/>
              <a:ea typeface="Aptos" panose="020B0004020202020204" pitchFamily="34" charset="0"/>
              <a:cs typeface="Aptos (Body)"/>
            </a:endParaRPr>
          </a:p>
          <a:p>
            <a:pPr marL="457200" indent="-457200">
              <a:buNone/>
            </a:pPr>
            <a:r>
              <a:rPr lang="en-GB" sz="1000" kern="100" dirty="0" err="1">
                <a:solidFill>
                  <a:srgbClr val="000000"/>
                </a:solidFill>
                <a:latin typeface="+mj-lt"/>
                <a:ea typeface="Aptos" panose="020B0004020202020204" pitchFamily="34" charset="0"/>
                <a:cs typeface="Aptos" panose="020B0004020202020204" pitchFamily="34" charset="0"/>
              </a:rPr>
              <a:t>Prassida</a:t>
            </a:r>
            <a:r>
              <a:rPr lang="en-GB" sz="1000" kern="100" dirty="0">
                <a:solidFill>
                  <a:srgbClr val="000000"/>
                </a:solidFill>
                <a:latin typeface="+mj-lt"/>
                <a:ea typeface="Aptos" panose="020B0004020202020204" pitchFamily="34" charset="0"/>
                <a:cs typeface="Aptos" panose="020B0004020202020204" pitchFamily="34" charset="0"/>
              </a:rPr>
              <a:t>, G. F., &amp; </a:t>
            </a:r>
            <a:r>
              <a:rPr lang="en-GB" sz="1000" kern="100" dirty="0" err="1">
                <a:solidFill>
                  <a:srgbClr val="000000"/>
                </a:solidFill>
                <a:latin typeface="+mj-lt"/>
                <a:ea typeface="Aptos" panose="020B0004020202020204" pitchFamily="34" charset="0"/>
                <a:cs typeface="Aptos" panose="020B0004020202020204" pitchFamily="34" charset="0"/>
              </a:rPr>
              <a:t>Asfari</a:t>
            </a:r>
            <a:r>
              <a:rPr lang="en-GB" sz="1000" kern="100" dirty="0">
                <a:solidFill>
                  <a:srgbClr val="000000"/>
                </a:solidFill>
                <a:latin typeface="+mj-lt"/>
                <a:ea typeface="Aptos" panose="020B0004020202020204" pitchFamily="34" charset="0"/>
                <a:cs typeface="Aptos" panose="020B0004020202020204" pitchFamily="34" charset="0"/>
              </a:rPr>
              <a:t>, U. (2022). A conceptual model for the acceptance of collaborative robots in industry 5.0. </a:t>
            </a:r>
            <a:r>
              <a:rPr lang="en-GB" sz="1000" i="1" kern="100" dirty="0">
                <a:solidFill>
                  <a:srgbClr val="000000"/>
                </a:solidFill>
                <a:latin typeface="+mj-lt"/>
                <a:ea typeface="Aptos" panose="020B0004020202020204" pitchFamily="34" charset="0"/>
                <a:cs typeface="Aptos" panose="020B0004020202020204" pitchFamily="34" charset="0"/>
              </a:rPr>
              <a:t>Procedia Computer Science</a:t>
            </a:r>
            <a:r>
              <a:rPr lang="en-GB" sz="1000" kern="100" dirty="0">
                <a:solidFill>
                  <a:srgbClr val="000000"/>
                </a:solidFill>
                <a:latin typeface="+mj-lt"/>
                <a:ea typeface="Aptos" panose="020B0004020202020204" pitchFamily="34" charset="0"/>
                <a:cs typeface="Aptos" panose="020B0004020202020204" pitchFamily="34" charset="0"/>
              </a:rPr>
              <a:t>, 197, 61-67.</a:t>
            </a:r>
            <a:endParaRPr lang="en-GB" sz="1000" kern="100" dirty="0">
              <a:solidFill>
                <a:srgbClr val="000000"/>
              </a:solidFill>
              <a:latin typeface="+mj-lt"/>
              <a:ea typeface="Aptos" panose="020B0004020202020204" pitchFamily="34" charset="0"/>
              <a:cs typeface="Aptos (Body)"/>
            </a:endParaRPr>
          </a:p>
          <a:p>
            <a:pPr marL="457200" indent="-457200">
              <a:buNone/>
            </a:pPr>
            <a:r>
              <a:rPr lang="en-GB" sz="1000" kern="100" dirty="0">
                <a:solidFill>
                  <a:srgbClr val="000000"/>
                </a:solidFill>
                <a:latin typeface="+mj-lt"/>
                <a:ea typeface="Aptos" panose="020B0004020202020204" pitchFamily="34" charset="0"/>
                <a:cs typeface="Aptos" panose="020B0004020202020204" pitchFamily="34" charset="0"/>
              </a:rPr>
              <a:t>Sharma, A., &amp; Singh, B. J. (2020). Evolution of industrial revolutions: A review. </a:t>
            </a:r>
            <a:r>
              <a:rPr lang="en-GB" sz="1000" i="1" kern="100" dirty="0">
                <a:solidFill>
                  <a:srgbClr val="000000"/>
                </a:solidFill>
                <a:latin typeface="+mj-lt"/>
                <a:ea typeface="Aptos" panose="020B0004020202020204" pitchFamily="34" charset="0"/>
                <a:cs typeface="Aptos" panose="020B0004020202020204" pitchFamily="34" charset="0"/>
              </a:rPr>
              <a:t>International Journal of Innovative Technology and Exploring Engineering</a:t>
            </a:r>
            <a:r>
              <a:rPr lang="en-GB" sz="1000" kern="100" dirty="0">
                <a:solidFill>
                  <a:srgbClr val="000000"/>
                </a:solidFill>
                <a:latin typeface="+mj-lt"/>
                <a:ea typeface="Aptos" panose="020B0004020202020204" pitchFamily="34" charset="0"/>
                <a:cs typeface="Aptos" panose="020B0004020202020204" pitchFamily="34" charset="0"/>
              </a:rPr>
              <a:t>, 9(11), 66-73.</a:t>
            </a:r>
            <a:endParaRPr lang="en-GB" sz="1000" kern="100" dirty="0">
              <a:solidFill>
                <a:srgbClr val="000000"/>
              </a:solidFill>
              <a:latin typeface="+mj-lt"/>
              <a:ea typeface="Aptos" panose="020B0004020202020204" pitchFamily="34" charset="0"/>
              <a:cs typeface="Aptos (Body)"/>
            </a:endParaRPr>
          </a:p>
          <a:p>
            <a:pPr marL="457200" indent="-457200">
              <a:buNone/>
            </a:pPr>
            <a:r>
              <a:rPr lang="en-GB" sz="1000" kern="100" dirty="0" err="1">
                <a:solidFill>
                  <a:srgbClr val="000000"/>
                </a:solidFill>
                <a:latin typeface="+mj-lt"/>
                <a:ea typeface="Aptos" panose="020B0004020202020204" pitchFamily="34" charset="0"/>
                <a:cs typeface="Aptos" panose="020B0004020202020204" pitchFamily="34" charset="0"/>
              </a:rPr>
              <a:t>Tangwaragorn</a:t>
            </a:r>
            <a:r>
              <a:rPr lang="en-GB" sz="1000" kern="100" dirty="0">
                <a:solidFill>
                  <a:srgbClr val="000000"/>
                </a:solidFill>
                <a:latin typeface="+mj-lt"/>
                <a:ea typeface="Aptos" panose="020B0004020202020204" pitchFamily="34" charset="0"/>
                <a:cs typeface="Aptos" panose="020B0004020202020204" pitchFamily="34" charset="0"/>
              </a:rPr>
              <a:t>, P., </a:t>
            </a:r>
            <a:r>
              <a:rPr lang="en-GB" sz="1000" kern="100" dirty="0" err="1">
                <a:solidFill>
                  <a:srgbClr val="000000"/>
                </a:solidFill>
                <a:latin typeface="+mj-lt"/>
                <a:ea typeface="Aptos" panose="020B0004020202020204" pitchFamily="34" charset="0"/>
                <a:cs typeface="Aptos" panose="020B0004020202020204" pitchFamily="34" charset="0"/>
              </a:rPr>
              <a:t>Charoenruk</a:t>
            </a:r>
            <a:r>
              <a:rPr lang="en-GB" sz="1000" kern="100" dirty="0">
                <a:solidFill>
                  <a:srgbClr val="000000"/>
                </a:solidFill>
                <a:latin typeface="+mj-lt"/>
                <a:ea typeface="Aptos" panose="020B0004020202020204" pitchFamily="34" charset="0"/>
                <a:cs typeface="Aptos" panose="020B0004020202020204" pitchFamily="34" charset="0"/>
              </a:rPr>
              <a:t>, N., </a:t>
            </a:r>
            <a:r>
              <a:rPr lang="en-GB" sz="1000" kern="100" dirty="0" err="1">
                <a:solidFill>
                  <a:srgbClr val="000000"/>
                </a:solidFill>
                <a:latin typeface="+mj-lt"/>
                <a:ea typeface="Aptos" panose="020B0004020202020204" pitchFamily="34" charset="0"/>
                <a:cs typeface="Aptos" panose="020B0004020202020204" pitchFamily="34" charset="0"/>
              </a:rPr>
              <a:t>Viriyasitavat</a:t>
            </a:r>
            <a:r>
              <a:rPr lang="en-GB" sz="1000" kern="100" dirty="0">
                <a:solidFill>
                  <a:srgbClr val="000000"/>
                </a:solidFill>
                <a:latin typeface="+mj-lt"/>
                <a:ea typeface="Aptos" panose="020B0004020202020204" pitchFamily="34" charset="0"/>
                <a:cs typeface="Aptos" panose="020B0004020202020204" pitchFamily="34" charset="0"/>
              </a:rPr>
              <a:t>, W., </a:t>
            </a:r>
            <a:r>
              <a:rPr lang="en-GB" sz="1000" kern="100" dirty="0" err="1">
                <a:solidFill>
                  <a:srgbClr val="000000"/>
                </a:solidFill>
                <a:latin typeface="+mj-lt"/>
                <a:ea typeface="Aptos" panose="020B0004020202020204" pitchFamily="34" charset="0"/>
                <a:cs typeface="Aptos" panose="020B0004020202020204" pitchFamily="34" charset="0"/>
              </a:rPr>
              <a:t>Tangmanee</a:t>
            </a:r>
            <a:r>
              <a:rPr lang="en-GB" sz="1000" kern="100" dirty="0">
                <a:solidFill>
                  <a:srgbClr val="000000"/>
                </a:solidFill>
                <a:latin typeface="+mj-lt"/>
                <a:ea typeface="Aptos" panose="020B0004020202020204" pitchFamily="34" charset="0"/>
                <a:cs typeface="Aptos" panose="020B0004020202020204" pitchFamily="34" charset="0"/>
              </a:rPr>
              <a:t>, C., </a:t>
            </a:r>
            <a:r>
              <a:rPr lang="en-GB" sz="1000" kern="100" dirty="0" err="1">
                <a:solidFill>
                  <a:srgbClr val="000000"/>
                </a:solidFill>
                <a:latin typeface="+mj-lt"/>
                <a:ea typeface="Aptos" panose="020B0004020202020204" pitchFamily="34" charset="0"/>
                <a:cs typeface="Aptos" panose="020B0004020202020204" pitchFamily="34" charset="0"/>
              </a:rPr>
              <a:t>Kanawattanachai</a:t>
            </a:r>
            <a:r>
              <a:rPr lang="en-GB" sz="1000" kern="100" dirty="0">
                <a:solidFill>
                  <a:srgbClr val="000000"/>
                </a:solidFill>
                <a:latin typeface="+mj-lt"/>
                <a:ea typeface="Aptos" panose="020B0004020202020204" pitchFamily="34" charset="0"/>
                <a:cs typeface="Aptos" panose="020B0004020202020204" pitchFamily="34" charset="0"/>
              </a:rPr>
              <a:t>, P., </a:t>
            </a:r>
            <a:r>
              <a:rPr lang="en-GB" sz="1000" kern="100" dirty="0" err="1">
                <a:solidFill>
                  <a:srgbClr val="000000"/>
                </a:solidFill>
                <a:latin typeface="+mj-lt"/>
                <a:ea typeface="Aptos" panose="020B0004020202020204" pitchFamily="34" charset="0"/>
                <a:cs typeface="Aptos" panose="020B0004020202020204" pitchFamily="34" charset="0"/>
              </a:rPr>
              <a:t>Hoonsopon</a:t>
            </a:r>
            <a:r>
              <a:rPr lang="en-GB" sz="1000" kern="100" dirty="0">
                <a:solidFill>
                  <a:srgbClr val="000000"/>
                </a:solidFill>
                <a:latin typeface="+mj-lt"/>
                <a:ea typeface="Aptos" panose="020B0004020202020204" pitchFamily="34" charset="0"/>
                <a:cs typeface="Aptos" panose="020B0004020202020204" pitchFamily="34" charset="0"/>
              </a:rPr>
              <a:t>, D., </a:t>
            </a:r>
            <a:r>
              <a:rPr lang="en-GB" sz="1000" kern="100" dirty="0" err="1">
                <a:solidFill>
                  <a:srgbClr val="000000"/>
                </a:solidFill>
                <a:latin typeface="+mj-lt"/>
                <a:ea typeface="Aptos" panose="020B0004020202020204" pitchFamily="34" charset="0"/>
                <a:cs typeface="Aptos" panose="020B0004020202020204" pitchFamily="34" charset="0"/>
              </a:rPr>
              <a:t>Pungpapong</a:t>
            </a:r>
            <a:r>
              <a:rPr lang="en-GB" sz="1000" kern="100" dirty="0">
                <a:solidFill>
                  <a:srgbClr val="000000"/>
                </a:solidFill>
                <a:latin typeface="+mj-lt"/>
                <a:ea typeface="Aptos" panose="020B0004020202020204" pitchFamily="34" charset="0"/>
                <a:cs typeface="Aptos" panose="020B0004020202020204" pitchFamily="34" charset="0"/>
              </a:rPr>
              <a:t>, V., </a:t>
            </a:r>
            <a:r>
              <a:rPr lang="en-GB" sz="1000" kern="100" dirty="0" err="1">
                <a:solidFill>
                  <a:srgbClr val="000000"/>
                </a:solidFill>
                <a:latin typeface="+mj-lt"/>
                <a:ea typeface="Aptos" panose="020B0004020202020204" pitchFamily="34" charset="0"/>
                <a:cs typeface="Aptos" panose="020B0004020202020204" pitchFamily="34" charset="0"/>
              </a:rPr>
              <a:t>Pattanapanyasat</a:t>
            </a:r>
            <a:r>
              <a:rPr lang="en-GB" sz="1000" kern="100" dirty="0">
                <a:solidFill>
                  <a:srgbClr val="000000"/>
                </a:solidFill>
                <a:latin typeface="+mj-lt"/>
                <a:ea typeface="Aptos" panose="020B0004020202020204" pitchFamily="34" charset="0"/>
                <a:cs typeface="Aptos" panose="020B0004020202020204" pitchFamily="34" charset="0"/>
              </a:rPr>
              <a:t>, R.-P., </a:t>
            </a:r>
            <a:r>
              <a:rPr lang="en-GB" sz="1000" kern="100" dirty="0" err="1">
                <a:solidFill>
                  <a:srgbClr val="000000"/>
                </a:solidFill>
                <a:latin typeface="+mj-lt"/>
                <a:ea typeface="Aptos" panose="020B0004020202020204" pitchFamily="34" charset="0"/>
                <a:cs typeface="Aptos" panose="020B0004020202020204" pitchFamily="34" charset="0"/>
              </a:rPr>
              <a:t>Boonpatcharanon</a:t>
            </a:r>
            <a:r>
              <a:rPr lang="en-GB" sz="1000" kern="100" dirty="0">
                <a:solidFill>
                  <a:srgbClr val="000000"/>
                </a:solidFill>
                <a:latin typeface="+mj-lt"/>
                <a:ea typeface="Aptos" panose="020B0004020202020204" pitchFamily="34" charset="0"/>
                <a:cs typeface="Aptos" panose="020B0004020202020204" pitchFamily="34" charset="0"/>
              </a:rPr>
              <a:t>, S., &amp; </a:t>
            </a:r>
            <a:r>
              <a:rPr lang="en-GB" sz="1000" kern="100" dirty="0" err="1">
                <a:solidFill>
                  <a:srgbClr val="000000"/>
                </a:solidFill>
                <a:latin typeface="+mj-lt"/>
                <a:ea typeface="Aptos" panose="020B0004020202020204" pitchFamily="34" charset="0"/>
                <a:cs typeface="Aptos" panose="020B0004020202020204" pitchFamily="34" charset="0"/>
              </a:rPr>
              <a:t>Rhuwadhana</a:t>
            </a:r>
            <a:r>
              <a:rPr lang="en-GB" sz="1000" kern="100" dirty="0">
                <a:solidFill>
                  <a:srgbClr val="000000"/>
                </a:solidFill>
                <a:latin typeface="+mj-lt"/>
                <a:ea typeface="Aptos" panose="020B0004020202020204" pitchFamily="34" charset="0"/>
                <a:cs typeface="Aptos" panose="020B0004020202020204" pitchFamily="34" charset="0"/>
              </a:rPr>
              <a:t>, P. (2024). </a:t>
            </a:r>
            <a:r>
              <a:rPr lang="en-GB" sz="1000" kern="100" dirty="0" err="1">
                <a:solidFill>
                  <a:srgbClr val="000000"/>
                </a:solidFill>
                <a:latin typeface="+mj-lt"/>
                <a:ea typeface="Aptos" panose="020B0004020202020204" pitchFamily="34" charset="0"/>
                <a:cs typeface="Aptos" panose="020B0004020202020204" pitchFamily="34" charset="0"/>
              </a:rPr>
              <a:t>Analyzing</a:t>
            </a:r>
            <a:r>
              <a:rPr lang="en-GB" sz="1000" kern="100" dirty="0">
                <a:solidFill>
                  <a:srgbClr val="000000"/>
                </a:solidFill>
                <a:latin typeface="+mj-lt"/>
                <a:ea typeface="Aptos" panose="020B0004020202020204" pitchFamily="34" charset="0"/>
                <a:cs typeface="Aptos" panose="020B0004020202020204" pitchFamily="34" charset="0"/>
              </a:rPr>
              <a:t> key drivers of digital transformation: A review and framework. </a:t>
            </a:r>
            <a:r>
              <a:rPr lang="en-GB" sz="1000" i="1" kern="100" dirty="0">
                <a:solidFill>
                  <a:srgbClr val="000000"/>
                </a:solidFill>
                <a:latin typeface="+mj-lt"/>
                <a:ea typeface="Aptos" panose="020B0004020202020204" pitchFamily="34" charset="0"/>
                <a:cs typeface="Aptos" panose="020B0004020202020204" pitchFamily="34" charset="0"/>
              </a:rPr>
              <a:t>Journal of Industrial Information Integration</a:t>
            </a:r>
            <a:r>
              <a:rPr lang="en-GB" sz="1000" kern="100" dirty="0">
                <a:solidFill>
                  <a:srgbClr val="000000"/>
                </a:solidFill>
                <a:latin typeface="+mj-lt"/>
                <a:ea typeface="Aptos" panose="020B0004020202020204" pitchFamily="34" charset="0"/>
                <a:cs typeface="Aptos" panose="020B0004020202020204" pitchFamily="34" charset="0"/>
              </a:rPr>
              <a:t>, 42, 100680.</a:t>
            </a:r>
            <a:endParaRPr lang="en-GB" sz="1000" kern="100" dirty="0">
              <a:solidFill>
                <a:srgbClr val="000000"/>
              </a:solidFill>
              <a:latin typeface="+mj-lt"/>
              <a:ea typeface="Aptos" panose="020B0004020202020204" pitchFamily="34" charset="0"/>
              <a:cs typeface="Aptos (Body)"/>
            </a:endParaRPr>
          </a:p>
          <a:p>
            <a:pPr marL="457200" indent="-457200">
              <a:buNone/>
            </a:pPr>
            <a:r>
              <a:rPr lang="en-GB" sz="1000" kern="100" dirty="0">
                <a:solidFill>
                  <a:srgbClr val="000000"/>
                </a:solidFill>
                <a:latin typeface="+mj-lt"/>
                <a:ea typeface="Aptos" panose="020B0004020202020204" pitchFamily="34" charset="0"/>
                <a:cs typeface="Aptos" panose="020B0004020202020204" pitchFamily="34" charset="0"/>
              </a:rPr>
              <a:t>Taylor, F.W. (1911): </a:t>
            </a:r>
            <a:r>
              <a:rPr lang="en-GB" sz="1000" i="1" kern="100" dirty="0">
                <a:solidFill>
                  <a:srgbClr val="000000"/>
                </a:solidFill>
                <a:latin typeface="+mj-lt"/>
                <a:ea typeface="Aptos" panose="020B0004020202020204" pitchFamily="34" charset="0"/>
                <a:cs typeface="Aptos" panose="020B0004020202020204" pitchFamily="34" charset="0"/>
              </a:rPr>
              <a:t>The Principles of Scientific Management</a:t>
            </a:r>
            <a:r>
              <a:rPr lang="en-GB" sz="1000" kern="100" dirty="0">
                <a:solidFill>
                  <a:srgbClr val="000000"/>
                </a:solidFill>
                <a:latin typeface="+mj-lt"/>
                <a:ea typeface="Aptos" panose="020B0004020202020204" pitchFamily="34" charset="0"/>
                <a:cs typeface="Aptos" panose="020B0004020202020204" pitchFamily="34" charset="0"/>
              </a:rPr>
              <a:t>: first published in 1911.  ‎ Ocean of Minds Media House, River Denys.</a:t>
            </a:r>
            <a:endParaRPr lang="en-GB" sz="1000" kern="100" dirty="0">
              <a:solidFill>
                <a:srgbClr val="000000"/>
              </a:solidFill>
              <a:latin typeface="+mj-lt"/>
              <a:ea typeface="Aptos" panose="020B0004020202020204" pitchFamily="34" charset="0"/>
              <a:cs typeface="Aptos (Body)"/>
            </a:endParaRPr>
          </a:p>
          <a:p>
            <a:pPr marL="457200" indent="-457200">
              <a:buNone/>
            </a:pPr>
            <a:r>
              <a:rPr lang="en-GB" sz="1000" kern="100" dirty="0">
                <a:solidFill>
                  <a:srgbClr val="000000"/>
                </a:solidFill>
                <a:latin typeface="+mj-lt"/>
                <a:ea typeface="Aptos" panose="020B0004020202020204" pitchFamily="34" charset="0"/>
                <a:cs typeface="Aptos" panose="020B0004020202020204" pitchFamily="34" charset="0"/>
              </a:rPr>
              <a:t>United Nations (2025). </a:t>
            </a:r>
            <a:r>
              <a:rPr lang="en-GB" sz="1000" i="1" kern="100" dirty="0">
                <a:solidFill>
                  <a:srgbClr val="000000"/>
                </a:solidFill>
                <a:latin typeface="+mj-lt"/>
                <a:ea typeface="Aptos" panose="020B0004020202020204" pitchFamily="34" charset="0"/>
                <a:cs typeface="Aptos" panose="020B0004020202020204" pitchFamily="34" charset="0"/>
              </a:rPr>
              <a:t>Digital Development Compass</a:t>
            </a:r>
            <a:r>
              <a:rPr lang="en-GB" sz="1000" kern="100" dirty="0">
                <a:solidFill>
                  <a:srgbClr val="000000"/>
                </a:solidFill>
                <a:latin typeface="+mj-lt"/>
                <a:ea typeface="Aptos" panose="020B0004020202020204" pitchFamily="34" charset="0"/>
                <a:cs typeface="Aptos" panose="020B0004020202020204" pitchFamily="34" charset="0"/>
              </a:rPr>
              <a:t>. United Nations Development Programme, https://</a:t>
            </a:r>
            <a:r>
              <a:rPr lang="en-GB" sz="1000" kern="100" dirty="0" err="1">
                <a:solidFill>
                  <a:srgbClr val="000000"/>
                </a:solidFill>
                <a:latin typeface="+mj-lt"/>
                <a:ea typeface="Aptos" panose="020B0004020202020204" pitchFamily="34" charset="0"/>
                <a:cs typeface="Aptos" panose="020B0004020202020204" pitchFamily="34" charset="0"/>
              </a:rPr>
              <a:t>digitaldevelopmentcompass.undp.org</a:t>
            </a:r>
            <a:r>
              <a:rPr lang="en-GB" sz="1000" kern="100" dirty="0">
                <a:solidFill>
                  <a:srgbClr val="000000"/>
                </a:solidFill>
                <a:latin typeface="+mj-lt"/>
                <a:ea typeface="Aptos" panose="020B0004020202020204" pitchFamily="34" charset="0"/>
                <a:cs typeface="Aptos" panose="020B0004020202020204" pitchFamily="34" charset="0"/>
              </a:rPr>
              <a:t>/ (accessed on 2 March 2025).</a:t>
            </a:r>
            <a:endParaRPr lang="en-GB" sz="1000" kern="100" dirty="0">
              <a:solidFill>
                <a:srgbClr val="000000"/>
              </a:solidFill>
              <a:latin typeface="+mj-lt"/>
              <a:ea typeface="Aptos" panose="020B0004020202020204" pitchFamily="34" charset="0"/>
              <a:cs typeface="Aptos (Body)"/>
            </a:endParaRPr>
          </a:p>
          <a:p>
            <a:pPr marL="457200" indent="-457200">
              <a:buNone/>
            </a:pPr>
            <a:r>
              <a:rPr lang="en-GB" sz="1000" kern="100" dirty="0">
                <a:solidFill>
                  <a:srgbClr val="000000"/>
                </a:solidFill>
                <a:latin typeface="+mj-lt"/>
                <a:ea typeface="Aptos" panose="020B0004020202020204" pitchFamily="34" charset="0"/>
                <a:cs typeface="Aptos" panose="020B0004020202020204" pitchFamily="34" charset="0"/>
              </a:rPr>
              <a:t>Vial, G. (2021). Understanding digital transformation: A review and a research agenda. Managing digital transformation, </a:t>
            </a:r>
            <a:r>
              <a:rPr lang="en-GB" sz="1000" i="1" kern="100" dirty="0">
                <a:solidFill>
                  <a:srgbClr val="000000"/>
                </a:solidFill>
                <a:latin typeface="+mj-lt"/>
                <a:ea typeface="Aptos" panose="020B0004020202020204" pitchFamily="34" charset="0"/>
                <a:cs typeface="Aptos" panose="020B0004020202020204" pitchFamily="34" charset="0"/>
              </a:rPr>
              <a:t>Journal of Strategic Information Systems</a:t>
            </a:r>
            <a:r>
              <a:rPr lang="en-GB" sz="1000" kern="100" dirty="0">
                <a:solidFill>
                  <a:srgbClr val="000000"/>
                </a:solidFill>
                <a:latin typeface="+mj-lt"/>
                <a:ea typeface="Aptos" panose="020B0004020202020204" pitchFamily="34" charset="0"/>
                <a:cs typeface="Aptos" panose="020B0004020202020204" pitchFamily="34" charset="0"/>
              </a:rPr>
              <a:t>, 13-66.</a:t>
            </a:r>
            <a:endParaRPr lang="en-GB" sz="1000" kern="100" dirty="0">
              <a:solidFill>
                <a:srgbClr val="000000"/>
              </a:solidFill>
              <a:latin typeface="+mj-lt"/>
              <a:ea typeface="Aptos" panose="020B0004020202020204" pitchFamily="34" charset="0"/>
              <a:cs typeface="Aptos (Body)"/>
            </a:endParaRPr>
          </a:p>
          <a:p>
            <a:pPr marL="457200" indent="-457200">
              <a:buNone/>
            </a:pPr>
            <a:r>
              <a:rPr lang="en-GB" sz="1000" kern="100" dirty="0">
                <a:solidFill>
                  <a:srgbClr val="000000"/>
                </a:solidFill>
                <a:latin typeface="+mj-lt"/>
                <a:ea typeface="Aptos" panose="020B0004020202020204" pitchFamily="34" charset="0"/>
                <a:cs typeface="Aptos" panose="020B0004020202020204" pitchFamily="34" charset="0"/>
              </a:rPr>
              <a:t>Warner, K. S., &amp; </a:t>
            </a:r>
            <a:r>
              <a:rPr lang="en-GB" sz="1000" kern="100" dirty="0" err="1">
                <a:solidFill>
                  <a:srgbClr val="000000"/>
                </a:solidFill>
                <a:latin typeface="+mj-lt"/>
                <a:ea typeface="Aptos" panose="020B0004020202020204" pitchFamily="34" charset="0"/>
                <a:cs typeface="Aptos" panose="020B0004020202020204" pitchFamily="34" charset="0"/>
              </a:rPr>
              <a:t>Wäger</a:t>
            </a:r>
            <a:r>
              <a:rPr lang="en-GB" sz="1000" kern="100" dirty="0">
                <a:solidFill>
                  <a:srgbClr val="000000"/>
                </a:solidFill>
                <a:latin typeface="+mj-lt"/>
                <a:ea typeface="Aptos" panose="020B0004020202020204" pitchFamily="34" charset="0"/>
                <a:cs typeface="Aptos" panose="020B0004020202020204" pitchFamily="34" charset="0"/>
              </a:rPr>
              <a:t>, M. (2019). Building dynamic capabilities for digital transformation: An ongoing process of strategic renewal. </a:t>
            </a:r>
            <a:r>
              <a:rPr lang="en-GB" sz="1000" i="1" kern="100" dirty="0">
                <a:solidFill>
                  <a:srgbClr val="000000"/>
                </a:solidFill>
                <a:latin typeface="+mj-lt"/>
                <a:ea typeface="Aptos" panose="020B0004020202020204" pitchFamily="34" charset="0"/>
                <a:cs typeface="Aptos" panose="020B0004020202020204" pitchFamily="34" charset="0"/>
              </a:rPr>
              <a:t>Long Range Planning</a:t>
            </a:r>
            <a:r>
              <a:rPr lang="en-GB" sz="1000" kern="100" dirty="0">
                <a:solidFill>
                  <a:srgbClr val="000000"/>
                </a:solidFill>
                <a:latin typeface="+mj-lt"/>
                <a:ea typeface="Aptos" panose="020B0004020202020204" pitchFamily="34" charset="0"/>
                <a:cs typeface="Aptos" panose="020B0004020202020204" pitchFamily="34" charset="0"/>
              </a:rPr>
              <a:t>, 52(3), 326-349.</a:t>
            </a:r>
            <a:endParaRPr lang="en-GB" sz="1000" kern="100" dirty="0">
              <a:solidFill>
                <a:srgbClr val="000000"/>
              </a:solidFill>
              <a:latin typeface="+mj-lt"/>
              <a:ea typeface="Aptos" panose="020B0004020202020204" pitchFamily="34" charset="0"/>
              <a:cs typeface="Aptos (Body)"/>
            </a:endParaRPr>
          </a:p>
          <a:p>
            <a:pPr marL="457200" indent="-457200">
              <a:buNone/>
            </a:pPr>
            <a:r>
              <a:rPr lang="en-GB" sz="1000" kern="100" dirty="0">
                <a:solidFill>
                  <a:srgbClr val="000000"/>
                </a:solidFill>
                <a:latin typeface="+mj-lt"/>
                <a:ea typeface="Aptos" panose="020B0004020202020204" pitchFamily="34" charset="0"/>
                <a:cs typeface="Aptos" panose="020B0004020202020204" pitchFamily="34" charset="0"/>
              </a:rPr>
              <a:t>Wilson, J. M. (2014). Henry Ford vs. assembly line balancing. </a:t>
            </a:r>
            <a:r>
              <a:rPr lang="en-GB" sz="1000" i="1" kern="100" dirty="0">
                <a:solidFill>
                  <a:srgbClr val="000000"/>
                </a:solidFill>
                <a:latin typeface="+mj-lt"/>
                <a:ea typeface="Aptos" panose="020B0004020202020204" pitchFamily="34" charset="0"/>
                <a:cs typeface="Aptos" panose="020B0004020202020204" pitchFamily="34" charset="0"/>
              </a:rPr>
              <a:t>International Journal of Production Research</a:t>
            </a:r>
            <a:r>
              <a:rPr lang="en-GB" sz="1000" kern="100" dirty="0">
                <a:solidFill>
                  <a:srgbClr val="000000"/>
                </a:solidFill>
                <a:latin typeface="+mj-lt"/>
                <a:ea typeface="Aptos" panose="020B0004020202020204" pitchFamily="34" charset="0"/>
                <a:cs typeface="Aptos" panose="020B0004020202020204" pitchFamily="34" charset="0"/>
              </a:rPr>
              <a:t>, 52(3), 757-765.</a:t>
            </a:r>
            <a:endParaRPr lang="en-GB" sz="1000" kern="100" dirty="0">
              <a:solidFill>
                <a:srgbClr val="000000"/>
              </a:solidFill>
              <a:latin typeface="+mj-lt"/>
              <a:ea typeface="Aptos" panose="020B0004020202020204" pitchFamily="34" charset="0"/>
              <a:cs typeface="Aptos (Body)"/>
            </a:endParaRPr>
          </a:p>
          <a:p>
            <a:pPr marL="457200" indent="-457200"/>
            <a:r>
              <a:rPr lang="en-GB" sz="1000" kern="100" dirty="0">
                <a:solidFill>
                  <a:srgbClr val="000000"/>
                </a:solidFill>
                <a:latin typeface="+mj-lt"/>
                <a:ea typeface="Aptos" panose="020B0004020202020204" pitchFamily="34" charset="0"/>
                <a:cs typeface="Aptos" panose="020B0004020202020204" pitchFamily="34" charset="0"/>
              </a:rPr>
              <a:t>Xu, M., David, J. M., &amp; Kim, S. H. (2018). The fourth industrial revolution: Opportunities and challenges. </a:t>
            </a:r>
            <a:r>
              <a:rPr lang="en-GB" sz="1000" i="1" kern="100" dirty="0">
                <a:solidFill>
                  <a:srgbClr val="000000"/>
                </a:solidFill>
                <a:latin typeface="+mj-lt"/>
                <a:ea typeface="Aptos" panose="020B0004020202020204" pitchFamily="34" charset="0"/>
                <a:cs typeface="Aptos" panose="020B0004020202020204" pitchFamily="34" charset="0"/>
              </a:rPr>
              <a:t>International Journal of Financial Research</a:t>
            </a:r>
            <a:r>
              <a:rPr lang="en-GB" sz="1000" kern="100" dirty="0">
                <a:solidFill>
                  <a:srgbClr val="000000"/>
                </a:solidFill>
                <a:latin typeface="+mj-lt"/>
                <a:ea typeface="Aptos" panose="020B0004020202020204" pitchFamily="34" charset="0"/>
                <a:cs typeface="Aptos" panose="020B0004020202020204" pitchFamily="34" charset="0"/>
              </a:rPr>
              <a:t>, 9(2), 90-95.</a:t>
            </a:r>
            <a:endParaRPr lang="en-GB" sz="1000" dirty="0">
              <a:latin typeface="+mj-lt"/>
            </a:endParaRPr>
          </a:p>
          <a:p>
            <a:pPr marL="457200" indent="-457200">
              <a:buNone/>
            </a:pPr>
            <a:endParaRPr lang="en-GB" sz="1000" kern="100" noProof="0" dirty="0">
              <a:solidFill>
                <a:srgbClr val="000000"/>
              </a:solidFill>
              <a:effectLst/>
              <a:latin typeface="+mj-lt"/>
              <a:ea typeface="Aptos" panose="020B0004020202020204" pitchFamily="34" charset="0"/>
              <a:cs typeface="Aptos (Body)"/>
            </a:endParaRPr>
          </a:p>
        </p:txBody>
      </p:sp>
    </p:spTree>
    <p:extLst>
      <p:ext uri="{BB962C8B-B14F-4D97-AF65-F5344CB8AC3E}">
        <p14:creationId xmlns:p14="http://schemas.microsoft.com/office/powerpoint/2010/main" val="1221701016"/>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61F47-DB9E-0199-132E-49612361F40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51617F22-08CE-DE34-EDE5-87BA287613F4}"/>
              </a:ext>
            </a:extLst>
          </p:cNvPr>
          <p:cNvSpPr>
            <a:spLocks noGrp="1"/>
          </p:cNvSpPr>
          <p:nvPr>
            <p:ph sz="quarter" idx="11"/>
          </p:nvPr>
        </p:nvSpPr>
        <p:spPr/>
        <p:txBody>
          <a:bodyPr/>
          <a:lstStyle/>
          <a:p>
            <a:pPr marL="0" indent="0">
              <a:buNone/>
            </a:pPr>
            <a:r>
              <a:rPr lang="en-GB" noProof="0" dirty="0">
                <a:latin typeface="+mj-lt"/>
              </a:rPr>
              <a:t>10.4 Web 3.0: Digital Marketing and Novel Digital Technologies</a:t>
            </a:r>
            <a:endParaRPr lang="en-GB" noProof="0" dirty="0"/>
          </a:p>
        </p:txBody>
      </p:sp>
      <p:sp>
        <p:nvSpPr>
          <p:cNvPr id="4" name="Inhaltsplatzhalter 1">
            <a:extLst>
              <a:ext uri="{FF2B5EF4-FFF2-40B4-BE49-F238E27FC236}">
                <a16:creationId xmlns:a16="http://schemas.microsoft.com/office/drawing/2014/main" id="{E7FE07E2-CBD7-D32F-2122-A79501086BE9}"/>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This chapter takes a prospective approach looking at what can be expected in the next development of digital space: Web 3.0.</a:t>
            </a:r>
          </a:p>
          <a:p>
            <a:r>
              <a:rPr lang="en-GB" sz="2200" dirty="0">
                <a:latin typeface="+mj-lt"/>
              </a:rPr>
              <a:t>Digital channels and digital marketing activities are expected to remain unchanged. </a:t>
            </a:r>
          </a:p>
          <a:p>
            <a:r>
              <a:rPr lang="en-GB" sz="2200" noProof="0" dirty="0">
                <a:latin typeface="+mj-lt"/>
              </a:rPr>
              <a:t>The three driving technologies as underlying enablers are Big Data, Blockchain and ML (algorithms). </a:t>
            </a:r>
          </a:p>
          <a:p>
            <a:pPr lvl="1"/>
            <a:r>
              <a:rPr lang="en-GB" sz="2200" dirty="0">
                <a:latin typeface="+mj-lt"/>
              </a:rPr>
              <a:t>Are expected to facilitate key trends like decentralised, metamodern customer experiences and automation. </a:t>
            </a:r>
          </a:p>
          <a:p>
            <a:r>
              <a:rPr lang="en-GB" sz="2200" noProof="0" dirty="0">
                <a:latin typeface="+mj-lt"/>
              </a:rPr>
              <a:t>Web 3.0 envisions a web where users have </a:t>
            </a:r>
            <a:r>
              <a:rPr lang="en-GB" sz="2200" dirty="0">
                <a:latin typeface="+mj-lt"/>
              </a:rPr>
              <a:t>greater control over their data and digital identities promoting privacy and security. </a:t>
            </a:r>
          </a:p>
          <a:p>
            <a:r>
              <a:rPr lang="en-GB" sz="2200" dirty="0">
                <a:latin typeface="+mj-lt"/>
              </a:rPr>
              <a:t>Web 3.0 will lead to extended or new peer-to-peer business models (see Chapter 07).</a:t>
            </a:r>
            <a:endParaRPr lang="en-GB" sz="2200" noProof="0" dirty="0">
              <a:latin typeface="+mj-lt"/>
            </a:endParaRPr>
          </a:p>
        </p:txBody>
      </p:sp>
    </p:spTree>
    <p:extLst>
      <p:ext uri="{BB962C8B-B14F-4D97-AF65-F5344CB8AC3E}">
        <p14:creationId xmlns:p14="http://schemas.microsoft.com/office/powerpoint/2010/main" val="406284574"/>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DD219-5B4B-2C26-9F85-1C7BB3AFB3F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818A68-84F7-BE6C-8F1C-964956BD6883}"/>
              </a:ext>
            </a:extLst>
          </p:cNvPr>
          <p:cNvSpPr>
            <a:spLocks noGrp="1"/>
          </p:cNvSpPr>
          <p:nvPr>
            <p:ph sz="quarter" idx="11"/>
          </p:nvPr>
        </p:nvSpPr>
        <p:spPr/>
        <p:txBody>
          <a:bodyPr/>
          <a:lstStyle/>
          <a:p>
            <a:pPr marL="0" indent="0">
              <a:buNone/>
            </a:pPr>
            <a:r>
              <a:rPr lang="en-US" sz="3000" noProof="0" dirty="0">
                <a:latin typeface="+mj-lt"/>
              </a:rPr>
              <a:t>Web 3.0: Digital Worlds and the Metaverse</a:t>
            </a:r>
            <a:endParaRPr lang="en-GB" noProof="0" dirty="0"/>
          </a:p>
        </p:txBody>
      </p:sp>
      <p:sp>
        <p:nvSpPr>
          <p:cNvPr id="5" name="Inhaltsplatzhalter 1">
            <a:extLst>
              <a:ext uri="{FF2B5EF4-FFF2-40B4-BE49-F238E27FC236}">
                <a16:creationId xmlns:a16="http://schemas.microsoft.com/office/drawing/2014/main" id="{198D335C-281A-3D31-2143-CC9CCD5DF7CA}"/>
              </a:ext>
            </a:extLst>
          </p:cNvPr>
          <p:cNvSpPr txBox="1">
            <a:spLocks/>
          </p:cNvSpPr>
          <p:nvPr/>
        </p:nvSpPr>
        <p:spPr>
          <a:xfrm>
            <a:off x="1238250" y="1355725"/>
            <a:ext cx="884678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Virtual environment (digital world) reduces the friction of human experience and hardware in digital environments. </a:t>
            </a:r>
          </a:p>
          <a:p>
            <a:r>
              <a:rPr lang="en-GB" sz="2200" dirty="0">
                <a:latin typeface="+mj-lt"/>
              </a:rPr>
              <a:t>Digital experiences and activities depend on gaming		        consoles, mobile devices, television screens, desktop and laptop computers, virtual reality headsets, …</a:t>
            </a:r>
          </a:p>
          <a:p>
            <a:r>
              <a:rPr lang="en-GB" sz="2200" dirty="0">
                <a:latin typeface="+mj-lt"/>
              </a:rPr>
              <a:t>Metaverse is such an environment made by Meta. </a:t>
            </a:r>
          </a:p>
          <a:p>
            <a:r>
              <a:rPr lang="en-GB" sz="2200" dirty="0">
                <a:latin typeface="+mj-lt"/>
              </a:rPr>
              <a:t>Web 3.0 (represents necessary decentralisation of data and    infrastructure) and block chain technology enable realisation of metaverse. </a:t>
            </a:r>
          </a:p>
          <a:p>
            <a:r>
              <a:rPr lang="en-GB" sz="2200" dirty="0">
                <a:latin typeface="+mj-lt"/>
              </a:rPr>
              <a:t>Metaverse offers a new digital space for brand building using a unique digital only and augmented consumer experiences. </a:t>
            </a:r>
          </a:p>
          <a:p>
            <a:r>
              <a:rPr lang="en-GB" sz="2200" dirty="0">
                <a:latin typeface="+mj-lt"/>
              </a:rPr>
              <a:t>Opportunities were especially seen in fashion and experience-based service industries as digital fashion led the way.</a:t>
            </a:r>
          </a:p>
          <a:p>
            <a:r>
              <a:rPr lang="en-GB" sz="2200" dirty="0">
                <a:latin typeface="+mj-lt"/>
              </a:rPr>
              <a:t>Non-fungible tokens (NFT) created a new digital product category that has allowed brands opportunities for brand building with new generations.</a:t>
            </a:r>
          </a:p>
          <a:p>
            <a:endParaRPr lang="en-GB" sz="2200" dirty="0">
              <a:latin typeface="+mj-lt"/>
            </a:endParaRPr>
          </a:p>
        </p:txBody>
      </p:sp>
      <p:pic>
        <p:nvPicPr>
          <p:cNvPr id="2" name="Picture 1">
            <a:extLst>
              <a:ext uri="{FF2B5EF4-FFF2-40B4-BE49-F238E27FC236}">
                <a16:creationId xmlns:a16="http://schemas.microsoft.com/office/drawing/2014/main" id="{8C2055FF-061C-BBBF-4B9B-BE7390C8D806}"/>
              </a:ext>
            </a:extLst>
          </p:cNvPr>
          <p:cNvPicPr>
            <a:picLocks noChangeAspect="1"/>
          </p:cNvPicPr>
          <p:nvPr/>
        </p:nvPicPr>
        <p:blipFill>
          <a:blip r:embed="rId2"/>
          <a:stretch>
            <a:fillRect/>
          </a:stretch>
        </p:blipFill>
        <p:spPr>
          <a:xfrm>
            <a:off x="9361820" y="1466693"/>
            <a:ext cx="2131976" cy="2232699"/>
          </a:xfrm>
          <a:prstGeom prst="rect">
            <a:avLst/>
          </a:prstGeom>
        </p:spPr>
      </p:pic>
    </p:spTree>
    <p:extLst>
      <p:ext uri="{BB962C8B-B14F-4D97-AF65-F5344CB8AC3E}">
        <p14:creationId xmlns:p14="http://schemas.microsoft.com/office/powerpoint/2010/main" val="2736805391"/>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AED43-E5B9-A5FD-B56E-2104B6E86E9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EA271C4-B5EC-1E94-4C4C-073B51765084}"/>
              </a:ext>
            </a:extLst>
          </p:cNvPr>
          <p:cNvSpPr>
            <a:spLocks noGrp="1"/>
          </p:cNvSpPr>
          <p:nvPr>
            <p:ph sz="quarter" idx="11"/>
          </p:nvPr>
        </p:nvSpPr>
        <p:spPr/>
        <p:txBody>
          <a:bodyPr/>
          <a:lstStyle/>
          <a:p>
            <a:pPr marL="0" indent="0">
              <a:buNone/>
            </a:pPr>
            <a:r>
              <a:rPr lang="en-GB" sz="3000" noProof="0" dirty="0">
                <a:latin typeface="+mj-lt"/>
              </a:rPr>
              <a:t>10.5 Digital Marketing and Competitive Advantage</a:t>
            </a:r>
          </a:p>
          <a:p>
            <a:endParaRPr lang="en-GB" noProof="0" dirty="0"/>
          </a:p>
        </p:txBody>
      </p:sp>
      <p:sp>
        <p:nvSpPr>
          <p:cNvPr id="5" name="Inhaltsplatzhalter 1">
            <a:extLst>
              <a:ext uri="{FF2B5EF4-FFF2-40B4-BE49-F238E27FC236}">
                <a16:creationId xmlns:a16="http://schemas.microsoft.com/office/drawing/2014/main" id="{D307B237-9C9C-EF49-9946-B4F4C44B706B}"/>
              </a:ext>
            </a:extLst>
          </p:cNvPr>
          <p:cNvSpPr txBox="1">
            <a:spLocks/>
          </p:cNvSpPr>
          <p:nvPr/>
        </p:nvSpPr>
        <p:spPr>
          <a:xfrm>
            <a:off x="1238249" y="1297360"/>
            <a:ext cx="10510727"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Growing evidence that use of digital technologies enhance efficiency and effectiveness of targeted marketing leading to a competitive advantage. </a:t>
            </a:r>
          </a:p>
          <a:p>
            <a:r>
              <a:rPr lang="en-US" sz="2200" dirty="0">
                <a:latin typeface="+mj-lt"/>
              </a:rPr>
              <a:t>Fundamental level of resource-based view: digital marketing competencies/ capabilities enable using digital technologies a competitive advance.</a:t>
            </a:r>
          </a:p>
          <a:p>
            <a:r>
              <a:rPr lang="en-US" sz="2200" dirty="0">
                <a:latin typeface="+mj-lt"/>
              </a:rPr>
              <a:t>Digital marketing capabilities (DMC) </a:t>
            </a:r>
          </a:p>
          <a:p>
            <a:pPr lvl="1"/>
            <a:r>
              <a:rPr lang="en-US" sz="2200" dirty="0">
                <a:latin typeface="+mj-lt"/>
              </a:rPr>
              <a:t>can be defined as the firm’s ability to use digital technology-enabled processes to interact with customers and partners in a targeted, measurable and integrated ways to create new forms of value. </a:t>
            </a:r>
          </a:p>
          <a:p>
            <a:pPr lvl="1"/>
            <a:r>
              <a:rPr lang="en-US" sz="2200" dirty="0">
                <a:latin typeface="+mj-lt"/>
              </a:rPr>
              <a:t>Differ to conventional marketing capabilities (CMC) in terms of (1) scalability, (2) measurability, (3) interconnectivity, and (4) adaptability. </a:t>
            </a:r>
          </a:p>
          <a:p>
            <a:pPr lvl="1"/>
            <a:r>
              <a:rPr lang="en-US" sz="2200" dirty="0">
                <a:latin typeface="+mj-lt"/>
              </a:rPr>
              <a:t>adds value to firm in addition to CMC creating value (empirically shown).</a:t>
            </a:r>
          </a:p>
          <a:p>
            <a:r>
              <a:rPr lang="en-US" sz="2200" dirty="0">
                <a:latin typeface="+mj-lt"/>
              </a:rPr>
              <a:t>Likelihood of contribution of DMCs and CMCs to value creation is dependent on specific organizational or external environmental conditions. </a:t>
            </a:r>
          </a:p>
          <a:p>
            <a:r>
              <a:rPr lang="en-US" sz="2200" dirty="0">
                <a:latin typeface="+mj-lt"/>
              </a:rPr>
              <a:t>No evidence to suggest that interaction of DMCs and CMCs contributes to improved performance under degrees of inter-functional coordination. </a:t>
            </a:r>
          </a:p>
          <a:p>
            <a:endParaRPr lang="en-US" sz="2200" dirty="0">
              <a:latin typeface="+mj-lt"/>
            </a:endParaRPr>
          </a:p>
          <a:p>
            <a:endParaRPr lang="en-GB" sz="2200" noProof="0" dirty="0">
              <a:latin typeface="+mj-lt"/>
            </a:endParaRPr>
          </a:p>
        </p:txBody>
      </p:sp>
    </p:spTree>
    <p:extLst>
      <p:ext uri="{BB962C8B-B14F-4D97-AF65-F5344CB8AC3E}">
        <p14:creationId xmlns:p14="http://schemas.microsoft.com/office/powerpoint/2010/main" val="260734685"/>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E156F-252A-6BF1-23F4-5B9101C1903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CDA6D4C-2C95-14BF-F059-283031A07BD4}"/>
              </a:ext>
            </a:extLst>
          </p:cNvPr>
          <p:cNvSpPr>
            <a:spLocks noGrp="1"/>
          </p:cNvSpPr>
          <p:nvPr>
            <p:ph sz="quarter" idx="11"/>
          </p:nvPr>
        </p:nvSpPr>
        <p:spPr/>
        <p:txBody>
          <a:bodyPr/>
          <a:lstStyle/>
          <a:p>
            <a:pPr marL="0" indent="0">
              <a:buNone/>
            </a:pPr>
            <a:r>
              <a:rPr lang="en-GB" dirty="0">
                <a:latin typeface="+mj-lt"/>
              </a:rPr>
              <a:t>10</a:t>
            </a:r>
            <a:r>
              <a:rPr lang="en-GB" sz="3000" noProof="0" dirty="0">
                <a:latin typeface="+mj-lt"/>
              </a:rPr>
              <a:t>.6 Digital Marketing and Sustainability</a:t>
            </a:r>
          </a:p>
          <a:p>
            <a:endParaRPr lang="en-GB" noProof="0" dirty="0"/>
          </a:p>
        </p:txBody>
      </p:sp>
      <p:sp>
        <p:nvSpPr>
          <p:cNvPr id="5" name="Inhaltsplatzhalter 1">
            <a:extLst>
              <a:ext uri="{FF2B5EF4-FFF2-40B4-BE49-F238E27FC236}">
                <a16:creationId xmlns:a16="http://schemas.microsoft.com/office/drawing/2014/main" id="{69FC9934-A5E6-6CA6-BF52-8AEAE7F9D729}"/>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noProof="0" dirty="0">
                <a:latin typeface="+mj-lt"/>
              </a:rPr>
              <a:t>Inherent data generating potential, data proliferation and associated data privacy issues have emerged as a critical ethical concern from the transformation of marketing. </a:t>
            </a:r>
          </a:p>
          <a:p>
            <a:r>
              <a:rPr lang="en-US" sz="2200" dirty="0">
                <a:latin typeface="+mj-lt"/>
              </a:rPr>
              <a:t>There is tension between the attempt to </a:t>
            </a:r>
            <a:r>
              <a:rPr lang="en-US" sz="2200" dirty="0" err="1">
                <a:latin typeface="+mj-lt"/>
              </a:rPr>
              <a:t>monetise</a:t>
            </a:r>
            <a:r>
              <a:rPr lang="en-US" sz="2200" dirty="0">
                <a:latin typeface="+mj-lt"/>
              </a:rPr>
              <a:t> data for greater profitability and consumer data protection, often answered with a regulatory response to protect the rights of consumers like EU  GDPR. </a:t>
            </a:r>
          </a:p>
          <a:p>
            <a:r>
              <a:rPr lang="en-US" sz="2200" noProof="0" dirty="0">
                <a:latin typeface="+mj-lt"/>
              </a:rPr>
              <a:t>Firm</a:t>
            </a:r>
            <a:r>
              <a:rPr lang="en-US" sz="2200" dirty="0">
                <a:latin typeface="+mj-lt"/>
              </a:rPr>
              <a:t>s’ managers need to manage these kinds of tensions to ensure a sustainable digital transformation. </a:t>
            </a:r>
            <a:endParaRPr lang="en-GB" sz="2200" noProof="0" dirty="0">
              <a:latin typeface="+mj-lt"/>
            </a:endParaRPr>
          </a:p>
        </p:txBody>
      </p:sp>
    </p:spTree>
    <p:extLst>
      <p:ext uri="{BB962C8B-B14F-4D97-AF65-F5344CB8AC3E}">
        <p14:creationId xmlns:p14="http://schemas.microsoft.com/office/powerpoint/2010/main" val="1060370272"/>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5589-C6F5-6F6A-105E-46965651CBD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96D705-66AA-8F2B-5CEA-69C07A878873}"/>
              </a:ext>
            </a:extLst>
          </p:cNvPr>
          <p:cNvSpPr>
            <a:spLocks noGrp="1"/>
          </p:cNvSpPr>
          <p:nvPr>
            <p:ph sz="quarter" idx="11"/>
          </p:nvPr>
        </p:nvSpPr>
        <p:spPr/>
        <p:txBody>
          <a:bodyPr/>
          <a:lstStyle/>
          <a:p>
            <a:pPr marL="0" indent="0">
              <a:buNone/>
            </a:pPr>
            <a:r>
              <a:rPr lang="en-GB" dirty="0">
                <a:latin typeface="+mj-lt"/>
              </a:rPr>
              <a:t>10</a:t>
            </a:r>
            <a:r>
              <a:rPr lang="en-GB" noProof="0" dirty="0">
                <a:latin typeface="+mj-lt"/>
              </a:rPr>
              <a:t>.7 Conclusion</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E55D14A0-37B0-A8DE-8545-7AE1FBC40E9A}"/>
              </a:ext>
            </a:extLst>
          </p:cNvPr>
          <p:cNvSpPr txBox="1">
            <a:spLocks/>
          </p:cNvSpPr>
          <p:nvPr/>
        </p:nvSpPr>
        <p:spPr>
          <a:xfrm>
            <a:off x="1210818" y="1346581"/>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marketing competencies/ capabilities offer new ways for firms to gain customer attention and convert it into sales and customer loyalty.</a:t>
            </a:r>
          </a:p>
          <a:p>
            <a:r>
              <a:rPr lang="en-GB" sz="2200" dirty="0">
                <a:latin typeface="+mj-lt"/>
              </a:rPr>
              <a:t>Digital marketing = communication of value propositions and value capturing through marketing and sales. </a:t>
            </a:r>
          </a:p>
          <a:p>
            <a:r>
              <a:rPr lang="en-GB" sz="2200" noProof="0" dirty="0">
                <a:latin typeface="+mj-lt"/>
              </a:rPr>
              <a:t>Digital marketing toolkit includes technologies and platforms which streamline tasks and operational efficiency with key channels and competencies. </a:t>
            </a:r>
          </a:p>
          <a:p>
            <a:r>
              <a:rPr lang="en-GB" sz="2200" noProof="0" dirty="0">
                <a:latin typeface="+mj-lt"/>
              </a:rPr>
              <a:t>Key digital marketing channels: company websites, social media, email, search engines</a:t>
            </a:r>
          </a:p>
          <a:p>
            <a:r>
              <a:rPr lang="en-GB" sz="2200" dirty="0">
                <a:latin typeface="+mj-lt"/>
              </a:rPr>
              <a:t>Digital marketing competencies: SEO, SEA, display advertising, content marketing, email marketing, affiliate marketing, viral marketing, and e-coupons. </a:t>
            </a:r>
          </a:p>
          <a:p>
            <a:r>
              <a:rPr lang="en-GB" sz="2200" noProof="0" dirty="0">
                <a:latin typeface="+mj-lt"/>
              </a:rPr>
              <a:t>Da</a:t>
            </a:r>
            <a:r>
              <a:rPr lang="en-GB" sz="2200" dirty="0">
                <a:latin typeface="+mj-lt"/>
              </a:rPr>
              <a:t>ta analytics supports a more successful marketing and sales funnel based on various </a:t>
            </a:r>
            <a:r>
              <a:rPr lang="en-GB" sz="2200" dirty="0" err="1">
                <a:latin typeface="+mj-lt"/>
              </a:rPr>
              <a:t>matrics</a:t>
            </a:r>
            <a:r>
              <a:rPr lang="en-GB" sz="2200" dirty="0">
                <a:latin typeface="+mj-lt"/>
              </a:rPr>
              <a:t>. </a:t>
            </a:r>
          </a:p>
          <a:p>
            <a:r>
              <a:rPr lang="en-US" sz="2200" noProof="0" dirty="0">
                <a:latin typeface="+mj-lt"/>
              </a:rPr>
              <a:t>New digital technology from the Web 3.0 emphasis </a:t>
            </a:r>
            <a:r>
              <a:rPr lang="en-US" sz="2200" noProof="0" dirty="0" err="1">
                <a:latin typeface="+mj-lt"/>
              </a:rPr>
              <a:t>decentralisation</a:t>
            </a:r>
            <a:r>
              <a:rPr lang="en-US" sz="2200" noProof="0" dirty="0">
                <a:latin typeface="+mj-lt"/>
              </a:rPr>
              <a:t>, blockchain, and AI, resulting in e.g., new digital worlds.</a:t>
            </a:r>
            <a:endParaRPr lang="en-GB" sz="2200" noProof="0" dirty="0">
              <a:latin typeface="+mj-lt"/>
            </a:endParaRPr>
          </a:p>
        </p:txBody>
      </p:sp>
    </p:spTree>
    <p:extLst>
      <p:ext uri="{BB962C8B-B14F-4D97-AF65-F5344CB8AC3E}">
        <p14:creationId xmlns:p14="http://schemas.microsoft.com/office/powerpoint/2010/main" val="459319973"/>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48704" y="1034745"/>
            <a:ext cx="9404350" cy="550227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noProof="0" dirty="0">
                <a:latin typeface="+mj-lt"/>
                <a:ea typeface="Calibri Light" panose="020F0302020204030204" pitchFamily="34" charset="0"/>
                <a:cs typeface="Calibri Light" panose="020F0302020204030204" pitchFamily="34" charset="0"/>
              </a:rPr>
              <a:t>Step 1: Selection of a case organization</a:t>
            </a:r>
          </a:p>
          <a:p>
            <a:pPr marL="0" indent="0">
              <a:buNone/>
            </a:pPr>
            <a:r>
              <a:rPr lang="en-US" sz="2000" noProof="0" dirty="0">
                <a:latin typeface="+mj-lt"/>
              </a:rPr>
              <a:t>Students can complete the following tasks either based on the focal case study (adapt accordingly), or work on the recommended case study for this chapter (Switzerland Tourism – cross-media campaign "The ride of a lifetime") and answer below questions.</a:t>
            </a:r>
          </a:p>
          <a:p>
            <a:pPr marL="0" indent="0">
              <a:buNone/>
            </a:pPr>
            <a:br>
              <a:rPr lang="en-GB" sz="2000" noProof="0" dirty="0">
                <a:latin typeface="+mj-lt"/>
              </a:rPr>
            </a:br>
            <a:r>
              <a:rPr kumimoji="0" lang="en-GB" sz="2000" b="1" i="0" u="none" strike="noStrike" kern="1200" cap="none" spc="0" normalizeH="0" baseline="0" noProof="0" dirty="0">
                <a:ln>
                  <a:noFill/>
                </a:ln>
                <a:solidFill>
                  <a:prstClr val="black"/>
                </a:solidFill>
                <a:effectLst/>
                <a:uLnTx/>
                <a:uFillTx/>
                <a:latin typeface="+mj-lt"/>
                <a:ea typeface="+mn-ea"/>
                <a:cs typeface="+mn-cs"/>
              </a:rPr>
              <a:t>Step 2: Case questions linked to this chapter</a:t>
            </a:r>
            <a:endParaRPr lang="en-GB" sz="2000" noProof="0" dirty="0">
              <a:latin typeface="+mj-lt"/>
            </a:endParaRPr>
          </a:p>
          <a:p>
            <a:pPr marL="457200" indent="-457200">
              <a:buFont typeface="+mj-lt"/>
              <a:buAutoNum type="arabicPeriod"/>
            </a:pPr>
            <a:r>
              <a:rPr lang="en-US" sz="2000" noProof="0" dirty="0">
                <a:latin typeface="+mj-lt"/>
              </a:rPr>
              <a:t>Which activities were particularly successful in improving the perception of Switzerland as a holiday destination? How could these activities be further </a:t>
            </a:r>
            <a:r>
              <a:rPr lang="en-US" sz="2000" noProof="0" dirty="0" err="1">
                <a:latin typeface="+mj-lt"/>
              </a:rPr>
              <a:t>optimised</a:t>
            </a:r>
            <a:r>
              <a:rPr lang="en-US" sz="2000" noProof="0" dirty="0">
                <a:latin typeface="+mj-lt"/>
              </a:rPr>
              <a:t>?</a:t>
            </a:r>
          </a:p>
          <a:p>
            <a:pPr marL="457200" indent="-457200">
              <a:buFont typeface="+mj-lt"/>
              <a:buAutoNum type="arabicPeriod"/>
            </a:pPr>
            <a:r>
              <a:rPr lang="en-US" sz="2000" noProof="0" dirty="0">
                <a:latin typeface="+mj-lt"/>
              </a:rPr>
              <a:t>Was the campaign executed using Web 1.0, Web 2.0 or Web 3.0 digital technologies?</a:t>
            </a:r>
          </a:p>
          <a:p>
            <a:pPr marL="457200" indent="-457200">
              <a:buFont typeface="+mj-lt"/>
              <a:buAutoNum type="arabicPeriod"/>
            </a:pPr>
            <a:r>
              <a:rPr lang="en-US" sz="2000" noProof="0" dirty="0">
                <a:latin typeface="+mj-lt"/>
              </a:rPr>
              <a:t>How could virtual reality add-ons (e.g. virtual tours of Switzerland) be developed to improve the user experience?</a:t>
            </a:r>
          </a:p>
          <a:p>
            <a:pPr marL="457200" indent="-457200">
              <a:buFont typeface="+mj-lt"/>
              <a:buAutoNum type="arabicPeriod"/>
            </a:pPr>
            <a:r>
              <a:rPr lang="en-US" sz="2000" noProof="0" dirty="0">
                <a:latin typeface="+mj-lt"/>
              </a:rPr>
              <a:t>What are the success factors of influencer marketing with stars (ambassador marketing), and how could this marketing approach be used in the future?</a:t>
            </a:r>
          </a:p>
          <a:p>
            <a:pPr marL="457200" indent="-457200">
              <a:buFont typeface="+mj-lt"/>
              <a:buAutoNum type="arabicPeriod"/>
            </a:pPr>
            <a:r>
              <a:rPr lang="en-US" sz="2000" noProof="0" dirty="0">
                <a:latin typeface="+mj-lt"/>
              </a:rPr>
              <a:t>What recommendations do you have to other </a:t>
            </a:r>
            <a:r>
              <a:rPr lang="en-US" sz="2000" noProof="0" dirty="0" err="1">
                <a:latin typeface="+mj-lt"/>
              </a:rPr>
              <a:t>organisations</a:t>
            </a:r>
            <a:r>
              <a:rPr lang="en-US" sz="2000" noProof="0" dirty="0">
                <a:latin typeface="+mj-lt"/>
              </a:rPr>
              <a:t> in </a:t>
            </a:r>
            <a:r>
              <a:rPr lang="en-US" sz="2000" noProof="0" dirty="0" err="1">
                <a:latin typeface="+mj-lt"/>
              </a:rPr>
              <a:t>utilising</a:t>
            </a:r>
            <a:r>
              <a:rPr lang="en-US" sz="2000" noProof="0" dirty="0">
                <a:latin typeface="+mj-lt"/>
              </a:rPr>
              <a:t> influencer marketing / ambassador marketing?</a:t>
            </a:r>
          </a:p>
          <a:p>
            <a:pPr marL="457200" indent="-457200">
              <a:buFont typeface="+mj-lt"/>
              <a:buAutoNum type="arabicPeriod"/>
            </a:pPr>
            <a:r>
              <a:rPr lang="en-US" sz="2000" dirty="0">
                <a:latin typeface="+mj-lt"/>
              </a:rPr>
              <a:t>H</a:t>
            </a:r>
            <a:r>
              <a:rPr lang="en-US" sz="2000" noProof="0" dirty="0">
                <a:latin typeface="+mj-lt"/>
              </a:rPr>
              <a:t>ow could specific target groups be addressed even better in order to take cultural and regional differences into account?</a:t>
            </a: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1235407967"/>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48704" y="103474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7"/>
            </a:pPr>
            <a:r>
              <a:rPr lang="en-US" sz="2000" noProof="0" dirty="0">
                <a:latin typeface="+mj-lt"/>
              </a:rPr>
              <a:t>What other digital approaches could be used to strengthen public transport as part of the travel experience?</a:t>
            </a:r>
          </a:p>
          <a:p>
            <a:pPr marL="457200" indent="-457200">
              <a:buFont typeface="+mj-lt"/>
              <a:buAutoNum type="arabicPeriod" startAt="7"/>
            </a:pPr>
            <a:r>
              <a:rPr lang="en-US" sz="2000" noProof="0" dirty="0">
                <a:latin typeface="+mj-lt"/>
              </a:rPr>
              <a:t>What does a possible marketing and sales funnel (see Box 10.1) look like, and what are the key online metrics which Switzerland Tourism should use (see Box 10.4.)?</a:t>
            </a:r>
          </a:p>
          <a:p>
            <a:pPr marL="457200" indent="-457200">
              <a:buFont typeface="+mj-lt"/>
              <a:buAutoNum type="arabicPeriod" startAt="7"/>
            </a:pPr>
            <a:r>
              <a:rPr lang="en-US" sz="2000" noProof="0" dirty="0">
                <a:latin typeface="+mj-lt"/>
              </a:rPr>
              <a:t>Which technologies (also see Chapter 10.1.2) could help to </a:t>
            </a:r>
            <a:r>
              <a:rPr lang="en-US" sz="2000" noProof="0" dirty="0" err="1">
                <a:latin typeface="+mj-lt"/>
              </a:rPr>
              <a:t>personalise</a:t>
            </a:r>
            <a:r>
              <a:rPr lang="en-US" sz="2000" noProof="0" dirty="0">
                <a:latin typeface="+mj-lt"/>
              </a:rPr>
              <a:t> the travel experience and further increase Switzerland's attractiveness as a travel destination?</a:t>
            </a:r>
          </a:p>
          <a:p>
            <a:pPr marL="457200" indent="-457200">
              <a:buFont typeface="+mj-lt"/>
              <a:buAutoNum type="arabicPeriod" startAt="7"/>
            </a:pPr>
            <a:endParaRPr lang="en-GB" sz="2200" noProof="0" dirty="0">
              <a:latin typeface="+mj-lt"/>
            </a:endParaRPr>
          </a:p>
          <a:p>
            <a:pPr marL="0" indent="0">
              <a:buNone/>
            </a:pPr>
            <a:r>
              <a:rPr lang="en-GB" sz="2000" noProof="0" dirty="0">
                <a:latin typeface="+mj-lt"/>
              </a:rPr>
              <a:t>Additional cases with student questions for the strategic digital action field of Digital Marketing are covered in:</a:t>
            </a:r>
          </a:p>
          <a:p>
            <a:r>
              <a:rPr lang="en-GB" sz="2000" noProof="0" dirty="0">
                <a:latin typeface="+mj-lt"/>
              </a:rPr>
              <a:t>Autodesk Asia-Pacific – Customer Lifecycle Management and Marketing Automation (available online).</a:t>
            </a:r>
          </a:p>
          <a:p>
            <a:r>
              <a:rPr lang="en-GB" sz="2000" noProof="0" dirty="0">
                <a:latin typeface="+mj-lt"/>
              </a:rPr>
              <a:t>BRUGG Lifting and its Industrial Internet of Things (</a:t>
            </a:r>
            <a:r>
              <a:rPr lang="en-GB" sz="2000" noProof="0" dirty="0" err="1">
                <a:latin typeface="+mj-lt"/>
              </a:rPr>
              <a:t>IIoT</a:t>
            </a:r>
            <a:r>
              <a:rPr lang="en-GB" sz="2000" noProof="0" dirty="0">
                <a:latin typeface="+mj-lt"/>
              </a:rPr>
              <a:t>) asset management solution ‘PVS’ (available in the Appendix).</a:t>
            </a:r>
          </a:p>
          <a:p>
            <a:r>
              <a:rPr lang="en-GB" sz="2000" noProof="0" dirty="0">
                <a:latin typeface="+mj-lt"/>
              </a:rPr>
              <a:t>Action fields of digital transformation at Synchrony Financial (USA) (available online).</a:t>
            </a:r>
          </a:p>
          <a:p>
            <a:r>
              <a:rPr lang="en-GB" sz="2000" noProof="0" dirty="0">
                <a:latin typeface="+mj-lt"/>
              </a:rPr>
              <a:t>CRM and Sales Automation at </a:t>
            </a:r>
            <a:r>
              <a:rPr lang="en-GB" sz="2000" noProof="0" dirty="0" err="1">
                <a:latin typeface="+mj-lt"/>
              </a:rPr>
              <a:t>Transgourmet</a:t>
            </a:r>
            <a:r>
              <a:rPr lang="en-GB" sz="2000" noProof="0" dirty="0">
                <a:latin typeface="+mj-lt"/>
              </a:rPr>
              <a:t> Switzerland (available online).</a:t>
            </a:r>
          </a:p>
          <a:p>
            <a:pPr marL="0" indent="0">
              <a:buNone/>
            </a:pPr>
            <a:endParaRPr lang="en-GB" sz="2200" noProof="0" dirty="0">
              <a:latin typeface="+mj-lt"/>
            </a:endParaRP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179296623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2D57C22-30F6-593C-7A4E-5B0EF70F466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7FF7D2DC-8363-D0F2-5139-B7AE31B9BC8D}"/>
              </a:ext>
            </a:extLst>
          </p:cNvPr>
          <p:cNvSpPr txBox="1"/>
          <p:nvPr/>
        </p:nvSpPr>
        <p:spPr>
          <a:xfrm>
            <a:off x="1261685" y="1236773"/>
            <a:ext cx="9378387" cy="5324535"/>
          </a:xfrm>
          <a:prstGeom prst="rect">
            <a:avLst/>
          </a:prstGeom>
          <a:noFill/>
        </p:spPr>
        <p:txBody>
          <a:bodyPr wrap="square">
            <a:spAutoFit/>
          </a:bodyPr>
          <a:lstStyle/>
          <a:p>
            <a:r>
              <a:rPr lang="en-GB" sz="2000" noProof="0" dirty="0">
                <a:latin typeface="+mj-lt"/>
              </a:rPr>
              <a:t>Discuss the following questions in your class, in your group or assignment:</a:t>
            </a:r>
          </a:p>
          <a:p>
            <a:pPr marL="457200" indent="-457200">
              <a:buAutoNum type="arabicPeriod"/>
            </a:pPr>
            <a:r>
              <a:rPr lang="en-US" sz="2000" noProof="0" dirty="0">
                <a:latin typeface="+mj-lt"/>
              </a:rPr>
              <a:t>Reflect on the importance of social media in a firm's digital marketing strategy, for instance in the example of the opening case "Ryan Reynolds’ Multi-Brand Social Media Marketing Strategy on X".</a:t>
            </a:r>
          </a:p>
          <a:p>
            <a:pPr marL="457200" indent="-457200">
              <a:buAutoNum type="arabicPeriod"/>
            </a:pPr>
            <a:r>
              <a:rPr lang="en-US" sz="2000" noProof="0" dirty="0">
                <a:latin typeface="+mj-lt"/>
              </a:rPr>
              <a:t>Based on a selected industry/business, develop a marketing and sales funnel for the firm (see Figure 10.2).</a:t>
            </a:r>
          </a:p>
          <a:p>
            <a:pPr marL="457200" indent="-457200">
              <a:buAutoNum type="arabicPeriod"/>
            </a:pPr>
            <a:r>
              <a:rPr lang="en-US" sz="2000" noProof="0" dirty="0">
                <a:latin typeface="+mj-lt"/>
              </a:rPr>
              <a:t>Explain the dominance of "gatekeeper firms" as per the EU definition, and why this is important in the context of digital marketing (see Figure 10.4).</a:t>
            </a:r>
          </a:p>
          <a:p>
            <a:pPr marL="457200" indent="-457200">
              <a:buAutoNum type="arabicPeriod"/>
            </a:pPr>
            <a:r>
              <a:rPr lang="en-US" sz="2000" noProof="0" dirty="0">
                <a:latin typeface="+mj-lt"/>
              </a:rPr>
              <a:t>Forming two small groups (2-4 students in each group), assign a pro and contra position to each group and debate whether influencer marketing/brand ambassadors is an important/successful marketing tactic (group 1), or overrated and not necessary (group 2).</a:t>
            </a:r>
          </a:p>
          <a:p>
            <a:pPr marL="457200" indent="-457200">
              <a:buAutoNum type="arabicPeriod"/>
            </a:pPr>
            <a:r>
              <a:rPr lang="en-US" sz="2000" noProof="0" dirty="0">
                <a:latin typeface="+mj-lt"/>
              </a:rPr>
              <a:t>For the firm selected in Exercise 2, evaluate their digital marketing strategy (make assumptions, if required) across the four areas of technology platforms, digital marketing technology, digital marketing channels and digital marketing competencies (see Chapter 10.1).</a:t>
            </a:r>
          </a:p>
          <a:p>
            <a:pPr marL="457200" indent="-457200">
              <a:buAutoNum type="arabicPeriod"/>
            </a:pPr>
            <a:endParaRPr lang="en-US" sz="2000" noProof="0" dirty="0">
              <a:latin typeface="+mj-lt"/>
            </a:endParaRPr>
          </a:p>
        </p:txBody>
      </p:sp>
    </p:spTree>
    <p:extLst>
      <p:ext uri="{BB962C8B-B14F-4D97-AF65-F5344CB8AC3E}">
        <p14:creationId xmlns:p14="http://schemas.microsoft.com/office/powerpoint/2010/main" val="3389127454"/>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F91E-44A2-6DEF-6A7E-50155D240B7B}"/>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850BE00-D69D-C516-65CA-61382030E73C}"/>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3ADF7423-2B13-85CA-E596-EE4B4DE7B848}"/>
              </a:ext>
            </a:extLst>
          </p:cNvPr>
          <p:cNvSpPr txBox="1"/>
          <p:nvPr/>
        </p:nvSpPr>
        <p:spPr>
          <a:xfrm>
            <a:off x="1261685" y="1236773"/>
            <a:ext cx="9378387" cy="1938992"/>
          </a:xfrm>
          <a:prstGeom prst="rect">
            <a:avLst/>
          </a:prstGeom>
          <a:noFill/>
        </p:spPr>
        <p:txBody>
          <a:bodyPr wrap="square">
            <a:spAutoFit/>
          </a:bodyPr>
          <a:lstStyle/>
          <a:p>
            <a:pPr marL="457200" indent="-457200">
              <a:buFont typeface="+mj-lt"/>
              <a:buAutoNum type="arabicPeriod" startAt="6"/>
            </a:pPr>
            <a:r>
              <a:rPr lang="en-US" sz="2000" noProof="0" dirty="0">
                <a:latin typeface="+mj-lt"/>
              </a:rPr>
              <a:t>For your select firm in Exercise 2, develop a content marketing strategy based on the framework presented in Box 10.2.</a:t>
            </a:r>
          </a:p>
          <a:p>
            <a:pPr marL="457200" indent="-457200">
              <a:buFont typeface="+mj-lt"/>
              <a:buAutoNum type="arabicPeriod" startAt="6"/>
            </a:pPr>
            <a:r>
              <a:rPr lang="en-US" sz="2000" dirty="0">
                <a:latin typeface="+mj-lt"/>
              </a:rPr>
              <a:t>D</a:t>
            </a:r>
            <a:r>
              <a:rPr lang="en-US" sz="2000" noProof="0" dirty="0">
                <a:latin typeface="+mj-lt"/>
              </a:rPr>
              <a:t>escribe how you would build and nurture an online community (see Box 10.3) for the firm selected in Exercise 2.</a:t>
            </a:r>
          </a:p>
          <a:p>
            <a:pPr marL="457200" indent="-457200">
              <a:buFont typeface="+mj-lt"/>
              <a:buAutoNum type="arabicPeriod" startAt="6"/>
            </a:pPr>
            <a:r>
              <a:rPr lang="en-US" sz="2000" noProof="0" dirty="0">
                <a:latin typeface="+mj-lt"/>
              </a:rPr>
              <a:t>For your selected firm in exercise 2, ideate how Web 3.0 (focus virtual worlds/the Metaverse) could benefit the firm (see Box 10.5). Provide at least 3 ideas.</a:t>
            </a:r>
          </a:p>
        </p:txBody>
      </p:sp>
    </p:spTree>
    <p:extLst>
      <p:ext uri="{BB962C8B-B14F-4D97-AF65-F5344CB8AC3E}">
        <p14:creationId xmlns:p14="http://schemas.microsoft.com/office/powerpoint/2010/main" val="3259414496"/>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E1B3CE9C-8DFF-78FC-6B48-D89445F93BD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Further Reading List </a:t>
            </a:r>
          </a:p>
        </p:txBody>
      </p:sp>
      <p:sp>
        <p:nvSpPr>
          <p:cNvPr id="5" name="TextBox 3">
            <a:extLst>
              <a:ext uri="{FF2B5EF4-FFF2-40B4-BE49-F238E27FC236}">
                <a16:creationId xmlns:a16="http://schemas.microsoft.com/office/drawing/2014/main" id="{4C3FF1DA-5CCC-0647-6711-8B257C15D4E8}"/>
              </a:ext>
            </a:extLst>
          </p:cNvPr>
          <p:cNvSpPr txBox="1"/>
          <p:nvPr/>
        </p:nvSpPr>
        <p:spPr>
          <a:xfrm>
            <a:off x="1261685" y="1208852"/>
            <a:ext cx="10731841" cy="5324535"/>
          </a:xfrm>
          <a:prstGeom prst="rect">
            <a:avLst/>
          </a:prstGeom>
          <a:noFill/>
        </p:spPr>
        <p:txBody>
          <a:bodyPr wrap="square">
            <a:spAutoFit/>
          </a:bodyPr>
          <a:lstStyle/>
          <a:p>
            <a:pPr marL="285750" indent="-285750">
              <a:buFont typeface="Arial" panose="020B0604020202020204" pitchFamily="34" charset="0"/>
              <a:buChar char="•"/>
            </a:pPr>
            <a:r>
              <a:rPr lang="en-US" sz="2000" noProof="0" dirty="0">
                <a:latin typeface="+mj-lt"/>
              </a:rPr>
              <a:t>Brinker, S. (2024). 2024 Marketing Technology Landscape </a:t>
            </a:r>
            <a:r>
              <a:rPr lang="en-US" sz="2000" noProof="0" dirty="0" err="1">
                <a:latin typeface="+mj-lt"/>
              </a:rPr>
              <a:t>Supergraphic</a:t>
            </a:r>
            <a:r>
              <a:rPr lang="en-US" sz="2000" noProof="0" dirty="0">
                <a:latin typeface="+mj-lt"/>
              </a:rPr>
              <a:t>. </a:t>
            </a:r>
            <a:r>
              <a:rPr lang="en-US" sz="2000" noProof="0" dirty="0" err="1">
                <a:latin typeface="+mj-lt"/>
              </a:rPr>
              <a:t>Chiefmartec</a:t>
            </a:r>
            <a:r>
              <a:rPr lang="en-US" sz="2000" noProof="0" dirty="0">
                <a:latin typeface="+mj-lt"/>
              </a:rPr>
              <a:t>, May, The State of Martech 2024, https://chiefmartec.com/2024/05/2024-marketing-technology-landscape-supergraphic-14106-martech-products-27-8-growth-yoy/.</a:t>
            </a:r>
          </a:p>
          <a:p>
            <a:pPr marL="285750" indent="-285750">
              <a:buFont typeface="Arial" panose="020B0604020202020204" pitchFamily="34" charset="0"/>
              <a:buChar char="•"/>
            </a:pPr>
            <a:r>
              <a:rPr lang="en-US" sz="2000" noProof="0" dirty="0">
                <a:latin typeface="+mj-lt"/>
              </a:rPr>
              <a:t>Checa, A., Heller, C., Stein, E. &amp; Wilkie, J. (2023). Modern marketing: Six capabilities for multidisciplinary teams. McKinsey &amp; Company, 05 April 2023. Last accessed on 23 January 2025 from https://www.mckinsey.com/capabilities/growth-marketing-and-sales/our-insights/modern-marketing-six-capabilities-for-multidisciplinary-teams</a:t>
            </a:r>
          </a:p>
          <a:p>
            <a:pPr marL="285750" indent="-285750">
              <a:buFont typeface="Arial" panose="020B0604020202020204" pitchFamily="34" charset="0"/>
              <a:buChar char="•"/>
            </a:pPr>
            <a:r>
              <a:rPr lang="en-US" sz="2000" noProof="0" dirty="0">
                <a:latin typeface="+mj-lt"/>
              </a:rPr>
              <a:t>Field, D., Patel, S. &amp; Leon, H. (2018). Mastering Digital Marketing Maturity. BCG, 20 February 2018.  Last accessed on 23 January 2025 from https://www.bcg.com/publications/2018/mastering-digital-marketing-maturity</a:t>
            </a:r>
          </a:p>
          <a:p>
            <a:pPr marL="285750" indent="-285750">
              <a:buFont typeface="Arial" panose="020B0604020202020204" pitchFamily="34" charset="0"/>
              <a:buChar char="•"/>
            </a:pPr>
            <a:r>
              <a:rPr lang="en-US" sz="2000" noProof="0" dirty="0">
                <a:latin typeface="+mj-lt"/>
              </a:rPr>
              <a:t>Halim, J., Lin, J., </a:t>
            </a:r>
            <a:r>
              <a:rPr lang="en-US" sz="2000" noProof="0" dirty="0" err="1">
                <a:latin typeface="+mj-lt"/>
              </a:rPr>
              <a:t>Sutisna,E</a:t>
            </a:r>
            <a:r>
              <a:rPr lang="en-US" sz="2000" noProof="0" dirty="0">
                <a:latin typeface="+mj-lt"/>
              </a:rPr>
              <a:t>., Zhang, B. &amp; Menon, L. (2023). Reimagining Marketing During Recessionary Times: How top brands are using marketing data and experimentation to stay connected to consumers. Bain &amp; Company. Last accessed on 23 January 2025 from https://www.bain.com/insights/reimagining-marketing-during-recessionary-times</a:t>
            </a:r>
          </a:p>
          <a:p>
            <a:pPr marL="285750" indent="-285750">
              <a:buFont typeface="Arial" panose="020B0604020202020204" pitchFamily="34" charset="0"/>
              <a:buChar char="•"/>
            </a:pPr>
            <a:r>
              <a:rPr lang="en-US" sz="2000" noProof="0" dirty="0">
                <a:latin typeface="+mj-lt"/>
              </a:rPr>
              <a:t>Meyer, M. &amp; Peter, M.K. (2024): Evolving marketing strategies for Swiss SMEs in the ICT sector: a marketing strategy canvas in support of digital transformation, International Journal of Technology Marketing, Vol. 18, No. 1, pp. 91-112.</a:t>
            </a:r>
          </a:p>
        </p:txBody>
      </p:sp>
    </p:spTree>
    <p:extLst>
      <p:ext uri="{BB962C8B-B14F-4D97-AF65-F5344CB8AC3E}">
        <p14:creationId xmlns:p14="http://schemas.microsoft.com/office/powerpoint/2010/main" val="4173203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7531-9519-9A73-4265-35794EF49AF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B6049CB-8AB4-9E0F-98A0-9CFCBD33001B}"/>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0342D7F7-E26D-9CAF-1F05-10D82389790C}"/>
              </a:ext>
            </a:extLst>
          </p:cNvPr>
          <p:cNvSpPr txBox="1"/>
          <p:nvPr/>
        </p:nvSpPr>
        <p:spPr>
          <a:xfrm>
            <a:off x="1261685" y="2046008"/>
            <a:ext cx="10409615" cy="1754326"/>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5" name="Picture 4" descr="A blue text on a black background&#10;&#10;AI-generated content may be incorrect.">
            <a:extLst>
              <a:ext uri="{FF2B5EF4-FFF2-40B4-BE49-F238E27FC236}">
                <a16:creationId xmlns:a16="http://schemas.microsoft.com/office/drawing/2014/main" id="{F2243F32-3955-08D3-04BF-3EFCE5AC94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452" y="4772640"/>
            <a:ext cx="1122680" cy="526886"/>
          </a:xfrm>
          <a:prstGeom prst="rect">
            <a:avLst/>
          </a:prstGeom>
        </p:spPr>
      </p:pic>
      <p:pic>
        <p:nvPicPr>
          <p:cNvPr id="14" name="Graphic 3">
            <a:extLst>
              <a:ext uri="{FF2B5EF4-FFF2-40B4-BE49-F238E27FC236}">
                <a16:creationId xmlns:a16="http://schemas.microsoft.com/office/drawing/2014/main" id="{913F7579-2B47-D8A9-975F-5CC5675F2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449" y="5527958"/>
            <a:ext cx="971550" cy="376555"/>
          </a:xfrm>
          <a:prstGeom prst="rect">
            <a:avLst/>
          </a:prstGeom>
        </p:spPr>
      </p:pic>
      <p:pic>
        <p:nvPicPr>
          <p:cNvPr id="16" name="Picture 15" descr="A black background with red text&#10;&#10;AI-generated content may be incorrect.">
            <a:extLst>
              <a:ext uri="{FF2B5EF4-FFF2-40B4-BE49-F238E27FC236}">
                <a16:creationId xmlns:a16="http://schemas.microsoft.com/office/drawing/2014/main" id="{6FB4BB55-0EFC-E1C2-3141-A8D7E21F4C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784602" y="4873152"/>
            <a:ext cx="1451610" cy="271780"/>
          </a:xfrm>
          <a:prstGeom prst="rect">
            <a:avLst/>
          </a:prstGeom>
          <a:ln>
            <a:noFill/>
          </a:ln>
          <a:extLst>
            <a:ext uri="{53640926-AAD7-44D8-BBD7-CCE9431645EC}">
              <a14:shadowObscured xmlns:a14="http://schemas.microsoft.com/office/drawing/2010/main"/>
            </a:ext>
          </a:extLst>
        </p:spPr>
      </p:pic>
      <p:pic>
        <p:nvPicPr>
          <p:cNvPr id="17" name="Picture 16" descr="A pink and yellow logo&#10;&#10;AI-generated content may be incorrect.">
            <a:extLst>
              <a:ext uri="{FF2B5EF4-FFF2-40B4-BE49-F238E27FC236}">
                <a16:creationId xmlns:a16="http://schemas.microsoft.com/office/drawing/2014/main" id="{6D0FA3C9-69A0-7610-1101-67F1B0418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430" y="5386988"/>
            <a:ext cx="886815" cy="734377"/>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2692DA34-866C-9183-0266-0E1CD687A9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2744" y="4847275"/>
            <a:ext cx="1872084" cy="315325"/>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97D46043-6443-FB5D-4D45-A0950249F7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5895" y="5360038"/>
            <a:ext cx="1352891" cy="289450"/>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569924E0-B8C6-5549-A45B-161ACEDF52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20925" y="4825502"/>
            <a:ext cx="1656398" cy="358873"/>
          </a:xfrm>
          <a:prstGeom prst="rect">
            <a:avLst/>
          </a:prstGeom>
        </p:spPr>
      </p:pic>
      <p:pic>
        <p:nvPicPr>
          <p:cNvPr id="21" name="Picture 20" descr="Red text on a white background&#10;&#10;AI-generated content may be incorrect.">
            <a:extLst>
              <a:ext uri="{FF2B5EF4-FFF2-40B4-BE49-F238E27FC236}">
                <a16:creationId xmlns:a16="http://schemas.microsoft.com/office/drawing/2014/main" id="{222C76C9-0884-A3C7-621F-3A072CD524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61200" y="5825233"/>
            <a:ext cx="1440572" cy="276594"/>
          </a:xfrm>
          <a:prstGeom prst="rect">
            <a:avLst/>
          </a:prstGeom>
        </p:spPr>
      </p:pic>
      <p:pic>
        <p:nvPicPr>
          <p:cNvPr id="22" name="Picture 21" descr="A yellow and red logo&#10;&#10;AI-generated content may be incorrect.">
            <a:extLst>
              <a:ext uri="{FF2B5EF4-FFF2-40B4-BE49-F238E27FC236}">
                <a16:creationId xmlns:a16="http://schemas.microsoft.com/office/drawing/2014/main" id="{F4D6EB35-2CAF-D8F0-F258-D115B4ECA6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23869" y="5694650"/>
            <a:ext cx="1128694" cy="372749"/>
          </a:xfrm>
          <a:prstGeom prst="rect">
            <a:avLst/>
          </a:prstGeom>
        </p:spPr>
      </p:pic>
      <p:pic>
        <p:nvPicPr>
          <p:cNvPr id="23" name="Picture 22" descr="A black text on a white background&#10;&#10;AI-generated content may be incorrect.">
            <a:extLst>
              <a:ext uri="{FF2B5EF4-FFF2-40B4-BE49-F238E27FC236}">
                <a16:creationId xmlns:a16="http://schemas.microsoft.com/office/drawing/2014/main" id="{C069BBA1-341F-B564-66A7-E3BCA00D672B}"/>
              </a:ext>
            </a:extLst>
          </p:cNvPr>
          <p:cNvPicPr>
            <a:picLocks noChangeAspect="1"/>
          </p:cNvPicPr>
          <p:nvPr/>
        </p:nvPicPr>
        <p:blipFill>
          <a:blip r:embed="rId12" cstate="print">
            <a:extLst>
              <a:ext uri="{28A0092B-C50C-407E-A947-70E740481C1C}">
                <a14:useLocalDpi xmlns:a14="http://schemas.microsoft.com/office/drawing/2010/main"/>
              </a:ext>
            </a:extLst>
          </a:blip>
          <a:srcRect t="28709" b="28099"/>
          <a:stretch>
            <a:fillRect/>
          </a:stretch>
        </p:blipFill>
        <p:spPr>
          <a:xfrm>
            <a:off x="9203855" y="4856646"/>
            <a:ext cx="1495581" cy="358874"/>
          </a:xfrm>
          <a:prstGeom prst="rect">
            <a:avLst/>
          </a:prstGeom>
        </p:spPr>
      </p:pic>
      <p:pic>
        <p:nvPicPr>
          <p:cNvPr id="24" name="Picture 2">
            <a:extLst>
              <a:ext uri="{FF2B5EF4-FFF2-40B4-BE49-F238E27FC236}">
                <a16:creationId xmlns:a16="http://schemas.microsoft.com/office/drawing/2014/main" id="{CF2047BB-D97D-454C-FCE4-9774C690FE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67750" y="5525364"/>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text on a black background&#10;&#10;AI-generated content may be incorrect.">
            <a:extLst>
              <a:ext uri="{FF2B5EF4-FFF2-40B4-BE49-F238E27FC236}">
                <a16:creationId xmlns:a16="http://schemas.microsoft.com/office/drawing/2014/main" id="{58FD8FBC-1A59-5205-EF9F-F4B7644CE8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741" y="5429008"/>
            <a:ext cx="1439802" cy="440961"/>
          </a:xfrm>
          <a:prstGeom prst="rect">
            <a:avLst/>
          </a:prstGeom>
        </p:spPr>
      </p:pic>
      <p:pic>
        <p:nvPicPr>
          <p:cNvPr id="26" name="Picture 25" descr="A black sign with brown letters&#10;&#10;AI-generated content may be incorrect.">
            <a:extLst>
              <a:ext uri="{FF2B5EF4-FFF2-40B4-BE49-F238E27FC236}">
                <a16:creationId xmlns:a16="http://schemas.microsoft.com/office/drawing/2014/main" id="{7724C47C-0F7F-ABBE-6562-D270340A53F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06568" y="4881312"/>
            <a:ext cx="763440" cy="442795"/>
          </a:xfrm>
          <a:prstGeom prst="rect">
            <a:avLst/>
          </a:prstGeom>
        </p:spPr>
      </p:pic>
      <p:pic>
        <p:nvPicPr>
          <p:cNvPr id="27" name="Graphic 26">
            <a:extLst>
              <a:ext uri="{FF2B5EF4-FFF2-40B4-BE49-F238E27FC236}">
                <a16:creationId xmlns:a16="http://schemas.microsoft.com/office/drawing/2014/main" id="{B423648F-CA3B-BD93-C506-954C9D9A4B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02741" y="5487635"/>
            <a:ext cx="1181100" cy="457200"/>
          </a:xfrm>
          <a:prstGeom prst="rect">
            <a:avLst/>
          </a:prstGeom>
        </p:spPr>
      </p:pic>
    </p:spTree>
    <p:extLst>
      <p:ext uri="{BB962C8B-B14F-4D97-AF65-F5344CB8AC3E}">
        <p14:creationId xmlns:p14="http://schemas.microsoft.com/office/powerpoint/2010/main" val="2173943502"/>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A6A-DBD1-57CC-3B7B-04C74F4C516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C935882-0770-6891-E1C5-C2FCAA82028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8DA89CB7-DBE7-03CD-3C2F-78C94A10B3AC}"/>
              </a:ext>
            </a:extLst>
          </p:cNvPr>
          <p:cNvSpPr txBox="1"/>
          <p:nvPr/>
        </p:nvSpPr>
        <p:spPr>
          <a:xfrm>
            <a:off x="171274" y="973190"/>
            <a:ext cx="11559209" cy="5786199"/>
          </a:xfrm>
          <a:prstGeom prst="rect">
            <a:avLst/>
          </a:prstGeom>
          <a:noFill/>
        </p:spPr>
        <p:txBody>
          <a:bodyPr wrap="square">
            <a:spAutoFit/>
          </a:bodyPr>
          <a:lstStyle/>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Adobe (2023). Digital marketing metrics your business should be using. Adobe Experience Cloud, 10 August, https://business.adobe.com/blog/basics/digital-marketing-metrics.</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Andzulis, J.M., N.G. Panagopoulos, and A. Rapp. 2012. A review of social media and implications for the sales process. Journal of Personal Selling &amp; Sales Management, 32(3), 305–316.</a:t>
            </a:r>
          </a:p>
          <a:p>
            <a:pPr marL="457200" indent="-457200">
              <a:buNone/>
            </a:pPr>
            <a:r>
              <a:rPr lang="en-US" sz="1000" kern="100" noProof="0" dirty="0" err="1">
                <a:solidFill>
                  <a:srgbClr val="000000"/>
                </a:solidFill>
                <a:effectLst/>
                <a:latin typeface="+mj-lt"/>
                <a:ea typeface="Aptos" panose="020B0004020202020204" pitchFamily="34" charset="0"/>
                <a:cs typeface="Aptos" panose="020B0004020202020204" pitchFamily="34" charset="0"/>
              </a:rPr>
              <a:t>Bampo</a:t>
            </a:r>
            <a:r>
              <a:rPr lang="en-US" sz="1000" kern="100" noProof="0" dirty="0">
                <a:solidFill>
                  <a:srgbClr val="000000"/>
                </a:solidFill>
                <a:effectLst/>
                <a:latin typeface="+mj-lt"/>
                <a:ea typeface="Aptos" panose="020B0004020202020204" pitchFamily="34" charset="0"/>
                <a:cs typeface="Aptos" panose="020B0004020202020204" pitchFamily="34" charset="0"/>
              </a:rPr>
              <a:t>, M., Ewing, M. T., Mather, D. R., Stewart, D., &amp; Wallace, M. (2008). The effects of the social structure of digital networks on viral marketing performance. Information Systems Research, 19(3), 273-290.</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Basu, R., Aktar, M. N., &amp; Kumar, S. (2024). The interplay of artificial intelligence, machine learning, and data analytics in digital marketing and promotions: a review and research agenda. Journal of Marketing Analytics, early online, 1-21.</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Carmi, E. (2017). Regulating </a:t>
            </a:r>
            <a:r>
              <a:rPr lang="en-US" sz="1000" kern="100" noProof="0" dirty="0" err="1">
                <a:solidFill>
                  <a:srgbClr val="000000"/>
                </a:solidFill>
                <a:effectLst/>
                <a:latin typeface="+mj-lt"/>
                <a:ea typeface="Aptos" panose="020B0004020202020204" pitchFamily="34" charset="0"/>
                <a:cs typeface="Aptos" panose="020B0004020202020204" pitchFamily="34" charset="0"/>
              </a:rPr>
              <a:t>behaviours</a:t>
            </a:r>
            <a:r>
              <a:rPr lang="en-US" sz="1000" kern="100" noProof="0" dirty="0">
                <a:solidFill>
                  <a:srgbClr val="000000"/>
                </a:solidFill>
                <a:effectLst/>
                <a:latin typeface="+mj-lt"/>
                <a:ea typeface="Aptos" panose="020B0004020202020204" pitchFamily="34" charset="0"/>
                <a:cs typeface="Aptos" panose="020B0004020202020204" pitchFamily="34" charset="0"/>
              </a:rPr>
              <a:t> on the European Union internet, the case of spam versus cookies. International Review of Law, Computers &amp; Technology, 31(3), 289-307.</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Choi, H., Mela, C. F., Balseiro, S. R., &amp; Leary, A. (2020). Online display advertising markets: A literature review and future directions. Information Systems Research, 31(2), 556-575.</a:t>
            </a:r>
          </a:p>
          <a:p>
            <a:pPr marL="457200" indent="-457200">
              <a:buNone/>
            </a:pPr>
            <a:r>
              <a:rPr lang="en-US" sz="1000" kern="100" noProof="0" dirty="0" err="1">
                <a:solidFill>
                  <a:srgbClr val="000000"/>
                </a:solidFill>
                <a:effectLst/>
                <a:latin typeface="+mj-lt"/>
                <a:ea typeface="Aptos" panose="020B0004020202020204" pitchFamily="34" charset="0"/>
                <a:cs typeface="Aptos" panose="020B0004020202020204" pitchFamily="34" charset="0"/>
              </a:rPr>
              <a:t>Colicev</a:t>
            </a:r>
            <a:r>
              <a:rPr lang="en-US" sz="1000" kern="100" noProof="0" dirty="0">
                <a:solidFill>
                  <a:srgbClr val="000000"/>
                </a:solidFill>
                <a:effectLst/>
                <a:latin typeface="+mj-lt"/>
                <a:ea typeface="Aptos" panose="020B0004020202020204" pitchFamily="34" charset="0"/>
                <a:cs typeface="Aptos" panose="020B0004020202020204" pitchFamily="34" charset="0"/>
              </a:rPr>
              <a:t>, A., Kumar, A., &amp; O'Connor, P. (2019). Modeling the relationship between firm and user generated content and the stages of the marketing funnel. International Journal of Research in Marketing, 36(1), 100-116.</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Content Marketing Association (2017). About the content marketing association - definition of content marketing, available at: http://the-cma.com/about-us/</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Content Marketing Institute (2017). What is content marketing?, available at: http://contentmarketinginstitute.com/what-is-content-marketing/</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Dalla Vecchia, M. , &amp; Peter, M. K. (2018). Marketing automation: A project framework in support of digital transformation. Business Information Systems and Technology 4.0: New Trends in the Age of Digital Change, 117-130.</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European Commission (2024). Gatekeepers. Last accessed on 14 December 2024 from https://digital-markets-act.ec.europa.eu/gatekeepers_en</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Eurostat (2024). Digital economy and society statistics – enterprises. Last accessed on 14 December 2024 from https://ec.europa.eu/eurostat/statistics-explained/index.php?title=Digital_economy_and_society_statistics_-_enterprises#Access_to_the_internet</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EY Americas (2022). How metaverse and Web 3 can create real value for your organization. Last accessed on 13 December 2024 from https://go.ey.com/3KZziVa</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Ferrer-Gomila, J. L., </a:t>
            </a:r>
            <a:r>
              <a:rPr lang="en-US" sz="1000" kern="100" noProof="0" dirty="0" err="1">
                <a:solidFill>
                  <a:srgbClr val="000000"/>
                </a:solidFill>
                <a:effectLst/>
                <a:latin typeface="+mj-lt"/>
                <a:ea typeface="Aptos" panose="020B0004020202020204" pitchFamily="34" charset="0"/>
                <a:cs typeface="Aptos" panose="020B0004020202020204" pitchFamily="34" charset="0"/>
              </a:rPr>
              <a:t>Hinarejos</a:t>
            </a:r>
            <a:r>
              <a:rPr lang="en-US" sz="1000" kern="100" noProof="0" dirty="0">
                <a:solidFill>
                  <a:srgbClr val="000000"/>
                </a:solidFill>
                <a:effectLst/>
                <a:latin typeface="+mj-lt"/>
                <a:ea typeface="Aptos" panose="020B0004020202020204" pitchFamily="34" charset="0"/>
                <a:cs typeface="Aptos" panose="020B0004020202020204" pitchFamily="34" charset="0"/>
              </a:rPr>
              <a:t>, M. F., &amp; Huguet-Rotger, L. (2018). A survey on electronic coupons. Computers &amp; Security, 77, 106-127. </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Ghorbani, Z., </a:t>
            </a:r>
            <a:r>
              <a:rPr lang="en-US" sz="1000" kern="100" noProof="0" dirty="0" err="1">
                <a:solidFill>
                  <a:srgbClr val="000000"/>
                </a:solidFill>
                <a:effectLst/>
                <a:latin typeface="+mj-lt"/>
                <a:ea typeface="Aptos" panose="020B0004020202020204" pitchFamily="34" charset="0"/>
                <a:cs typeface="Aptos" panose="020B0004020202020204" pitchFamily="34" charset="0"/>
              </a:rPr>
              <a:t>Kargaran</a:t>
            </a:r>
            <a:r>
              <a:rPr lang="en-US" sz="1000" kern="100" noProof="0" dirty="0">
                <a:solidFill>
                  <a:srgbClr val="000000"/>
                </a:solidFill>
                <a:effectLst/>
                <a:latin typeface="+mj-lt"/>
                <a:ea typeface="Aptos" panose="020B0004020202020204" pitchFamily="34" charset="0"/>
                <a:cs typeface="Aptos" panose="020B0004020202020204" pitchFamily="34" charset="0"/>
              </a:rPr>
              <a:t>, S., Saberi, A., </a:t>
            </a:r>
            <a:r>
              <a:rPr lang="en-US" sz="1000" kern="100" noProof="0" dirty="0" err="1">
                <a:solidFill>
                  <a:srgbClr val="000000"/>
                </a:solidFill>
                <a:effectLst/>
                <a:latin typeface="+mj-lt"/>
                <a:ea typeface="Aptos" panose="020B0004020202020204" pitchFamily="34" charset="0"/>
                <a:cs typeface="Aptos" panose="020B0004020202020204" pitchFamily="34" charset="0"/>
              </a:rPr>
              <a:t>Haghighinasab</a:t>
            </a:r>
            <a:r>
              <a:rPr lang="en-US" sz="1000" kern="100" noProof="0" dirty="0">
                <a:solidFill>
                  <a:srgbClr val="000000"/>
                </a:solidFill>
                <a:effectLst/>
                <a:latin typeface="+mj-lt"/>
                <a:ea typeface="Aptos" panose="020B0004020202020204" pitchFamily="34" charset="0"/>
                <a:cs typeface="Aptos" panose="020B0004020202020204" pitchFamily="34" charset="0"/>
              </a:rPr>
              <a:t>, M., Jamali, S. M., &amp; Ale Ebrahim, N. (2021). Trends and patterns in digital marketing research: bibliometric analysis. Journal of Marketing Analytics, 1-15.</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Hahn, T., </a:t>
            </a:r>
            <a:r>
              <a:rPr lang="en-US" sz="1000" kern="100" noProof="0" dirty="0" err="1">
                <a:solidFill>
                  <a:srgbClr val="000000"/>
                </a:solidFill>
                <a:effectLst/>
                <a:latin typeface="+mj-lt"/>
                <a:ea typeface="Aptos" panose="020B0004020202020204" pitchFamily="34" charset="0"/>
                <a:cs typeface="Aptos" panose="020B0004020202020204" pitchFamily="34" charset="0"/>
              </a:rPr>
              <a:t>Pinkse</a:t>
            </a:r>
            <a:r>
              <a:rPr lang="en-US" sz="1000" kern="100" noProof="0" dirty="0">
                <a:solidFill>
                  <a:srgbClr val="000000"/>
                </a:solidFill>
                <a:effectLst/>
                <a:latin typeface="+mj-lt"/>
                <a:ea typeface="Aptos" panose="020B0004020202020204" pitchFamily="34" charset="0"/>
                <a:cs typeface="Aptos" panose="020B0004020202020204" pitchFamily="34" charset="0"/>
              </a:rPr>
              <a:t>, J., Preuss, L., &amp; Figge, F. (2015). Tensions in corporate sustainability: Towards an integrative framework. Journal of Business Ethics, 127, 297-316.</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Ho, J., Pang, C., &amp; Choy, C. (2020). Content marketing capability building: a conceptual framework. Journal of Research in Interactive Marketing, 14(1), 133-151.</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Homburg, C., &amp; Wielgos, D. M. (2022). The value relevance of digital marketing capabilities to firm performance. Journal of the Academy of Marketing Science, 50(4), 666-688.</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Ipsos (2022). ICT User </a:t>
            </a:r>
            <a:r>
              <a:rPr lang="en-US" sz="1000" kern="100" noProof="0" dirty="0" err="1">
                <a:solidFill>
                  <a:srgbClr val="000000"/>
                </a:solidFill>
                <a:effectLst/>
                <a:latin typeface="+mj-lt"/>
                <a:ea typeface="Aptos" panose="020B0004020202020204" pitchFamily="34" charset="0"/>
                <a:cs typeface="Aptos" panose="020B0004020202020204" pitchFamily="34" charset="0"/>
              </a:rPr>
              <a:t>Behaviour</a:t>
            </a:r>
            <a:r>
              <a:rPr lang="en-US" sz="1000" kern="100" noProof="0" dirty="0">
                <a:solidFill>
                  <a:srgbClr val="000000"/>
                </a:solidFill>
                <a:effectLst/>
                <a:latin typeface="+mj-lt"/>
                <a:ea typeface="Aptos" panose="020B0004020202020204" pitchFamily="34" charset="0"/>
                <a:cs typeface="Aptos" panose="020B0004020202020204" pitchFamily="34" charset="0"/>
              </a:rPr>
              <a:t> Study: Intermediate Report for European Commission Joint Research Centre (JCR). Ipsos European Public Affairs, last accessed on 14 December 2024 from https://susproc.jrc.ec.europa.eu/product-bureau/sites/default/files/2022-08/Task%207%20-%20JRC%20ICT%20user%20behaviour%20study%20-%20intermediate%20report.pdf</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Kannan, P. K. (2017). Digital marketing: A framework, review and research agenda. International Journal of Research in Marketing, 34(1), 22-45.</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Kupfer, A. K., </a:t>
            </a:r>
            <a:r>
              <a:rPr lang="en-US" sz="1000" kern="100" noProof="0" dirty="0" err="1">
                <a:solidFill>
                  <a:srgbClr val="000000"/>
                </a:solidFill>
                <a:effectLst/>
                <a:latin typeface="+mj-lt"/>
                <a:ea typeface="Aptos" panose="020B0004020202020204" pitchFamily="34" charset="0"/>
                <a:cs typeface="Aptos" panose="020B0004020202020204" pitchFamily="34" charset="0"/>
              </a:rPr>
              <a:t>Pähler</a:t>
            </a:r>
            <a:r>
              <a:rPr lang="en-US" sz="1000" kern="100" noProof="0" dirty="0">
                <a:solidFill>
                  <a:srgbClr val="000000"/>
                </a:solidFill>
                <a:effectLst/>
                <a:latin typeface="+mj-lt"/>
                <a:ea typeface="Aptos" panose="020B0004020202020204" pitchFamily="34" charset="0"/>
                <a:cs typeface="Aptos" panose="020B0004020202020204" pitchFamily="34" charset="0"/>
              </a:rPr>
              <a:t> Vor der Holte, N., Kübler, R. V., &amp; Hennig-Thurau, T. (2018). The role of the partner brand's social media power in brand alliances. Journal of Marketing, 82(3), 25-44.</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Maximum Effort (2024a). Home Page. Last accessed on 12 December 2024 from https://www.maximumeffort.com</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Maximum Effort (2024b). LinkedIn Profile. Last accessed on 12 December 2024 from https://www.linkedin.com/company/maximumeffort/</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Meyer, M. &amp; Peter, M.K. (2024): Evolving marketing strategies for Swiss SMEs in the ICT sector: a marketing strategy canvas in support of digital transformation, International Journal of Technology Marketing, Vol. 18, No. 1, pp. 91-112.</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Ngai, E. W. (2003). Internet marketing research (1987‐2000): a literature review and classification. European Journal of Marketing, 37(1/2), 24-49.</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M.K. (</a:t>
            </a:r>
            <a:r>
              <a:rPr lang="en-US" sz="1000" kern="100" noProof="0" dirty="0" err="1">
                <a:solidFill>
                  <a:srgbClr val="000000"/>
                </a:solidFill>
                <a:effectLst/>
                <a:latin typeface="+mj-lt"/>
                <a:ea typeface="Aptos" panose="020B0004020202020204" pitchFamily="34" charset="0"/>
                <a:cs typeface="Aptos" panose="020B0004020202020204" pitchFamily="34" charset="0"/>
              </a:rPr>
              <a:t>Hrsg</a:t>
            </a:r>
            <a:r>
              <a:rPr lang="en-US" sz="1000" kern="100" noProof="0" dirty="0">
                <a:solidFill>
                  <a:srgbClr val="000000"/>
                </a:solidFill>
                <a:effectLst/>
                <a:latin typeface="+mj-lt"/>
                <a:ea typeface="Aptos" panose="020B0004020202020204" pitchFamily="34" charset="0"/>
                <a:cs typeface="Aptos" panose="020B0004020202020204" pitchFamily="34" charset="0"/>
              </a:rPr>
              <a:t>.) (2017). KMU-Transformation: Als KMU die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US" sz="1000" kern="100" noProof="0" dirty="0">
                <a:solidFill>
                  <a:srgbClr val="000000"/>
                </a:solidFill>
                <a:effectLst/>
                <a:latin typeface="+mj-lt"/>
                <a:ea typeface="Aptos" panose="020B0004020202020204" pitchFamily="34" charset="0"/>
                <a:cs typeface="Aptos" panose="020B0004020202020204" pitchFamily="34" charset="0"/>
              </a:rPr>
              <a:t> Transformation </a:t>
            </a:r>
            <a:r>
              <a:rPr lang="en-US" sz="1000" kern="100" noProof="0" dirty="0" err="1">
                <a:solidFill>
                  <a:srgbClr val="000000"/>
                </a:solidFill>
                <a:effectLst/>
                <a:latin typeface="+mj-lt"/>
                <a:ea typeface="Aptos" panose="020B0004020202020204" pitchFamily="34" charset="0"/>
                <a:cs typeface="Aptos" panose="020B0004020202020204" pitchFamily="34" charset="0"/>
              </a:rPr>
              <a:t>erfolgreich</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umsetzen</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Forschungsresultate</a:t>
            </a:r>
            <a:r>
              <a:rPr lang="en-US" sz="1000" kern="100" noProof="0" dirty="0">
                <a:solidFill>
                  <a:srgbClr val="000000"/>
                </a:solidFill>
                <a:effectLst/>
                <a:latin typeface="+mj-lt"/>
                <a:ea typeface="Aptos" panose="020B0004020202020204" pitchFamily="34" charset="0"/>
                <a:cs typeface="Aptos" panose="020B0004020202020204" pitchFamily="34" charset="0"/>
              </a:rPr>
              <a:t> und </a:t>
            </a:r>
            <a:r>
              <a:rPr lang="en-US" sz="1000" kern="100" noProof="0" dirty="0" err="1">
                <a:solidFill>
                  <a:srgbClr val="000000"/>
                </a:solidFill>
                <a:effectLst/>
                <a:latin typeface="+mj-lt"/>
                <a:ea typeface="Aptos" panose="020B0004020202020204" pitchFamily="34" charset="0"/>
                <a:cs typeface="Aptos" panose="020B0004020202020204" pitchFamily="34" charset="0"/>
              </a:rPr>
              <a:t>Praxisleitfaden</a:t>
            </a:r>
            <a:r>
              <a:rPr lang="en-US"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US" sz="1000" kern="100" noProof="0" dirty="0" err="1">
                <a:solidFill>
                  <a:srgbClr val="000000"/>
                </a:solidFill>
                <a:effectLst/>
                <a:latin typeface="+mj-lt"/>
                <a:ea typeface="Aptos" panose="020B0004020202020204" pitchFamily="34" charset="0"/>
                <a:cs typeface="Aptos" panose="020B0004020202020204" pitchFamily="34" charset="0"/>
              </a:rPr>
              <a:t>für</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US" sz="1000" kern="100" noProof="0" dirty="0">
                <a:solidFill>
                  <a:srgbClr val="000000"/>
                </a:solidFill>
                <a:effectLst/>
                <a:latin typeface="+mj-lt"/>
                <a:ea typeface="Aptos" panose="020B0004020202020204" pitchFamily="34" charset="0"/>
                <a:cs typeface="Aptos" panose="020B0004020202020204" pitchFamily="34" charset="0"/>
              </a:rPr>
              <a:t>, Olten/Schweiz, www.kmu-transformation.ch.</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M.K. (</a:t>
            </a:r>
            <a:r>
              <a:rPr lang="en-US" sz="1000" kern="100" noProof="0" dirty="0" err="1">
                <a:solidFill>
                  <a:srgbClr val="000000"/>
                </a:solidFill>
                <a:effectLst/>
                <a:latin typeface="+mj-lt"/>
                <a:ea typeface="Aptos" panose="020B0004020202020204" pitchFamily="34" charset="0"/>
                <a:cs typeface="Aptos" panose="020B0004020202020204" pitchFamily="34" charset="0"/>
              </a:rPr>
              <a:t>Hrsg</a:t>
            </a:r>
            <a:r>
              <a:rPr lang="en-US" sz="1000" kern="100" noProof="0" dirty="0">
                <a:solidFill>
                  <a:srgbClr val="000000"/>
                </a:solidFill>
                <a:effectLst/>
                <a:latin typeface="+mj-lt"/>
                <a:ea typeface="Aptos" panose="020B0004020202020204" pitchFamily="34" charset="0"/>
                <a:cs typeface="Aptos" panose="020B0004020202020204" pitchFamily="34" charset="0"/>
              </a:rPr>
              <a:t>.) (2021). </a:t>
            </a:r>
            <a:r>
              <a:rPr lang="en-US" sz="1000" kern="100" noProof="0" dirty="0" err="1">
                <a:solidFill>
                  <a:srgbClr val="000000"/>
                </a:solidFill>
                <a:effectLst/>
                <a:latin typeface="+mj-lt"/>
                <a:ea typeface="Aptos" panose="020B0004020202020204" pitchFamily="34" charset="0"/>
                <a:cs typeface="Aptos" panose="020B0004020202020204" pitchFamily="34" charset="0"/>
              </a:rPr>
              <a:t>Strategieentwicklung</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im</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Zeitalter</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Planung</a:t>
            </a:r>
            <a:r>
              <a:rPr lang="en-US" sz="1000" kern="100" noProof="0" dirty="0">
                <a:solidFill>
                  <a:srgbClr val="000000"/>
                </a:solidFill>
                <a:effectLst/>
                <a:latin typeface="+mj-lt"/>
                <a:ea typeface="Aptos" panose="020B0004020202020204" pitchFamily="34" charset="0"/>
                <a:cs typeface="Aptos" panose="020B0004020202020204" pitchFamily="34" charset="0"/>
              </a:rPr>
              <a:t> und </a:t>
            </a:r>
            <a:r>
              <a:rPr lang="en-US" sz="1000" kern="100" noProof="0" dirty="0" err="1">
                <a:solidFill>
                  <a:srgbClr val="000000"/>
                </a:solidFill>
                <a:effectLst/>
                <a:latin typeface="+mj-lt"/>
                <a:ea typeface="Aptos" panose="020B0004020202020204" pitchFamily="34" charset="0"/>
                <a:cs typeface="Aptos" panose="020B0004020202020204" pitchFamily="34" charset="0"/>
              </a:rPr>
              <a:t>Umsetzung</a:t>
            </a:r>
            <a:r>
              <a:rPr lang="en-US" sz="1000" kern="100" noProof="0" dirty="0">
                <a:solidFill>
                  <a:srgbClr val="000000"/>
                </a:solidFill>
                <a:effectLst/>
                <a:latin typeface="+mj-lt"/>
                <a:ea typeface="Aptos" panose="020B0004020202020204" pitchFamily="34" charset="0"/>
                <a:cs typeface="Aptos" panose="020B0004020202020204" pitchFamily="34" charset="0"/>
              </a:rPr>
              <a:t> der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US" sz="1000" kern="100" noProof="0" dirty="0">
                <a:solidFill>
                  <a:srgbClr val="000000"/>
                </a:solidFill>
                <a:effectLst/>
                <a:latin typeface="+mj-lt"/>
                <a:ea typeface="Aptos" panose="020B0004020202020204" pitchFamily="34" charset="0"/>
                <a:cs typeface="Aptos" panose="020B0004020202020204" pitchFamily="34" charset="0"/>
              </a:rPr>
              <a:t> Transformation. FHNW Hochschule </a:t>
            </a:r>
            <a:r>
              <a:rPr lang="en-US" sz="1000" kern="100" noProof="0" dirty="0" err="1">
                <a:solidFill>
                  <a:srgbClr val="000000"/>
                </a:solidFill>
                <a:effectLst/>
                <a:latin typeface="+mj-lt"/>
                <a:ea typeface="Aptos" panose="020B0004020202020204" pitchFamily="34" charset="0"/>
                <a:cs typeface="Aptos" panose="020B0004020202020204" pitchFamily="34" charset="0"/>
              </a:rPr>
              <a:t>für</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US" sz="1000" kern="100" noProof="0" dirty="0">
                <a:solidFill>
                  <a:srgbClr val="000000"/>
                </a:solidFill>
                <a:effectLst/>
                <a:latin typeface="+mj-lt"/>
                <a:ea typeface="Aptos" panose="020B0004020202020204" pitchFamily="34" charset="0"/>
                <a:cs typeface="Aptos" panose="020B0004020202020204" pitchFamily="34" charset="0"/>
              </a:rPr>
              <a:t> und </a:t>
            </a:r>
            <a:r>
              <a:rPr lang="en-US" sz="1000" kern="100" noProof="0" dirty="0" err="1">
                <a:solidFill>
                  <a:srgbClr val="000000"/>
                </a:solidFill>
                <a:effectLst/>
                <a:latin typeface="+mj-lt"/>
                <a:ea typeface="Aptos" panose="020B0004020202020204" pitchFamily="34" charset="0"/>
                <a:cs typeface="Aptos" panose="020B0004020202020204" pitchFamily="34" charset="0"/>
              </a:rPr>
              <a:t>Strategylab</a:t>
            </a:r>
            <a:r>
              <a:rPr lang="en-US" sz="1000" kern="100" noProof="0" dirty="0">
                <a:solidFill>
                  <a:srgbClr val="000000"/>
                </a:solidFill>
                <a:effectLst/>
                <a:latin typeface="+mj-lt"/>
                <a:ea typeface="Aptos" panose="020B0004020202020204" pitchFamily="34" charset="0"/>
                <a:cs typeface="Aptos" panose="020B0004020202020204" pitchFamily="34" charset="0"/>
              </a:rPr>
              <a:t>, Olten/Schweiz, www.strategische-transformation.ch.</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M.K. (2023).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Digitaler</a:t>
            </a:r>
            <a:r>
              <a:rPr lang="en-US" sz="1000" kern="100" noProof="0" dirty="0">
                <a:solidFill>
                  <a:srgbClr val="000000"/>
                </a:solidFill>
                <a:effectLst/>
                <a:latin typeface="+mj-lt"/>
                <a:ea typeface="Aptos" panose="020B0004020202020204" pitchFamily="34" charset="0"/>
                <a:cs typeface="Aptos" panose="020B0004020202020204" pitchFamily="34" charset="0"/>
              </a:rPr>
              <a:t> Masterplan für KMU. So </a:t>
            </a:r>
            <a:r>
              <a:rPr lang="en-US" sz="1000" kern="100" noProof="0" dirty="0" err="1">
                <a:solidFill>
                  <a:srgbClr val="000000"/>
                </a:solidFill>
                <a:effectLst/>
                <a:latin typeface="+mj-lt"/>
                <a:ea typeface="Aptos" panose="020B0004020202020204" pitchFamily="34" charset="0"/>
                <a:cs typeface="Aptos" panose="020B0004020202020204" pitchFamily="34" charset="0"/>
              </a:rPr>
              <a:t>gelingt</a:t>
            </a:r>
            <a:r>
              <a:rPr lang="en-US" sz="1000" kern="100" noProof="0" dirty="0">
                <a:solidFill>
                  <a:srgbClr val="000000"/>
                </a:solidFill>
                <a:effectLst/>
                <a:latin typeface="+mj-lt"/>
                <a:ea typeface="Aptos" panose="020B0004020202020204" pitchFamily="34" charset="0"/>
                <a:cs typeface="Aptos" panose="020B0004020202020204" pitchFamily="34" charset="0"/>
              </a:rPr>
              <a:t> die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US" sz="1000" kern="100" noProof="0" dirty="0">
                <a:solidFill>
                  <a:srgbClr val="000000"/>
                </a:solidFill>
                <a:effectLst/>
                <a:latin typeface="+mj-lt"/>
                <a:ea typeface="Aptos" panose="020B0004020202020204" pitchFamily="34" charset="0"/>
                <a:cs typeface="Aptos" panose="020B0004020202020204" pitchFamily="34" charset="0"/>
              </a:rPr>
              <a:t> Transformation in </a:t>
            </a:r>
            <a:r>
              <a:rPr lang="en-US" sz="1000" kern="100" noProof="0" dirty="0" err="1">
                <a:solidFill>
                  <a:srgbClr val="000000"/>
                </a:solidFill>
                <a:effectLst/>
                <a:latin typeface="+mj-lt"/>
                <a:ea typeface="Aptos" panose="020B0004020202020204" pitchFamily="34" charset="0"/>
                <a:cs typeface="Aptos" panose="020B0004020202020204" pitchFamily="34" charset="0"/>
              </a:rPr>
              <a:t>Ihrem</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Unternehmen</a:t>
            </a:r>
            <a:r>
              <a:rPr lang="en-US" sz="1000" kern="100" noProof="0" dirty="0">
                <a:solidFill>
                  <a:srgbClr val="000000"/>
                </a:solidFill>
                <a:effectLst/>
                <a:latin typeface="+mj-lt"/>
                <a:ea typeface="Aptos" panose="020B0004020202020204" pitchFamily="34" charset="0"/>
                <a:cs typeface="Aptos" panose="020B0004020202020204" pitchFamily="34" charset="0"/>
              </a:rPr>
              <a:t>. Verlag Beobachter Edition &amp; </a:t>
            </a:r>
            <a:r>
              <a:rPr lang="en-US" sz="1000" kern="100" noProof="0" dirty="0" err="1">
                <a:solidFill>
                  <a:srgbClr val="000000"/>
                </a:solidFill>
                <a:effectLst/>
                <a:latin typeface="+mj-lt"/>
                <a:ea typeface="Aptos" panose="020B0004020202020204" pitchFamily="34" charset="0"/>
                <a:cs typeface="Aptos" panose="020B0004020202020204" pitchFamily="34" charset="0"/>
              </a:rPr>
              <a:t>Handelszeitung</a:t>
            </a:r>
            <a:r>
              <a:rPr lang="en-US" sz="1000" kern="100" noProof="0" dirty="0">
                <a:solidFill>
                  <a:srgbClr val="000000"/>
                </a:solidFill>
                <a:effectLst/>
                <a:latin typeface="+mj-lt"/>
                <a:ea typeface="Aptos" panose="020B0004020202020204" pitchFamily="34" charset="0"/>
                <a:cs typeface="Aptos" panose="020B0004020202020204" pitchFamily="34" charset="0"/>
              </a:rPr>
              <a:t>. Zürich/Schweiz, www.digitaler-masterplan.ch.</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M.K. (2024). The Digital Transformation Canvas. Develop and implement your digital strategy. FT Publishing/Pearson, London/UK, www.the-digital-transformation-canvas.com.</a:t>
            </a:r>
          </a:p>
          <a:p>
            <a:pPr marL="457200" indent="-457200">
              <a:buNone/>
            </a:pPr>
            <a:endParaRPr lang="en-US" sz="1000" kern="100" noProof="0" dirty="0">
              <a:solidFill>
                <a:srgbClr val="000000"/>
              </a:solidFill>
              <a:effectLst/>
              <a:latin typeface="+mj-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69872989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A3C9B-B3CF-4299-2F7E-E558C97FEA43}"/>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9653E9BD-C580-D818-C114-D4C50965FBD7}"/>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C80FC3D8-7365-0110-423A-E356FA5ADB47}"/>
              </a:ext>
            </a:extLst>
          </p:cNvPr>
          <p:cNvSpPr txBox="1"/>
          <p:nvPr/>
        </p:nvSpPr>
        <p:spPr>
          <a:xfrm>
            <a:off x="171274" y="973190"/>
            <a:ext cx="11559209" cy="2400657"/>
          </a:xfrm>
          <a:prstGeom prst="rect">
            <a:avLst/>
          </a:prstGeom>
          <a:noFill/>
        </p:spPr>
        <p:txBody>
          <a:bodyPr wrap="square">
            <a:spAutoFit/>
          </a:bodyPr>
          <a:lstStyle/>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 K., Kraft, C., &amp; Lindeque, J. (2020). Strategic Action Fields of Digital Transformation: An exploration of the strategic action fields of Swiss SMEs and large enterprises. Journal of Strategy and Management, 13(1), 160-180.</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M.K., Baumgartner, R., </a:t>
            </a:r>
            <a:r>
              <a:rPr lang="en-US" sz="1000" kern="100" noProof="0" dirty="0" err="1">
                <a:solidFill>
                  <a:srgbClr val="000000"/>
                </a:solidFill>
                <a:effectLst/>
                <a:latin typeface="+mj-lt"/>
                <a:ea typeface="Aptos" panose="020B0004020202020204" pitchFamily="34" charset="0"/>
                <a:cs typeface="Aptos" panose="020B0004020202020204" pitchFamily="34" charset="0"/>
              </a:rPr>
              <a:t>Siscaro</a:t>
            </a:r>
            <a:r>
              <a:rPr lang="en-US" sz="1000" kern="100" noProof="0" dirty="0">
                <a:solidFill>
                  <a:srgbClr val="000000"/>
                </a:solidFill>
                <a:effectLst/>
                <a:latin typeface="+mj-lt"/>
                <a:ea typeface="Aptos" panose="020B0004020202020204" pitchFamily="34" charset="0"/>
                <a:cs typeface="Aptos" panose="020B0004020202020204" pitchFamily="34" charset="0"/>
              </a:rPr>
              <a:t>, D., &amp; Neher, A. (2025). E-Commerce Automation: A Mixed-Method Investigation and Workshop Canvas for E-Commerce Roadmap Development, in: Reis, J.L., Peter, M.K., Reis, L.P., &amp; Bogdanovic, Z.,  Marketing and Smart Technologies, Proceedings of </a:t>
            </a:r>
            <a:r>
              <a:rPr lang="en-US" sz="1000" kern="100" noProof="0" dirty="0" err="1">
                <a:solidFill>
                  <a:srgbClr val="000000"/>
                </a:solidFill>
                <a:effectLst/>
                <a:latin typeface="+mj-lt"/>
                <a:ea typeface="Aptos" panose="020B0004020202020204" pitchFamily="34" charset="0"/>
                <a:cs typeface="Aptos" panose="020B0004020202020204" pitchFamily="34" charset="0"/>
              </a:rPr>
              <a:t>ICMarkTech</a:t>
            </a:r>
            <a:r>
              <a:rPr lang="en-US" sz="1000" kern="100" noProof="0" dirty="0">
                <a:solidFill>
                  <a:srgbClr val="000000"/>
                </a:solidFill>
                <a:effectLst/>
                <a:latin typeface="+mj-lt"/>
                <a:ea typeface="Aptos" panose="020B0004020202020204" pitchFamily="34" charset="0"/>
                <a:cs typeface="Aptos" panose="020B0004020202020204" pitchFamily="34" charset="0"/>
              </a:rPr>
              <a:t> 2023, Volume 2, Springer, https://link.springer.com/book/9789819736973 (in print).</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 K., &amp; Dalla Vecchia, M. (2021). The digital marketing toolkit: a literature review for the identification of digital marketing channels and platforms. New trends in business information systems and technology: Digital innovation and digital business transformation, 251-265.</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Peter, M.K., &amp; Niedermann, A. (</a:t>
            </a:r>
            <a:r>
              <a:rPr lang="en-US" sz="1000" kern="100" noProof="0" dirty="0" err="1">
                <a:solidFill>
                  <a:srgbClr val="000000"/>
                </a:solidFill>
                <a:effectLst/>
                <a:latin typeface="+mj-lt"/>
                <a:ea typeface="Aptos" panose="020B0004020202020204" pitchFamily="34" charset="0"/>
                <a:cs typeface="Aptos" panose="020B0004020202020204" pitchFamily="34" charset="0"/>
              </a:rPr>
              <a:t>Hrsg</a:t>
            </a:r>
            <a:r>
              <a:rPr lang="en-US" sz="1000" kern="100" noProof="0" dirty="0">
                <a:solidFill>
                  <a:srgbClr val="000000"/>
                </a:solidFill>
                <a:effectLst/>
                <a:latin typeface="+mj-lt"/>
                <a:ea typeface="Aptos" panose="020B0004020202020204" pitchFamily="34" charset="0"/>
                <a:cs typeface="Aptos" panose="020B0004020202020204" pitchFamily="34" charset="0"/>
              </a:rPr>
              <a:t>.) (2020). </a:t>
            </a:r>
            <a:r>
              <a:rPr lang="en-US" sz="1000" kern="100" noProof="0" dirty="0" err="1">
                <a:solidFill>
                  <a:srgbClr val="000000"/>
                </a:solidFill>
                <a:effectLst/>
                <a:latin typeface="+mj-lt"/>
                <a:ea typeface="Aptos" panose="020B0004020202020204" pitchFamily="34" charset="0"/>
                <a:cs typeface="Aptos" panose="020B0004020202020204" pitchFamily="34" charset="0"/>
              </a:rPr>
              <a:t>Digitales</a:t>
            </a:r>
            <a:r>
              <a:rPr lang="en-US" sz="1000" kern="100" noProof="0" dirty="0">
                <a:solidFill>
                  <a:srgbClr val="000000"/>
                </a:solidFill>
                <a:effectLst/>
                <a:latin typeface="+mj-lt"/>
                <a:ea typeface="Aptos" panose="020B0004020202020204" pitchFamily="34" charset="0"/>
                <a:cs typeface="Aptos" panose="020B0004020202020204" pitchFamily="34" charset="0"/>
              </a:rPr>
              <a:t> Marketing für KMU. Wie </a:t>
            </a:r>
            <a:r>
              <a:rPr lang="en-US" sz="1000" kern="100" noProof="0" dirty="0" err="1">
                <a:solidFill>
                  <a:srgbClr val="000000"/>
                </a:solidFill>
                <a:effectLst/>
                <a:latin typeface="+mj-lt"/>
                <a:ea typeface="Aptos" panose="020B0004020202020204" pitchFamily="34" charset="0"/>
                <a:cs typeface="Aptos" panose="020B0004020202020204" pitchFamily="34" charset="0"/>
              </a:rPr>
              <a:t>Unternehmen</a:t>
            </a:r>
            <a:r>
              <a:rPr lang="en-US" sz="1000" kern="100" noProof="0" dirty="0">
                <a:solidFill>
                  <a:srgbClr val="000000"/>
                </a:solidFill>
                <a:effectLst/>
                <a:latin typeface="+mj-lt"/>
                <a:ea typeface="Aptos" panose="020B0004020202020204" pitchFamily="34" charset="0"/>
                <a:cs typeface="Aptos" panose="020B0004020202020204" pitchFamily="34" charset="0"/>
              </a:rPr>
              <a:t> </a:t>
            </a:r>
            <a:r>
              <a:rPr lang="en-US" sz="1000" kern="100" noProof="0" dirty="0" err="1">
                <a:solidFill>
                  <a:srgbClr val="000000"/>
                </a:solidFill>
                <a:effectLst/>
                <a:latin typeface="+mj-lt"/>
                <a:ea typeface="Aptos" panose="020B0004020202020204" pitchFamily="34" charset="0"/>
                <a:cs typeface="Aptos" panose="020B0004020202020204" pitchFamily="34" charset="0"/>
              </a:rPr>
              <a:t>sich</a:t>
            </a:r>
            <a:r>
              <a:rPr lang="en-US" sz="1000" kern="100" noProof="0" dirty="0">
                <a:solidFill>
                  <a:srgbClr val="000000"/>
                </a:solidFill>
                <a:effectLst/>
                <a:latin typeface="+mj-lt"/>
                <a:ea typeface="Aptos" panose="020B0004020202020204" pitchFamily="34" charset="0"/>
                <a:cs typeface="Aptos" panose="020B0004020202020204" pitchFamily="34" charset="0"/>
              </a:rPr>
              <a:t> digital </a:t>
            </a:r>
            <a:r>
              <a:rPr lang="en-US" sz="1000" kern="100" noProof="0" dirty="0" err="1">
                <a:solidFill>
                  <a:srgbClr val="000000"/>
                </a:solidFill>
                <a:effectLst/>
                <a:latin typeface="+mj-lt"/>
                <a:ea typeface="Aptos" panose="020B0004020202020204" pitchFamily="34" charset="0"/>
                <a:cs typeface="Aptos" panose="020B0004020202020204" pitchFamily="34" charset="0"/>
              </a:rPr>
              <a:t>vermarkten</a:t>
            </a:r>
            <a:r>
              <a:rPr lang="en-US" sz="1000" kern="100" noProof="0" dirty="0">
                <a:solidFill>
                  <a:srgbClr val="000000"/>
                </a:solidFill>
                <a:effectLst/>
                <a:latin typeface="+mj-lt"/>
                <a:ea typeface="Aptos" panose="020B0004020202020204" pitchFamily="34" charset="0"/>
                <a:cs typeface="Aptos" panose="020B0004020202020204" pitchFamily="34" charset="0"/>
              </a:rPr>
              <a:t> und </a:t>
            </a:r>
            <a:r>
              <a:rPr lang="en-US" sz="1000" kern="100" noProof="0" dirty="0" err="1">
                <a:solidFill>
                  <a:srgbClr val="000000"/>
                </a:solidFill>
                <a:effectLst/>
                <a:latin typeface="+mj-lt"/>
                <a:ea typeface="Aptos" panose="020B0004020202020204" pitchFamily="34" charset="0"/>
                <a:cs typeface="Aptos" panose="020B0004020202020204" pitchFamily="34" charset="0"/>
              </a:rPr>
              <a:t>kommunizieren</a:t>
            </a:r>
            <a:r>
              <a:rPr lang="en-US" sz="1000" kern="100" noProof="0" dirty="0">
                <a:solidFill>
                  <a:srgbClr val="000000"/>
                </a:solidFill>
                <a:effectLst/>
                <a:latin typeface="+mj-lt"/>
                <a:ea typeface="Aptos" panose="020B0004020202020204" pitchFamily="34" charset="0"/>
                <a:cs typeface="Aptos" panose="020B0004020202020204" pitchFamily="34" charset="0"/>
              </a:rPr>
              <a:t>. Beobachter Edition &amp; </a:t>
            </a:r>
            <a:r>
              <a:rPr lang="en-US" sz="1000" kern="100" noProof="0" dirty="0" err="1">
                <a:solidFill>
                  <a:srgbClr val="000000"/>
                </a:solidFill>
                <a:effectLst/>
                <a:latin typeface="+mj-lt"/>
                <a:ea typeface="Aptos" panose="020B0004020202020204" pitchFamily="34" charset="0"/>
                <a:cs typeface="Aptos" panose="020B0004020202020204" pitchFamily="34" charset="0"/>
              </a:rPr>
              <a:t>Handelszeitung</a:t>
            </a:r>
            <a:r>
              <a:rPr lang="en-US" sz="1000" kern="100" noProof="0" dirty="0">
                <a:solidFill>
                  <a:srgbClr val="000000"/>
                </a:solidFill>
                <a:effectLst/>
                <a:latin typeface="+mj-lt"/>
                <a:ea typeface="Aptos" panose="020B0004020202020204" pitchFamily="34" charset="0"/>
                <a:cs typeface="Aptos" panose="020B0004020202020204" pitchFamily="34" charset="0"/>
              </a:rPr>
              <a:t>, Zürich/Schweiz.</a:t>
            </a:r>
          </a:p>
          <a:p>
            <a:pPr marL="457200" indent="-457200">
              <a:buNone/>
            </a:pPr>
            <a:r>
              <a:rPr lang="en-US" sz="1000" kern="100" noProof="0" dirty="0" err="1">
                <a:solidFill>
                  <a:srgbClr val="000000"/>
                </a:solidFill>
                <a:effectLst/>
                <a:latin typeface="+mj-lt"/>
                <a:ea typeface="Aptos" panose="020B0004020202020204" pitchFamily="34" charset="0"/>
                <a:cs typeface="Aptos" panose="020B0004020202020204" pitchFamily="34" charset="0"/>
              </a:rPr>
              <a:t>Plangger</a:t>
            </a:r>
            <a:r>
              <a:rPr lang="en-US" sz="1000" kern="100" noProof="0" dirty="0">
                <a:solidFill>
                  <a:srgbClr val="000000"/>
                </a:solidFill>
                <a:effectLst/>
                <a:latin typeface="+mj-lt"/>
                <a:ea typeface="Aptos" panose="020B0004020202020204" pitchFamily="34" charset="0"/>
                <a:cs typeface="Aptos" panose="020B0004020202020204" pitchFamily="34" charset="0"/>
              </a:rPr>
              <a:t>, K., Grewal, D., de Ruyter, K., &amp; Tucker, C. (2022). The future of digital technologies in marketing: A conceptual framework and an overview. Journal of the Academy of Marketing Science, 50(6), 1125-1134.</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Quach, S., </a:t>
            </a:r>
            <a:r>
              <a:rPr lang="en-US" sz="1000" kern="100" noProof="0" dirty="0" err="1">
                <a:solidFill>
                  <a:srgbClr val="000000"/>
                </a:solidFill>
                <a:effectLst/>
                <a:latin typeface="+mj-lt"/>
                <a:ea typeface="Aptos" panose="020B0004020202020204" pitchFamily="34" charset="0"/>
                <a:cs typeface="Aptos" panose="020B0004020202020204" pitchFamily="34" charset="0"/>
              </a:rPr>
              <a:t>Thaichon</a:t>
            </a:r>
            <a:r>
              <a:rPr lang="en-US" sz="1000" kern="100" noProof="0" dirty="0">
                <a:solidFill>
                  <a:srgbClr val="000000"/>
                </a:solidFill>
                <a:effectLst/>
                <a:latin typeface="+mj-lt"/>
                <a:ea typeface="Aptos" panose="020B0004020202020204" pitchFamily="34" charset="0"/>
                <a:cs typeface="Aptos" panose="020B0004020202020204" pitchFamily="34" charset="0"/>
              </a:rPr>
              <a:t>, P., Martin, K. D., </a:t>
            </a:r>
            <a:r>
              <a:rPr lang="en-US" sz="1000" kern="100" noProof="0" dirty="0" err="1">
                <a:solidFill>
                  <a:srgbClr val="000000"/>
                </a:solidFill>
                <a:effectLst/>
                <a:latin typeface="+mj-lt"/>
                <a:ea typeface="Aptos" panose="020B0004020202020204" pitchFamily="34" charset="0"/>
                <a:cs typeface="Aptos" panose="020B0004020202020204" pitchFamily="34" charset="0"/>
              </a:rPr>
              <a:t>Weaven</a:t>
            </a:r>
            <a:r>
              <a:rPr lang="en-US" sz="1000" kern="100" noProof="0" dirty="0">
                <a:solidFill>
                  <a:srgbClr val="000000"/>
                </a:solidFill>
                <a:effectLst/>
                <a:latin typeface="+mj-lt"/>
                <a:ea typeface="Aptos" panose="020B0004020202020204" pitchFamily="34" charset="0"/>
                <a:cs typeface="Aptos" panose="020B0004020202020204" pitchFamily="34" charset="0"/>
              </a:rPr>
              <a:t>, S., &amp; Palmatier, R. W. (2022). Digital technologies: tensions in privacy and data. Journal of the Academy of Marketing Science, 50(6), 1299-1323.</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Ren, X., Cao, J., &amp; Xu, X. (2021). A two-stage model for forecasting consumers’ intention to purchase with e-coupons. Journal of Retailing and Consumer Services, 59, 102289.</a:t>
            </a:r>
          </a:p>
          <a:p>
            <a:pPr marL="457200" indent="-457200">
              <a:buNone/>
            </a:pPr>
            <a:r>
              <a:rPr lang="en-US" sz="1000" kern="100" noProof="0" dirty="0">
                <a:solidFill>
                  <a:srgbClr val="000000"/>
                </a:solidFill>
                <a:effectLst/>
                <a:latin typeface="+mj-lt"/>
                <a:ea typeface="Aptos" panose="020B0004020202020204" pitchFamily="34" charset="0"/>
                <a:cs typeface="Aptos" panose="020B0004020202020204" pitchFamily="34" charset="0"/>
              </a:rPr>
              <a:t>Reynolds, R. (2024). LinkedIn Profile. Last accessed on 12 December 2025 from www.linkedin.com/in/vancityreynolds</a:t>
            </a:r>
          </a:p>
          <a:p>
            <a:pPr marL="457200" indent="-457200">
              <a:buNone/>
            </a:pPr>
            <a:r>
              <a:rPr lang="en-US" sz="1000" kern="100" noProof="0" dirty="0" err="1">
                <a:solidFill>
                  <a:srgbClr val="000000"/>
                </a:solidFill>
                <a:effectLst/>
                <a:latin typeface="+mj-lt"/>
                <a:ea typeface="Aptos" panose="020B0004020202020204" pitchFamily="34" charset="0"/>
                <a:cs typeface="Aptos" panose="020B0004020202020204" pitchFamily="34" charset="0"/>
              </a:rPr>
              <a:t>Souchoroukof</a:t>
            </a:r>
            <a:r>
              <a:rPr lang="en-US" sz="1000" kern="100" noProof="0" dirty="0">
                <a:solidFill>
                  <a:srgbClr val="000000"/>
                </a:solidFill>
                <a:effectLst/>
                <a:latin typeface="+mj-lt"/>
                <a:ea typeface="Aptos" panose="020B0004020202020204" pitchFamily="34" charset="0"/>
                <a:cs typeface="Aptos" panose="020B0004020202020204" pitchFamily="34" charset="0"/>
              </a:rPr>
              <a:t>, A. (2020). History of Email Marketing. LinkedIn. Last accessed on 31 December 2024 from https://www.linkedin.com/pulse/history-email-marketing-alexis-souchoroukof</a:t>
            </a:r>
          </a:p>
          <a:p>
            <a:pPr marL="457200" indent="-457200">
              <a:buNone/>
            </a:pPr>
            <a:r>
              <a:rPr lang="en-US" sz="1000" kern="100" noProof="0" dirty="0" err="1">
                <a:solidFill>
                  <a:srgbClr val="000000"/>
                </a:solidFill>
                <a:effectLst/>
                <a:latin typeface="+mj-lt"/>
                <a:ea typeface="Aptos" panose="020B0004020202020204" pitchFamily="34" charset="0"/>
                <a:cs typeface="Aptos" panose="020B0004020202020204" pitchFamily="34" charset="0"/>
              </a:rPr>
              <a:t>Schweidel</a:t>
            </a:r>
            <a:r>
              <a:rPr lang="en-US" sz="1000" kern="100" noProof="0" dirty="0">
                <a:solidFill>
                  <a:srgbClr val="000000"/>
                </a:solidFill>
                <a:effectLst/>
                <a:latin typeface="+mj-lt"/>
                <a:ea typeface="Aptos" panose="020B0004020202020204" pitchFamily="34" charset="0"/>
                <a:cs typeface="Aptos" panose="020B0004020202020204" pitchFamily="34" charset="0"/>
              </a:rPr>
              <a:t>, D. A., Bart, Y., Inman, J. J., Stephen, A. T., </a:t>
            </a:r>
            <a:r>
              <a:rPr lang="en-US" sz="1000" kern="100" noProof="0" dirty="0" err="1">
                <a:solidFill>
                  <a:srgbClr val="000000"/>
                </a:solidFill>
                <a:effectLst/>
                <a:latin typeface="+mj-lt"/>
                <a:ea typeface="Aptos" panose="020B0004020202020204" pitchFamily="34" charset="0"/>
                <a:cs typeface="Aptos" panose="020B0004020202020204" pitchFamily="34" charset="0"/>
              </a:rPr>
              <a:t>Libai</a:t>
            </a:r>
            <a:r>
              <a:rPr lang="en-US" sz="1000" kern="100" noProof="0" dirty="0">
                <a:solidFill>
                  <a:srgbClr val="000000"/>
                </a:solidFill>
                <a:effectLst/>
                <a:latin typeface="+mj-lt"/>
                <a:ea typeface="Aptos" panose="020B0004020202020204" pitchFamily="34" charset="0"/>
                <a:cs typeface="Aptos" panose="020B0004020202020204" pitchFamily="34" charset="0"/>
              </a:rPr>
              <a:t>, B., Andrews, M., ... &amp; Thomaz, F. (2022). How consumer digital signals are reshaping the customer journey. Journal of the Academy of Marketing Science, 50(6), 1257-1276.</a:t>
            </a:r>
          </a:p>
          <a:p>
            <a:pPr marL="457200" indent="-457200">
              <a:buNone/>
            </a:pPr>
            <a:r>
              <a:rPr lang="en-US" sz="1000" kern="100" noProof="0" dirty="0" err="1">
                <a:solidFill>
                  <a:srgbClr val="000000"/>
                </a:solidFill>
                <a:effectLst/>
                <a:latin typeface="+mj-lt"/>
                <a:ea typeface="Aptos" panose="020B0004020202020204" pitchFamily="34" charset="0"/>
                <a:cs typeface="Aptos" panose="020B0004020202020204" pitchFamily="34" charset="0"/>
              </a:rPr>
              <a:t>Wiraguna</a:t>
            </a:r>
            <a:r>
              <a:rPr lang="en-US" sz="1000" kern="100" noProof="0" dirty="0">
                <a:solidFill>
                  <a:srgbClr val="000000"/>
                </a:solidFill>
                <a:effectLst/>
                <a:latin typeface="+mj-lt"/>
                <a:ea typeface="Aptos" panose="020B0004020202020204" pitchFamily="34" charset="0"/>
                <a:cs typeface="Aptos" panose="020B0004020202020204" pitchFamily="34" charset="0"/>
              </a:rPr>
              <a:t>, R. T., &amp; </a:t>
            </a:r>
            <a:r>
              <a:rPr lang="en-US" sz="1000" kern="100" noProof="0" dirty="0" err="1">
                <a:solidFill>
                  <a:srgbClr val="000000"/>
                </a:solidFill>
                <a:effectLst/>
                <a:latin typeface="+mj-lt"/>
                <a:ea typeface="Aptos" panose="020B0004020202020204" pitchFamily="34" charset="0"/>
                <a:cs typeface="Aptos" panose="020B0004020202020204" pitchFamily="34" charset="0"/>
              </a:rPr>
              <a:t>Aulia</a:t>
            </a:r>
            <a:r>
              <a:rPr lang="en-US" sz="1000" kern="100" noProof="0" dirty="0">
                <a:solidFill>
                  <a:srgbClr val="000000"/>
                </a:solidFill>
                <a:effectLst/>
                <a:latin typeface="+mj-lt"/>
                <a:ea typeface="Aptos" panose="020B0004020202020204" pitchFamily="34" charset="0"/>
                <a:cs typeface="Aptos" panose="020B0004020202020204" pitchFamily="34" charset="0"/>
              </a:rPr>
              <a:t>, D. (2024). The influence of sales funnel marketing on brand awareness through social media influencers. International Journal of Applied Management and Business, 2(1), 52-61.</a:t>
            </a:r>
          </a:p>
        </p:txBody>
      </p:sp>
    </p:spTree>
    <p:extLst>
      <p:ext uri="{BB962C8B-B14F-4D97-AF65-F5344CB8AC3E}">
        <p14:creationId xmlns:p14="http://schemas.microsoft.com/office/powerpoint/2010/main" val="127728279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7531-9519-9A73-4265-35794EF49AF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B6049CB-8AB4-9E0F-98A0-9CFCBD33001B}"/>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0342D7F7-E26D-9CAF-1F05-10D82389790C}"/>
              </a:ext>
            </a:extLst>
          </p:cNvPr>
          <p:cNvSpPr txBox="1"/>
          <p:nvPr/>
        </p:nvSpPr>
        <p:spPr>
          <a:xfrm>
            <a:off x="1261685" y="2046008"/>
            <a:ext cx="10409615" cy="1754326"/>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5" name="Picture 4" descr="A blue text on a black background&#10;&#10;AI-generated content may be incorrect.">
            <a:extLst>
              <a:ext uri="{FF2B5EF4-FFF2-40B4-BE49-F238E27FC236}">
                <a16:creationId xmlns:a16="http://schemas.microsoft.com/office/drawing/2014/main" id="{F2243F32-3955-08D3-04BF-3EFCE5AC94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452" y="4772640"/>
            <a:ext cx="1122680" cy="526886"/>
          </a:xfrm>
          <a:prstGeom prst="rect">
            <a:avLst/>
          </a:prstGeom>
        </p:spPr>
      </p:pic>
      <p:pic>
        <p:nvPicPr>
          <p:cNvPr id="14" name="Graphic 3">
            <a:extLst>
              <a:ext uri="{FF2B5EF4-FFF2-40B4-BE49-F238E27FC236}">
                <a16:creationId xmlns:a16="http://schemas.microsoft.com/office/drawing/2014/main" id="{913F7579-2B47-D8A9-975F-5CC5675F2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449" y="5527958"/>
            <a:ext cx="971550" cy="376555"/>
          </a:xfrm>
          <a:prstGeom prst="rect">
            <a:avLst/>
          </a:prstGeom>
        </p:spPr>
      </p:pic>
      <p:pic>
        <p:nvPicPr>
          <p:cNvPr id="16" name="Picture 15" descr="A black background with red text&#10;&#10;AI-generated content may be incorrect.">
            <a:extLst>
              <a:ext uri="{FF2B5EF4-FFF2-40B4-BE49-F238E27FC236}">
                <a16:creationId xmlns:a16="http://schemas.microsoft.com/office/drawing/2014/main" id="{6FB4BB55-0EFC-E1C2-3141-A8D7E21F4C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784602" y="4873152"/>
            <a:ext cx="1451610" cy="271780"/>
          </a:xfrm>
          <a:prstGeom prst="rect">
            <a:avLst/>
          </a:prstGeom>
          <a:ln>
            <a:noFill/>
          </a:ln>
          <a:extLst>
            <a:ext uri="{53640926-AAD7-44D8-BBD7-CCE9431645EC}">
              <a14:shadowObscured xmlns:a14="http://schemas.microsoft.com/office/drawing/2010/main"/>
            </a:ext>
          </a:extLst>
        </p:spPr>
      </p:pic>
      <p:pic>
        <p:nvPicPr>
          <p:cNvPr id="17" name="Picture 16" descr="A pink and yellow logo&#10;&#10;AI-generated content may be incorrect.">
            <a:extLst>
              <a:ext uri="{FF2B5EF4-FFF2-40B4-BE49-F238E27FC236}">
                <a16:creationId xmlns:a16="http://schemas.microsoft.com/office/drawing/2014/main" id="{6D0FA3C9-69A0-7610-1101-67F1B0418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430" y="5386988"/>
            <a:ext cx="886815" cy="734377"/>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2692DA34-866C-9183-0266-0E1CD687A9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2744" y="4847275"/>
            <a:ext cx="1872084" cy="315325"/>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97D46043-6443-FB5D-4D45-A0950249F7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5895" y="5360038"/>
            <a:ext cx="1352891" cy="289450"/>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569924E0-B8C6-5549-A45B-161ACEDF52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20925" y="4825502"/>
            <a:ext cx="1656398" cy="358873"/>
          </a:xfrm>
          <a:prstGeom prst="rect">
            <a:avLst/>
          </a:prstGeom>
        </p:spPr>
      </p:pic>
      <p:pic>
        <p:nvPicPr>
          <p:cNvPr id="21" name="Picture 20" descr="Red text on a white background&#10;&#10;AI-generated content may be incorrect.">
            <a:extLst>
              <a:ext uri="{FF2B5EF4-FFF2-40B4-BE49-F238E27FC236}">
                <a16:creationId xmlns:a16="http://schemas.microsoft.com/office/drawing/2014/main" id="{222C76C9-0884-A3C7-621F-3A072CD524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61200" y="5825233"/>
            <a:ext cx="1440572" cy="276594"/>
          </a:xfrm>
          <a:prstGeom prst="rect">
            <a:avLst/>
          </a:prstGeom>
        </p:spPr>
      </p:pic>
      <p:pic>
        <p:nvPicPr>
          <p:cNvPr id="22" name="Picture 21" descr="A yellow and red logo&#10;&#10;AI-generated content may be incorrect.">
            <a:extLst>
              <a:ext uri="{FF2B5EF4-FFF2-40B4-BE49-F238E27FC236}">
                <a16:creationId xmlns:a16="http://schemas.microsoft.com/office/drawing/2014/main" id="{F4D6EB35-2CAF-D8F0-F258-D115B4ECA6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23869" y="5694650"/>
            <a:ext cx="1128694" cy="372749"/>
          </a:xfrm>
          <a:prstGeom prst="rect">
            <a:avLst/>
          </a:prstGeom>
        </p:spPr>
      </p:pic>
      <p:pic>
        <p:nvPicPr>
          <p:cNvPr id="23" name="Picture 22" descr="A black text on a white background&#10;&#10;AI-generated content may be incorrect.">
            <a:extLst>
              <a:ext uri="{FF2B5EF4-FFF2-40B4-BE49-F238E27FC236}">
                <a16:creationId xmlns:a16="http://schemas.microsoft.com/office/drawing/2014/main" id="{C069BBA1-341F-B564-66A7-E3BCA00D672B}"/>
              </a:ext>
            </a:extLst>
          </p:cNvPr>
          <p:cNvPicPr>
            <a:picLocks noChangeAspect="1"/>
          </p:cNvPicPr>
          <p:nvPr/>
        </p:nvPicPr>
        <p:blipFill>
          <a:blip r:embed="rId12" cstate="print">
            <a:extLst>
              <a:ext uri="{28A0092B-C50C-407E-A947-70E740481C1C}">
                <a14:useLocalDpi xmlns:a14="http://schemas.microsoft.com/office/drawing/2010/main"/>
              </a:ext>
            </a:extLst>
          </a:blip>
          <a:srcRect t="28709" b="28099"/>
          <a:stretch>
            <a:fillRect/>
          </a:stretch>
        </p:blipFill>
        <p:spPr>
          <a:xfrm>
            <a:off x="9203855" y="4856646"/>
            <a:ext cx="1495581" cy="358874"/>
          </a:xfrm>
          <a:prstGeom prst="rect">
            <a:avLst/>
          </a:prstGeom>
        </p:spPr>
      </p:pic>
      <p:pic>
        <p:nvPicPr>
          <p:cNvPr id="24" name="Picture 2">
            <a:extLst>
              <a:ext uri="{FF2B5EF4-FFF2-40B4-BE49-F238E27FC236}">
                <a16:creationId xmlns:a16="http://schemas.microsoft.com/office/drawing/2014/main" id="{CF2047BB-D97D-454C-FCE4-9774C690FE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67750" y="5525364"/>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text on a black background&#10;&#10;AI-generated content may be incorrect.">
            <a:extLst>
              <a:ext uri="{FF2B5EF4-FFF2-40B4-BE49-F238E27FC236}">
                <a16:creationId xmlns:a16="http://schemas.microsoft.com/office/drawing/2014/main" id="{58FD8FBC-1A59-5205-EF9F-F4B7644CE8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741" y="5429008"/>
            <a:ext cx="1439802" cy="440961"/>
          </a:xfrm>
          <a:prstGeom prst="rect">
            <a:avLst/>
          </a:prstGeom>
        </p:spPr>
      </p:pic>
      <p:pic>
        <p:nvPicPr>
          <p:cNvPr id="26" name="Picture 25" descr="A black sign with brown letters&#10;&#10;AI-generated content may be incorrect.">
            <a:extLst>
              <a:ext uri="{FF2B5EF4-FFF2-40B4-BE49-F238E27FC236}">
                <a16:creationId xmlns:a16="http://schemas.microsoft.com/office/drawing/2014/main" id="{7724C47C-0F7F-ABBE-6562-D270340A53F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06568" y="4881312"/>
            <a:ext cx="763440" cy="442795"/>
          </a:xfrm>
          <a:prstGeom prst="rect">
            <a:avLst/>
          </a:prstGeom>
        </p:spPr>
      </p:pic>
      <p:pic>
        <p:nvPicPr>
          <p:cNvPr id="27" name="Graphic 26">
            <a:extLst>
              <a:ext uri="{FF2B5EF4-FFF2-40B4-BE49-F238E27FC236}">
                <a16:creationId xmlns:a16="http://schemas.microsoft.com/office/drawing/2014/main" id="{B423648F-CA3B-BD93-C506-954C9D9A4B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02741" y="5487635"/>
            <a:ext cx="1181100" cy="457200"/>
          </a:xfrm>
          <a:prstGeom prst="rect">
            <a:avLst/>
          </a:prstGeom>
        </p:spPr>
      </p:pic>
    </p:spTree>
    <p:extLst>
      <p:ext uri="{BB962C8B-B14F-4D97-AF65-F5344CB8AC3E}">
        <p14:creationId xmlns:p14="http://schemas.microsoft.com/office/powerpoint/2010/main" val="3604020183"/>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B98-9358-11A0-41E6-5FE6BAFF50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8ABA0CD-2EB5-52C2-063A-7054E94022D9}"/>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F4A97E48-30D8-4D61-B4AA-5562B8250D78}"/>
              </a:ext>
            </a:extLst>
          </p:cNvPr>
          <p:cNvSpPr txBox="1"/>
          <p:nvPr/>
        </p:nvSpPr>
        <p:spPr>
          <a:xfrm>
            <a:off x="770515" y="2130987"/>
            <a:ext cx="6798685" cy="1230593"/>
          </a:xfrm>
          <a:prstGeom prst="rect">
            <a:avLst/>
          </a:prstGeom>
          <a:noFill/>
        </p:spPr>
        <p:txBody>
          <a:bodyPr wrap="square">
            <a:spAutoFit/>
          </a:bodyPr>
          <a:lstStyle/>
          <a:p>
            <a:pPr>
              <a:lnSpc>
                <a:spcPct val="150000"/>
              </a:lnSpc>
            </a:pPr>
            <a:r>
              <a:rPr lang="en-GB" sz="2600" i="1" noProof="0" dirty="0">
                <a:latin typeface="+mj-lt"/>
              </a:rPr>
              <a:t>Visit </a:t>
            </a:r>
            <a:r>
              <a:rPr lang="en-GB" sz="2600" i="1" noProof="0" dirty="0">
                <a:latin typeface="+mj-lt"/>
                <a:hlinkClick r:id="rId2"/>
              </a:rPr>
              <a:t>www.strategic-digital-transformation.com</a:t>
            </a:r>
            <a:r>
              <a:rPr lang="en-GB" sz="2600" i="1" noProof="0" dirty="0">
                <a:latin typeface="+mj-lt"/>
              </a:rPr>
              <a:t> </a:t>
            </a:r>
            <a:br>
              <a:rPr lang="en-GB" sz="2600" i="1" noProof="0" dirty="0">
                <a:latin typeface="+mj-lt"/>
              </a:rPr>
            </a:br>
            <a:r>
              <a:rPr lang="en-GB" sz="2600" i="1" noProof="0" dirty="0">
                <a:latin typeface="+mj-lt"/>
              </a:rPr>
              <a:t>for case studies, videos and workshop templates.</a:t>
            </a:r>
          </a:p>
        </p:txBody>
      </p:sp>
      <p:pic>
        <p:nvPicPr>
          <p:cNvPr id="3" name="Picture 2" descr="A person in a suit and tie&#10;&#10;AI-generated content may be incorrect.">
            <a:extLst>
              <a:ext uri="{FF2B5EF4-FFF2-40B4-BE49-F238E27FC236}">
                <a16:creationId xmlns:a16="http://schemas.microsoft.com/office/drawing/2014/main" id="{0DB98BF3-60F2-B69E-010E-EB610548E08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53640" y="4344266"/>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14A3DE1E-FE2B-7828-AB01-665F4DC8A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0544" y="4344266"/>
            <a:ext cx="1222999" cy="1571321"/>
          </a:xfrm>
          <a:prstGeom prst="rect">
            <a:avLst/>
          </a:prstGeom>
        </p:spPr>
      </p:pic>
      <p:sp>
        <p:nvSpPr>
          <p:cNvPr id="14" name="TextBox 13">
            <a:extLst>
              <a:ext uri="{FF2B5EF4-FFF2-40B4-BE49-F238E27FC236}">
                <a16:creationId xmlns:a16="http://schemas.microsoft.com/office/drawing/2014/main" id="{F4ADA7D2-0731-7719-75CA-00D57338B441}"/>
              </a:ext>
            </a:extLst>
          </p:cNvPr>
          <p:cNvSpPr txBox="1"/>
          <p:nvPr/>
        </p:nvSpPr>
        <p:spPr>
          <a:xfrm>
            <a:off x="770515" y="5915588"/>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F930E241-B351-1EED-3500-FF949C121141}"/>
              </a:ext>
            </a:extLst>
          </p:cNvPr>
          <p:cNvSpPr txBox="1"/>
          <p:nvPr/>
        </p:nvSpPr>
        <p:spPr>
          <a:xfrm>
            <a:off x="2189935" y="5915588"/>
            <a:ext cx="1371119" cy="246221"/>
          </a:xfrm>
          <a:prstGeom prst="rect">
            <a:avLst/>
          </a:prstGeom>
          <a:noFill/>
        </p:spPr>
        <p:txBody>
          <a:bodyPr wrap="square">
            <a:spAutoFit/>
          </a:bodyPr>
          <a:lstStyle/>
          <a:p>
            <a:r>
              <a:rPr lang="en-GB" sz="1000" noProof="0" dirty="0"/>
              <a:t>Dr. Johan P. Lindeque</a:t>
            </a:r>
          </a:p>
        </p:txBody>
      </p:sp>
      <p:pic>
        <p:nvPicPr>
          <p:cNvPr id="6" name="Picture 5" descr="A book with a white rectangular sign on it&#10;&#10;AI-generated content may be incorrect.">
            <a:extLst>
              <a:ext uri="{FF2B5EF4-FFF2-40B4-BE49-F238E27FC236}">
                <a16:creationId xmlns:a16="http://schemas.microsoft.com/office/drawing/2014/main" id="{26DAA298-2D75-B6F9-205B-328A341F64DB}"/>
              </a:ext>
            </a:extLst>
          </p:cNvPr>
          <p:cNvPicPr>
            <a:picLocks noChangeAspect="1"/>
          </p:cNvPicPr>
          <p:nvPr/>
        </p:nvPicPr>
        <p:blipFill>
          <a:blip r:embed="rId5"/>
          <a:stretch>
            <a:fillRect/>
          </a:stretch>
        </p:blipFill>
        <p:spPr>
          <a:xfrm>
            <a:off x="7861300" y="690945"/>
            <a:ext cx="4698879" cy="5747863"/>
          </a:xfrm>
          <a:prstGeom prst="rect">
            <a:avLst/>
          </a:prstGeom>
        </p:spPr>
      </p:pic>
    </p:spTree>
    <p:extLst>
      <p:ext uri="{BB962C8B-B14F-4D97-AF65-F5344CB8AC3E}">
        <p14:creationId xmlns:p14="http://schemas.microsoft.com/office/powerpoint/2010/main" val="1968472649"/>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4A83-642F-6AA8-4D50-C0714B77F824}"/>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CF4B531D-CAFE-55E0-1F86-C48C4A234132}"/>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50DCBA76-9D1C-5E63-4A3B-7ADA85FB3B2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434</a:t>
            </a:fld>
            <a:endParaRPr lang="en-GB" sz="1000" noProof="0" dirty="0">
              <a:solidFill>
                <a:srgbClr val="004474"/>
              </a:solidFill>
            </a:endParaRPr>
          </a:p>
        </p:txBody>
      </p:sp>
      <p:sp>
        <p:nvSpPr>
          <p:cNvPr id="5" name="Titel 4">
            <a:extLst>
              <a:ext uri="{FF2B5EF4-FFF2-40B4-BE49-F238E27FC236}">
                <a16:creationId xmlns:a16="http://schemas.microsoft.com/office/drawing/2014/main" id="{DB8C31E4-3308-9866-8E94-E8FF8094456A}"/>
              </a:ext>
            </a:extLst>
          </p:cNvPr>
          <p:cNvSpPr>
            <a:spLocks noGrp="1"/>
          </p:cNvSpPr>
          <p:nvPr>
            <p:ph type="ctrTitle"/>
          </p:nvPr>
        </p:nvSpPr>
        <p:spPr>
          <a:xfrm>
            <a:off x="689504" y="668254"/>
            <a:ext cx="11197696" cy="1324216"/>
          </a:xfrm>
        </p:spPr>
        <p:txBody>
          <a:bodyPr>
            <a:noAutofit/>
          </a:bodyPr>
          <a:lstStyle/>
          <a:p>
            <a:pPr algn="l"/>
            <a:r>
              <a:rPr lang="en-GB" sz="4800" b="1" noProof="0" dirty="0"/>
              <a:t>11 Success Factors and Metrics for Digital Transformation Implementation</a:t>
            </a:r>
            <a:endParaRPr lang="en-GB" sz="3200" noProof="0" dirty="0">
              <a:latin typeface="+mj-lt"/>
            </a:endParaRPr>
          </a:p>
        </p:txBody>
      </p:sp>
      <p:sp>
        <p:nvSpPr>
          <p:cNvPr id="7" name="Untertitel 5">
            <a:extLst>
              <a:ext uri="{FF2B5EF4-FFF2-40B4-BE49-F238E27FC236}">
                <a16:creationId xmlns:a16="http://schemas.microsoft.com/office/drawing/2014/main" id="{1577F014-D650-8401-31BC-EFB85C465D10}"/>
              </a:ext>
            </a:extLst>
          </p:cNvPr>
          <p:cNvSpPr>
            <a:spLocks noGrp="1"/>
          </p:cNvSpPr>
          <p:nvPr>
            <p:ph type="subTitle" idx="1"/>
          </p:nvPr>
        </p:nvSpPr>
        <p:spPr>
          <a:xfrm>
            <a:off x="689504" y="5654667"/>
            <a:ext cx="10547128" cy="711946"/>
          </a:xfrm>
        </p:spPr>
        <p:txBody>
          <a:bodyPr>
            <a:normAutofit lnSpcReduction="10000"/>
          </a:bodyPr>
          <a:lstStyle/>
          <a:p>
            <a:pPr algn="l"/>
            <a:r>
              <a:rPr lang="en-GB" b="1" noProof="0" dirty="0">
                <a:latin typeface="+mj-lt"/>
              </a:rPr>
              <a:t>Chapter 11 of 12</a:t>
            </a:r>
          </a:p>
          <a:p>
            <a:pPr algn="l"/>
            <a:r>
              <a:rPr lang="en-GB" sz="1200" noProof="0" dirty="0">
                <a:latin typeface="+mj-lt"/>
              </a:rPr>
              <a:t>© Marc K. Peter &amp; Johan P. Lindeque (2026): Strategic Digital Transformation. Theory and Practice. Sage Publications, London/UK</a:t>
            </a:r>
          </a:p>
        </p:txBody>
      </p:sp>
      <p:sp>
        <p:nvSpPr>
          <p:cNvPr id="8" name="Textplatzhalter 4">
            <a:extLst>
              <a:ext uri="{FF2B5EF4-FFF2-40B4-BE49-F238E27FC236}">
                <a16:creationId xmlns:a16="http://schemas.microsoft.com/office/drawing/2014/main" id="{FCB69077-98EC-7A87-6B1C-DD16E89FF8EF}"/>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GB"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55602D15-45BC-E852-E510-EA37EF5BBC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3303297561"/>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DAE1-45E6-8B4A-B5DA-05C6879365E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5DD6FB8-5C7F-C52E-66A7-C653FA8DC2E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A325EDC7-BEC3-E582-2A33-41AE76BC403B}"/>
              </a:ext>
            </a:extLst>
          </p:cNvPr>
          <p:cNvSpPr txBox="1"/>
          <p:nvPr/>
        </p:nvSpPr>
        <p:spPr>
          <a:xfrm>
            <a:off x="2868205" y="1321696"/>
            <a:ext cx="9056395" cy="3016210"/>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p:txBody>
      </p:sp>
      <p:pic>
        <p:nvPicPr>
          <p:cNvPr id="3" name="Picture 2" descr="A person in a suit and tie&#10;&#10;AI-generated content may be incorrect.">
            <a:extLst>
              <a:ext uri="{FF2B5EF4-FFF2-40B4-BE49-F238E27FC236}">
                <a16:creationId xmlns:a16="http://schemas.microsoft.com/office/drawing/2014/main" id="{1589E6A3-3F2C-D17C-E7E6-A2A747EF32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08507" y="4519244"/>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4C472D42-DEC1-C8B8-DFBD-780CA5ED0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5411" y="4519244"/>
            <a:ext cx="1222999" cy="1571321"/>
          </a:xfrm>
          <a:prstGeom prst="rect">
            <a:avLst/>
          </a:prstGeom>
        </p:spPr>
      </p:pic>
      <p:pic>
        <p:nvPicPr>
          <p:cNvPr id="9" name="Picture 8" descr="A book cover with a white square on it&#10;&#10;AI-generated content may be incorrect.">
            <a:extLst>
              <a:ext uri="{FF2B5EF4-FFF2-40B4-BE49-F238E27FC236}">
                <a16:creationId xmlns:a16="http://schemas.microsoft.com/office/drawing/2014/main" id="{D8D4AFA6-CFBB-FD4B-37EC-DC9864CA4FD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20" y="1150613"/>
            <a:ext cx="2456597" cy="3150504"/>
          </a:xfrm>
          <a:prstGeom prst="rect">
            <a:avLst/>
          </a:prstGeom>
        </p:spPr>
      </p:pic>
      <p:sp>
        <p:nvSpPr>
          <p:cNvPr id="11" name="TextBox 10">
            <a:extLst>
              <a:ext uri="{FF2B5EF4-FFF2-40B4-BE49-F238E27FC236}">
                <a16:creationId xmlns:a16="http://schemas.microsoft.com/office/drawing/2014/main" id="{4F5B25AE-DE5C-F645-D44D-D2A2E6215D46}"/>
              </a:ext>
            </a:extLst>
          </p:cNvPr>
          <p:cNvSpPr txBox="1"/>
          <p:nvPr/>
        </p:nvSpPr>
        <p:spPr>
          <a:xfrm>
            <a:off x="321992" y="4301117"/>
            <a:ext cx="2491621" cy="1015663"/>
          </a:xfrm>
          <a:prstGeom prst="rect">
            <a:avLst/>
          </a:prstGeom>
          <a:noFill/>
        </p:spPr>
        <p:txBody>
          <a:bodyPr wrap="square">
            <a:spAutoFit/>
          </a:bodyPr>
          <a:lstStyle/>
          <a:p>
            <a:r>
              <a:rPr lang="en-GB" sz="1000" noProof="0" dirty="0"/>
              <a:t>Marc K. Peter &amp; Johan P. Lindeque</a:t>
            </a:r>
          </a:p>
          <a:p>
            <a:r>
              <a:rPr lang="en-GB" sz="1000" b="1" noProof="0" dirty="0"/>
              <a:t>Strategic Digital Transformation</a:t>
            </a:r>
          </a:p>
          <a:p>
            <a:r>
              <a:rPr lang="en-GB" sz="1000" noProof="0" dirty="0"/>
              <a:t>Theory and Practice</a:t>
            </a:r>
          </a:p>
          <a:p>
            <a:r>
              <a:rPr lang="en-GB" sz="1000" noProof="0" dirty="0"/>
              <a:t>2026, 408  pages </a:t>
            </a:r>
            <a:br>
              <a:rPr lang="en-GB" sz="1000" noProof="0" dirty="0"/>
            </a:br>
            <a:r>
              <a:rPr lang="en-GB" sz="1000" noProof="0" dirty="0"/>
              <a:t>Sage Publications, London/UK</a:t>
            </a:r>
          </a:p>
          <a:p>
            <a:r>
              <a:rPr lang="en-GB" sz="1000" noProof="0" dirty="0">
                <a:hlinkClick r:id="rId5"/>
              </a:rPr>
              <a:t>www.strategic-digital-transformation.com</a:t>
            </a:r>
            <a:r>
              <a:rPr lang="en-GB" sz="1000" noProof="0" dirty="0"/>
              <a:t> </a:t>
            </a:r>
          </a:p>
        </p:txBody>
      </p:sp>
      <p:sp>
        <p:nvSpPr>
          <p:cNvPr id="14" name="TextBox 13">
            <a:extLst>
              <a:ext uri="{FF2B5EF4-FFF2-40B4-BE49-F238E27FC236}">
                <a16:creationId xmlns:a16="http://schemas.microsoft.com/office/drawing/2014/main" id="{4893339E-5F6A-3F0E-1C13-E6EF247695B1}"/>
              </a:ext>
            </a:extLst>
          </p:cNvPr>
          <p:cNvSpPr txBox="1"/>
          <p:nvPr/>
        </p:nvSpPr>
        <p:spPr>
          <a:xfrm>
            <a:off x="7725382" y="6090566"/>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1F8D33F2-0FEA-2373-BA97-387D5BF29FF4}"/>
              </a:ext>
            </a:extLst>
          </p:cNvPr>
          <p:cNvSpPr txBox="1"/>
          <p:nvPr/>
        </p:nvSpPr>
        <p:spPr>
          <a:xfrm>
            <a:off x="9144802" y="6090566"/>
            <a:ext cx="1371119" cy="246221"/>
          </a:xfrm>
          <a:prstGeom prst="rect">
            <a:avLst/>
          </a:prstGeom>
          <a:noFill/>
        </p:spPr>
        <p:txBody>
          <a:bodyPr wrap="square">
            <a:spAutoFit/>
          </a:bodyPr>
          <a:lstStyle/>
          <a:p>
            <a:r>
              <a:rPr lang="en-GB" sz="1000" noProof="0" dirty="0"/>
              <a:t>Dr. Johan P. Lindeque</a:t>
            </a:r>
          </a:p>
        </p:txBody>
      </p:sp>
    </p:spTree>
    <p:extLst>
      <p:ext uri="{BB962C8B-B14F-4D97-AF65-F5344CB8AC3E}">
        <p14:creationId xmlns:p14="http://schemas.microsoft.com/office/powerpoint/2010/main" val="1694858233"/>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662F-2D8C-6077-5E19-4209BF477AA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E7CE7A0-A07D-0CCA-0EC1-B43C47FD9A6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Foreword</a:t>
            </a:r>
            <a:endParaRPr lang="en-GB" sz="3000" b="1" noProof="0" dirty="0">
              <a:latin typeface="+mj-lt"/>
            </a:endParaRPr>
          </a:p>
        </p:txBody>
      </p:sp>
      <p:sp>
        <p:nvSpPr>
          <p:cNvPr id="5" name="TextBox 3">
            <a:extLst>
              <a:ext uri="{FF2B5EF4-FFF2-40B4-BE49-F238E27FC236}">
                <a16:creationId xmlns:a16="http://schemas.microsoft.com/office/drawing/2014/main" id="{74EF1F22-3BAD-D377-EB4B-575CF7E693C0}"/>
              </a:ext>
            </a:extLst>
          </p:cNvPr>
          <p:cNvSpPr txBox="1"/>
          <p:nvPr/>
        </p:nvSpPr>
        <p:spPr>
          <a:xfrm>
            <a:off x="327546" y="1163921"/>
            <a:ext cx="11542462" cy="2123658"/>
          </a:xfrm>
          <a:prstGeom prst="rect">
            <a:avLst/>
          </a:prstGeom>
          <a:noFill/>
        </p:spPr>
        <p:txBody>
          <a:bodyPr wrap="square">
            <a:spAutoFit/>
          </a:bodyPr>
          <a:lstStyle/>
          <a:p>
            <a:pPr algn="just"/>
            <a:r>
              <a:rPr lang="en-GB" sz="1200" noProof="0" dirty="0">
                <a:latin typeface="+mj-lt"/>
              </a:rPr>
              <a:t>Modern advancements in the economy are characterised by a series of transformative industrial revolutions over the past three hundred years, each driven by groundbreaking technological innovations that reshaped societies, industries, businesses, and the way we live and work. The first industrial revolution, which began in the late 18th century, was driven by the mechanisation of production through steam power and the advent of factories. This era saw a dramatic increase in productivity and the rise of urban centres, fundamentally altering the social and economic landscape. The second industrial revolution in the late 19th and early 20th centuries introduced mass production and assembly lines, powered by electricity. Innovations such as the telegraph, telephone, and internal combustion engine further accelerated industrial growth and global connectivity, resulting in consumer markets.</a:t>
            </a:r>
          </a:p>
          <a:p>
            <a:pPr algn="just"/>
            <a:endParaRPr lang="en-GB" sz="1200" noProof="0" dirty="0">
              <a:latin typeface="+mj-lt"/>
            </a:endParaRPr>
          </a:p>
          <a:p>
            <a:pPr algn="just"/>
            <a:r>
              <a:rPr lang="en-GB" sz="1200" noProof="0" dirty="0">
                <a:latin typeface="+mj-lt"/>
              </a:rPr>
              <a:t>The third industrial revolution, starting in the mid-20th century, brought automation and the digitalisation of manufacturing processes. The development of computers and the internet revolutionised industries, enabling unprecedented levels of precision and efficiency. This era laid the groundwork for the interconnected world we live in today. We are currently in the midst of the fourth industrial revolution, characterised by the fusion of digital and physical dimensions, creating smart factories and shipping digital societies. As we stand on the brink of the fifth industrial revolution, the focus shifts towards human-machine symbiosis, ethical AI, and sustainable practices. This emerging era emphasises the integration of advanced technologies with human capabilities, fostering collaboration between humans and robots, and prioritising ecological sustainability and social well-being.</a:t>
            </a:r>
          </a:p>
        </p:txBody>
      </p:sp>
      <p:pic>
        <p:nvPicPr>
          <p:cNvPr id="3" name="Picture 2" descr="A person in a suit and tie&#10;&#10;AI-generated content may be incorrect.">
            <a:extLst>
              <a:ext uri="{FF2B5EF4-FFF2-40B4-BE49-F238E27FC236}">
                <a16:creationId xmlns:a16="http://schemas.microsoft.com/office/drawing/2014/main" id="{6BEE6FD1-9A63-37FC-BE4E-3D137229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352" y="3429000"/>
            <a:ext cx="3894018" cy="259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C93319E5-D04D-7450-E1B6-56455B8621B7}"/>
              </a:ext>
            </a:extLst>
          </p:cNvPr>
          <p:cNvSpPr txBox="1"/>
          <p:nvPr/>
        </p:nvSpPr>
        <p:spPr>
          <a:xfrm>
            <a:off x="327546" y="3142850"/>
            <a:ext cx="7410735" cy="3046988"/>
          </a:xfrm>
          <a:prstGeom prst="rect">
            <a:avLst/>
          </a:prstGeom>
          <a:noFill/>
        </p:spPr>
        <p:txBody>
          <a:bodyPr wrap="square">
            <a:spAutoFit/>
          </a:bodyPr>
          <a:lstStyle/>
          <a:p>
            <a:pPr algn="just"/>
            <a:endParaRPr lang="en-GB" sz="1200" noProof="0" dirty="0">
              <a:latin typeface="+mj-lt"/>
            </a:endParaRPr>
          </a:p>
          <a:p>
            <a:pPr algn="just"/>
            <a:r>
              <a:rPr lang="en-GB" sz="1200" noProof="0" dirty="0">
                <a:latin typeface="+mj-lt"/>
              </a:rPr>
              <a:t>In this rapidly evolving landscape, strategic digital transformation is not just an option but a necessity for organisations to remain competitive and relevant. It involves a holistic renewal of business models, processes, and organisational structures, leveraging digital technologies to create new value and drive innovation. This new textbook describes the components and provides a toolkit for strategic digital transformation, which requires a clear vision, a comprehensive digital strategy, a robust implementation plan and a commitment to continuous learning and adaptation.</a:t>
            </a:r>
          </a:p>
          <a:p>
            <a:pPr algn="just"/>
            <a:endParaRPr lang="en-GB" sz="1200" noProof="0" dirty="0">
              <a:latin typeface="+mj-lt"/>
            </a:endParaRPr>
          </a:p>
          <a:p>
            <a:pPr algn="just"/>
            <a:r>
              <a:rPr lang="en-GB" sz="1200" noProof="0" dirty="0">
                <a:latin typeface="+mj-lt"/>
              </a:rPr>
              <a:t>Organisations that embrace this transformation will be better positioned to navigate the complexities of the digital age, capitalise on new opportunities, and contribute to a more sustainable and inclusive future. It is an exciting time to be part of this journey, and I am confident that the insights and strategies presented in this textbook will provide valuable guidance for young leaders and innovators seeking to thrive in the digital era.</a:t>
            </a:r>
          </a:p>
          <a:p>
            <a:pPr algn="just"/>
            <a:endParaRPr lang="en-GB" sz="1200" noProof="0" dirty="0">
              <a:latin typeface="+mj-lt"/>
            </a:endParaRPr>
          </a:p>
          <a:p>
            <a:pPr algn="just"/>
            <a:r>
              <a:rPr lang="en-GB" sz="1200" b="1" noProof="0" dirty="0">
                <a:latin typeface="+mj-lt"/>
              </a:rPr>
              <a:t>Alois </a:t>
            </a:r>
            <a:r>
              <a:rPr lang="en-GB" sz="1200" b="1" noProof="0" dirty="0" err="1">
                <a:latin typeface="+mj-lt"/>
              </a:rPr>
              <a:t>Zwinggi</a:t>
            </a:r>
            <a:endParaRPr lang="en-GB" sz="1200" b="1" noProof="0" dirty="0">
              <a:latin typeface="+mj-lt"/>
            </a:endParaRPr>
          </a:p>
          <a:p>
            <a:pPr algn="just"/>
            <a:r>
              <a:rPr lang="en-GB" sz="1200" b="1" noProof="0" dirty="0">
                <a:latin typeface="+mj-lt"/>
              </a:rPr>
              <a:t>Managing Director, World Economic Forum</a:t>
            </a:r>
          </a:p>
          <a:p>
            <a:pPr algn="just"/>
            <a:r>
              <a:rPr lang="en-GB" sz="1200" noProof="0" dirty="0">
                <a:latin typeface="+mj-lt"/>
                <a:hlinkClick r:id="rId3"/>
              </a:rPr>
              <a:t>www.weforum.org</a:t>
            </a:r>
            <a:r>
              <a:rPr lang="en-GB" sz="1200" noProof="0" dirty="0">
                <a:latin typeface="+mj-lt"/>
              </a:rPr>
              <a:t> </a:t>
            </a:r>
          </a:p>
          <a:p>
            <a:pPr algn="just"/>
            <a:endParaRPr lang="en-GB" sz="1200" noProof="0" dirty="0">
              <a:latin typeface="+mj-lt"/>
            </a:endParaRPr>
          </a:p>
        </p:txBody>
      </p:sp>
      <p:sp>
        <p:nvSpPr>
          <p:cNvPr id="8" name="TextBox 7">
            <a:extLst>
              <a:ext uri="{FF2B5EF4-FFF2-40B4-BE49-F238E27FC236}">
                <a16:creationId xmlns:a16="http://schemas.microsoft.com/office/drawing/2014/main" id="{17C74053-3170-A0E0-BA16-7CC26252D248}"/>
              </a:ext>
            </a:extLst>
          </p:cNvPr>
          <p:cNvSpPr txBox="1"/>
          <p:nvPr/>
        </p:nvSpPr>
        <p:spPr>
          <a:xfrm>
            <a:off x="7829408" y="5985037"/>
            <a:ext cx="2695433" cy="216917"/>
          </a:xfrm>
          <a:prstGeom prst="rect">
            <a:avLst/>
          </a:prstGeom>
          <a:noFill/>
        </p:spPr>
        <p:txBody>
          <a:bodyPr wrap="square">
            <a:spAutoFit/>
          </a:bodyPr>
          <a:lstStyle/>
          <a:p>
            <a:r>
              <a:rPr lang="en-GB" sz="800" noProof="0" dirty="0"/>
              <a:t>© World Economic Forum/Pascal Bitz (Flickr, 2023)</a:t>
            </a:r>
          </a:p>
        </p:txBody>
      </p:sp>
    </p:spTree>
    <p:extLst>
      <p:ext uri="{BB962C8B-B14F-4D97-AF65-F5344CB8AC3E}">
        <p14:creationId xmlns:p14="http://schemas.microsoft.com/office/powerpoint/2010/main" val="2948103554"/>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9A1-DF42-0EC8-BEEC-ECDF0CC3B4E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6862197-6FA3-4D77-5481-F25AAC7519A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7C470ED9-33B5-3D10-66E4-89B686D16F44}"/>
              </a:ext>
            </a:extLst>
          </p:cNvPr>
          <p:cNvSpPr txBox="1"/>
          <p:nvPr/>
        </p:nvSpPr>
        <p:spPr>
          <a:xfrm>
            <a:off x="1261685" y="1588808"/>
            <a:ext cx="10409615" cy="3139321"/>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r>
              <a:rPr lang="en-GB" sz="2200" dirty="0">
                <a:latin typeface="+mj-lt"/>
              </a:rPr>
              <a:t>Visit </a:t>
            </a:r>
            <a:r>
              <a:rPr lang="en-GB" sz="2200" dirty="0">
                <a:latin typeface="+mj-lt"/>
                <a:hlinkClick r:id="rId2"/>
              </a:rPr>
              <a:t>www.strategic-digital-transformation.com</a:t>
            </a:r>
            <a:r>
              <a:rPr lang="en-GB" sz="2200" dirty="0">
                <a:latin typeface="+mj-lt"/>
              </a:rPr>
              <a:t> for:</a:t>
            </a:r>
          </a:p>
          <a:p>
            <a:endParaRPr lang="en-GB" sz="800" dirty="0">
              <a:latin typeface="+mj-lt"/>
            </a:endParaRPr>
          </a:p>
          <a:p>
            <a:pPr marL="742950" lvl="1" indent="-285750">
              <a:buFont typeface="Arial" panose="020B0604020202020204" pitchFamily="34" charset="0"/>
              <a:buChar char="•"/>
            </a:pPr>
            <a:r>
              <a:rPr lang="en-GB" sz="2000" b="1" dirty="0">
                <a:latin typeface="+mj-lt"/>
              </a:rPr>
              <a:t>Slide decks </a:t>
            </a:r>
            <a:r>
              <a:rPr lang="en-GB" sz="2000" dirty="0">
                <a:latin typeface="+mj-lt"/>
              </a:rPr>
              <a:t>for each case (case summaries and illustrations).</a:t>
            </a:r>
          </a:p>
          <a:p>
            <a:pPr marL="742950" lvl="1" indent="-285750">
              <a:buFont typeface="Arial" panose="020B0604020202020204" pitchFamily="34" charset="0"/>
              <a:buChar char="•"/>
            </a:pPr>
            <a:r>
              <a:rPr lang="en-GB" sz="2000" b="1" dirty="0">
                <a:latin typeface="+mj-lt"/>
              </a:rPr>
              <a:t>Videos</a:t>
            </a:r>
            <a:r>
              <a:rPr lang="en-GB" sz="2000" dirty="0">
                <a:latin typeface="+mj-lt"/>
              </a:rPr>
              <a:t> from case organisations (case introductions, promotional clips and interviews).</a:t>
            </a:r>
          </a:p>
          <a:p>
            <a:pPr marL="742950" lvl="1" indent="-285750">
              <a:buFont typeface="Arial" panose="020B0604020202020204" pitchFamily="34" charset="0"/>
              <a:buChar char="•"/>
            </a:pPr>
            <a:r>
              <a:rPr lang="en-GB" sz="2000" dirty="0">
                <a:latin typeface="+mj-lt"/>
              </a:rPr>
              <a:t>The Digital Transformation Toolkit with </a:t>
            </a:r>
            <a:r>
              <a:rPr lang="en-GB" sz="2000" b="1" dirty="0">
                <a:latin typeface="+mj-lt"/>
              </a:rPr>
              <a:t>workshop templates and checklists</a:t>
            </a:r>
            <a:r>
              <a:rPr lang="en-GB" sz="2000" dirty="0">
                <a:latin typeface="+mj-lt"/>
              </a:rPr>
              <a:t>.</a:t>
            </a: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3" name="Picture 2" descr="A blue text on a black background&#10;&#10;AI-generated content may be incorrect.">
            <a:extLst>
              <a:ext uri="{FF2B5EF4-FFF2-40B4-BE49-F238E27FC236}">
                <a16:creationId xmlns:a16="http://schemas.microsoft.com/office/drawing/2014/main" id="{198D5455-E946-04E0-9837-9A9B9EF50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845" y="5030816"/>
            <a:ext cx="1122680" cy="526886"/>
          </a:xfrm>
          <a:prstGeom prst="rect">
            <a:avLst/>
          </a:prstGeom>
        </p:spPr>
      </p:pic>
      <p:pic>
        <p:nvPicPr>
          <p:cNvPr id="6" name="Graphic 3">
            <a:extLst>
              <a:ext uri="{FF2B5EF4-FFF2-40B4-BE49-F238E27FC236}">
                <a16:creationId xmlns:a16="http://schemas.microsoft.com/office/drawing/2014/main" id="{F69B8C23-BA15-8F88-FBAC-CE70CBD0B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842" y="5786134"/>
            <a:ext cx="971550" cy="376555"/>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442958A3-F26D-0CC9-E109-ECF7CC3CF6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753995" y="5131328"/>
            <a:ext cx="1451610" cy="271780"/>
          </a:xfrm>
          <a:prstGeom prst="rect">
            <a:avLst/>
          </a:prstGeom>
          <a:ln>
            <a:noFill/>
          </a:ln>
          <a:extLst>
            <a:ext uri="{53640926-AAD7-44D8-BBD7-CCE9431645EC}">
              <a14:shadowObscured xmlns:a14="http://schemas.microsoft.com/office/drawing/2010/main"/>
            </a:ext>
          </a:extLst>
        </p:spPr>
      </p:pic>
      <p:pic>
        <p:nvPicPr>
          <p:cNvPr id="8" name="Picture 7" descr="A pink and yellow logo&#10;&#10;AI-generated content may be incorrect.">
            <a:extLst>
              <a:ext uri="{FF2B5EF4-FFF2-40B4-BE49-F238E27FC236}">
                <a16:creationId xmlns:a16="http://schemas.microsoft.com/office/drawing/2014/main" id="{24E28C17-4450-6C4E-99AD-ACE813B57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823" y="5645164"/>
            <a:ext cx="886815" cy="734377"/>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38123AEF-9428-0D31-CD4D-41EA60483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2137" y="5105451"/>
            <a:ext cx="1872084" cy="315325"/>
          </a:xfrm>
          <a:prstGeom prst="rect">
            <a:avLst/>
          </a:prstGeom>
        </p:spPr>
      </p:pic>
      <p:pic>
        <p:nvPicPr>
          <p:cNvPr id="10" name="Picture 9" descr="A blue and black logo&#10;&#10;AI-generated content may be incorrect.">
            <a:extLst>
              <a:ext uri="{FF2B5EF4-FFF2-40B4-BE49-F238E27FC236}">
                <a16:creationId xmlns:a16="http://schemas.microsoft.com/office/drawing/2014/main" id="{FACC6DB8-BBA2-23C6-66A4-A168F04F26B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5288" y="5618214"/>
            <a:ext cx="1352891" cy="2894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0CE5F47B-F0BD-D362-FC52-10596D658B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90318" y="5083678"/>
            <a:ext cx="1656398" cy="358873"/>
          </a:xfrm>
          <a:prstGeom prst="rect">
            <a:avLst/>
          </a:prstGeom>
        </p:spPr>
      </p:pic>
      <p:pic>
        <p:nvPicPr>
          <p:cNvPr id="12" name="Picture 11" descr="Red text on a white background&#10;&#10;AI-generated content may be incorrect.">
            <a:extLst>
              <a:ext uri="{FF2B5EF4-FFF2-40B4-BE49-F238E27FC236}">
                <a16:creationId xmlns:a16="http://schemas.microsoft.com/office/drawing/2014/main" id="{4264674E-646E-7C5A-0FE8-730BD7887D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0593" y="6083409"/>
            <a:ext cx="1440572" cy="276594"/>
          </a:xfrm>
          <a:prstGeom prst="rect">
            <a:avLst/>
          </a:prstGeom>
        </p:spPr>
      </p:pic>
      <p:pic>
        <p:nvPicPr>
          <p:cNvPr id="13" name="Picture 12" descr="A yellow and red logo&#10;&#10;AI-generated content may be incorrect.">
            <a:extLst>
              <a:ext uri="{FF2B5EF4-FFF2-40B4-BE49-F238E27FC236}">
                <a16:creationId xmlns:a16="http://schemas.microsoft.com/office/drawing/2014/main" id="{5A427F06-9A02-B524-7A21-ECCA58F3BF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93262" y="5952826"/>
            <a:ext cx="1128694" cy="372749"/>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78384F-FC59-381B-B768-1212BCB9B4C5}"/>
              </a:ext>
            </a:extLst>
          </p:cNvPr>
          <p:cNvPicPr>
            <a:picLocks noChangeAspect="1"/>
          </p:cNvPicPr>
          <p:nvPr/>
        </p:nvPicPr>
        <p:blipFill>
          <a:blip r:embed="rId13" cstate="print">
            <a:extLst>
              <a:ext uri="{28A0092B-C50C-407E-A947-70E740481C1C}">
                <a14:useLocalDpi xmlns:a14="http://schemas.microsoft.com/office/drawing/2010/main"/>
              </a:ext>
            </a:extLst>
          </a:blip>
          <a:srcRect t="28709" b="28099"/>
          <a:stretch>
            <a:fillRect/>
          </a:stretch>
        </p:blipFill>
        <p:spPr>
          <a:xfrm>
            <a:off x="9173248" y="5114822"/>
            <a:ext cx="1495581" cy="358874"/>
          </a:xfrm>
          <a:prstGeom prst="rect">
            <a:avLst/>
          </a:prstGeom>
        </p:spPr>
      </p:pic>
      <p:pic>
        <p:nvPicPr>
          <p:cNvPr id="1026" name="Picture 2">
            <a:extLst>
              <a:ext uri="{FF2B5EF4-FFF2-40B4-BE49-F238E27FC236}">
                <a16:creationId xmlns:a16="http://schemas.microsoft.com/office/drawing/2014/main" id="{0817DECA-AE91-5080-80BB-DAAFF094F80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537143" y="5783540"/>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AI-generated content may be incorrect.">
            <a:extLst>
              <a:ext uri="{FF2B5EF4-FFF2-40B4-BE49-F238E27FC236}">
                <a16:creationId xmlns:a16="http://schemas.microsoft.com/office/drawing/2014/main" id="{937B5C4F-EECD-C305-920E-9D7D81E98AE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2134" y="5687184"/>
            <a:ext cx="1439802" cy="440961"/>
          </a:xfrm>
          <a:prstGeom prst="rect">
            <a:avLst/>
          </a:prstGeom>
        </p:spPr>
      </p:pic>
      <p:pic>
        <p:nvPicPr>
          <p:cNvPr id="17" name="Picture 16" descr="A black sign with brown letters&#10;&#10;AI-generated content may be incorrect.">
            <a:extLst>
              <a:ext uri="{FF2B5EF4-FFF2-40B4-BE49-F238E27FC236}">
                <a16:creationId xmlns:a16="http://schemas.microsoft.com/office/drawing/2014/main" id="{96B2484C-77DD-9918-0BE5-111265B65A6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5961" y="5139488"/>
            <a:ext cx="763440" cy="442795"/>
          </a:xfrm>
          <a:prstGeom prst="rect">
            <a:avLst/>
          </a:prstGeom>
        </p:spPr>
      </p:pic>
      <p:pic>
        <p:nvPicPr>
          <p:cNvPr id="19" name="Graphic 18">
            <a:extLst>
              <a:ext uri="{FF2B5EF4-FFF2-40B4-BE49-F238E27FC236}">
                <a16:creationId xmlns:a16="http://schemas.microsoft.com/office/drawing/2014/main" id="{C18AF230-C04E-EB35-D30D-07BE22BA55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72134" y="5745811"/>
            <a:ext cx="1181100" cy="457200"/>
          </a:xfrm>
          <a:prstGeom prst="rect">
            <a:avLst/>
          </a:prstGeom>
        </p:spPr>
      </p:pic>
    </p:spTree>
    <p:extLst>
      <p:ext uri="{BB962C8B-B14F-4D97-AF65-F5344CB8AC3E}">
        <p14:creationId xmlns:p14="http://schemas.microsoft.com/office/powerpoint/2010/main" val="1731115448"/>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831-CED9-C2AF-78D7-DD2FD2851B8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AA93749-0B78-464D-790C-A761456A615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Book Structure</a:t>
            </a:r>
          </a:p>
        </p:txBody>
      </p:sp>
      <p:sp>
        <p:nvSpPr>
          <p:cNvPr id="2" name="Rounded Rectangle 1">
            <a:extLst>
              <a:ext uri="{FF2B5EF4-FFF2-40B4-BE49-F238E27FC236}">
                <a16:creationId xmlns:a16="http://schemas.microsoft.com/office/drawing/2014/main" id="{92F40200-21A2-6DF8-B699-1A3859D7E6F3}"/>
              </a:ext>
            </a:extLst>
          </p:cNvPr>
          <p:cNvSpPr/>
          <p:nvPr/>
        </p:nvSpPr>
        <p:spPr>
          <a:xfrm>
            <a:off x="669976"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1</a:t>
            </a:r>
          </a:p>
          <a:p>
            <a:pPr algn="ctr"/>
            <a:br>
              <a:rPr lang="en-GB" sz="500" noProof="0" dirty="0">
                <a:solidFill>
                  <a:schemeClr val="tx1"/>
                </a:solidFill>
              </a:rPr>
            </a:br>
            <a:r>
              <a:rPr lang="en-GB" sz="1600" b="1" noProof="0" dirty="0">
                <a:solidFill>
                  <a:schemeClr val="tx1"/>
                </a:solidFill>
              </a:rPr>
              <a:t>FOUNDATIONS </a:t>
            </a:r>
            <a:br>
              <a:rPr lang="en-GB" sz="1600" b="1" noProof="0" dirty="0">
                <a:solidFill>
                  <a:schemeClr val="tx1"/>
                </a:solidFill>
              </a:rPr>
            </a:br>
            <a:r>
              <a:rPr lang="en-GB" sz="1600" noProof="0" dirty="0">
                <a:solidFill>
                  <a:schemeClr val="tx1"/>
                </a:solidFill>
              </a:rPr>
              <a:t>OF DIGITAL</a:t>
            </a:r>
            <a:br>
              <a:rPr lang="en-GB" sz="1600" noProof="0" dirty="0">
                <a:solidFill>
                  <a:schemeClr val="tx1"/>
                </a:solidFill>
              </a:rPr>
            </a:br>
            <a:r>
              <a:rPr lang="en-GB" sz="1600" noProof="0" dirty="0">
                <a:solidFill>
                  <a:schemeClr val="tx1"/>
                </a:solidFill>
              </a:rPr>
              <a:t>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01: Strategic Digital Transformation: Background and Terminology</a:t>
            </a:r>
          </a:p>
          <a:p>
            <a:endParaRPr lang="en-GB" sz="500" noProof="0" dirty="0">
              <a:solidFill>
                <a:schemeClr val="tx1"/>
              </a:solidFill>
            </a:endParaRPr>
          </a:p>
          <a:p>
            <a:r>
              <a:rPr lang="en-GB" sz="1200" noProof="0" dirty="0">
                <a:solidFill>
                  <a:schemeClr val="tx1"/>
                </a:solidFill>
              </a:rPr>
              <a:t>Chapter 02: Business Strategy in the Digital Age</a:t>
            </a:r>
          </a:p>
          <a:p>
            <a:endParaRPr lang="en-GB" sz="500" noProof="0" dirty="0">
              <a:solidFill>
                <a:schemeClr val="tx1"/>
              </a:solidFill>
            </a:endParaRPr>
          </a:p>
          <a:p>
            <a:r>
              <a:rPr lang="en-GB" sz="1200" noProof="0" dirty="0">
                <a:solidFill>
                  <a:schemeClr val="tx1"/>
                </a:solidFill>
              </a:rPr>
              <a:t>Chapter 03: Digital Transformation </a:t>
            </a:r>
            <a:br>
              <a:rPr lang="en-GB" sz="1200" noProof="0" dirty="0">
                <a:solidFill>
                  <a:schemeClr val="tx1"/>
                </a:solidFill>
              </a:rPr>
            </a:br>
            <a:r>
              <a:rPr lang="en-GB" sz="1200" noProof="0" dirty="0">
                <a:solidFill>
                  <a:schemeClr val="tx1"/>
                </a:solidFill>
              </a:rPr>
              <a:t>in Context: Innovation </a:t>
            </a:r>
            <a:br>
              <a:rPr lang="en-GB" sz="1200" noProof="0" dirty="0">
                <a:solidFill>
                  <a:schemeClr val="tx1"/>
                </a:solidFill>
              </a:rPr>
            </a:br>
            <a:r>
              <a:rPr lang="en-GB" sz="1200" noProof="0" dirty="0">
                <a:solidFill>
                  <a:schemeClr val="tx1"/>
                </a:solidFill>
              </a:rPr>
              <a:t>and Sustainability</a:t>
            </a:r>
          </a:p>
          <a:p>
            <a:pPr marL="285750" indent="-285750">
              <a:buFont typeface="Arial" panose="020B0604020202020204" pitchFamily="34" charset="0"/>
              <a:buChar char="•"/>
            </a:pPr>
            <a:endParaRPr lang="en-GB" sz="1200" noProof="0" dirty="0">
              <a:solidFill>
                <a:schemeClr val="tx1"/>
              </a:solidFill>
            </a:endParaRPr>
          </a:p>
          <a:p>
            <a:pPr marL="171450" indent="-171450">
              <a:buFont typeface="Arial" panose="020B0604020202020204" pitchFamily="34" charset="0"/>
              <a:buChar char="•"/>
            </a:pPr>
            <a:endParaRPr lang="en-GB" sz="12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6" name="Rounded Rectangle 5">
            <a:extLst>
              <a:ext uri="{FF2B5EF4-FFF2-40B4-BE49-F238E27FC236}">
                <a16:creationId xmlns:a16="http://schemas.microsoft.com/office/drawing/2014/main" id="{FC6A05B6-7864-D066-3C82-A9D9500C3B55}"/>
              </a:ext>
            </a:extLst>
          </p:cNvPr>
          <p:cNvSpPr/>
          <p:nvPr/>
        </p:nvSpPr>
        <p:spPr>
          <a:xfrm>
            <a:off x="3061168" y="1610493"/>
            <a:ext cx="3501197"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2</a:t>
            </a:r>
          </a:p>
          <a:p>
            <a:pPr algn="ctr"/>
            <a:br>
              <a:rPr lang="en-GB" sz="500" noProof="0" dirty="0">
                <a:solidFill>
                  <a:schemeClr val="tx1"/>
                </a:solidFill>
              </a:rPr>
            </a:br>
            <a:r>
              <a:rPr lang="en-GB" sz="1600" b="1" noProof="0" dirty="0">
                <a:solidFill>
                  <a:schemeClr val="tx1"/>
                </a:solidFill>
              </a:rPr>
              <a:t>STRATEGIC ACTION FIELDS </a:t>
            </a:r>
            <a:r>
              <a:rPr lang="en-GB" sz="1600" noProof="0" dirty="0">
                <a:solidFill>
                  <a:schemeClr val="tx1"/>
                </a:solidFill>
              </a:rPr>
              <a:t>(SAF) OF </a:t>
            </a:r>
            <a:br>
              <a:rPr lang="en-GB" sz="1600" noProof="0" dirty="0">
                <a:solidFill>
                  <a:schemeClr val="tx1"/>
                </a:solidFill>
              </a:rPr>
            </a:br>
            <a:r>
              <a:rPr lang="en-GB" sz="1600" noProof="0" dirty="0">
                <a:solidFill>
                  <a:schemeClr val="tx1"/>
                </a:solidFill>
              </a:rPr>
              <a:t>DIGITAL 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04: SAF Customer Centricity</a:t>
            </a:r>
          </a:p>
          <a:p>
            <a:endParaRPr lang="en-GB" sz="500" noProof="0" dirty="0">
              <a:solidFill>
                <a:schemeClr val="tx1"/>
              </a:solidFill>
            </a:endParaRPr>
          </a:p>
          <a:p>
            <a:r>
              <a:rPr lang="en-GB" sz="1200" noProof="0" dirty="0">
                <a:solidFill>
                  <a:schemeClr val="tx1"/>
                </a:solidFill>
              </a:rPr>
              <a:t>Chapter 05: SAF New Digital Technologies</a:t>
            </a:r>
          </a:p>
          <a:p>
            <a:endParaRPr lang="en-GB" sz="500" noProof="0" dirty="0">
              <a:solidFill>
                <a:schemeClr val="tx1"/>
              </a:solidFill>
            </a:endParaRPr>
          </a:p>
          <a:p>
            <a:r>
              <a:rPr lang="en-GB" sz="1200" noProof="0" dirty="0">
                <a:solidFill>
                  <a:schemeClr val="tx1"/>
                </a:solidFill>
              </a:rPr>
              <a:t>Chapter 06: SAF Data and the Cloud</a:t>
            </a:r>
          </a:p>
          <a:p>
            <a:endParaRPr lang="en-GB" sz="500" noProof="0" dirty="0">
              <a:solidFill>
                <a:schemeClr val="tx1"/>
              </a:solidFill>
            </a:endParaRPr>
          </a:p>
          <a:p>
            <a:r>
              <a:rPr lang="en-GB" sz="1200" noProof="0" dirty="0">
                <a:solidFill>
                  <a:schemeClr val="tx1"/>
                </a:solidFill>
              </a:rPr>
              <a:t>Chapter 07: SAF New Strategies and Business Models</a:t>
            </a:r>
          </a:p>
          <a:p>
            <a:endParaRPr lang="en-GB" sz="500" noProof="0" dirty="0">
              <a:solidFill>
                <a:schemeClr val="tx1"/>
              </a:solidFill>
            </a:endParaRPr>
          </a:p>
          <a:p>
            <a:r>
              <a:rPr lang="en-GB" sz="1200" noProof="0" dirty="0">
                <a:solidFill>
                  <a:schemeClr val="tx1"/>
                </a:solidFill>
              </a:rPr>
              <a:t>Chapter 08: SAF Operational Excellence / Process Management</a:t>
            </a:r>
          </a:p>
          <a:p>
            <a:endParaRPr lang="en-GB" sz="500" noProof="0" dirty="0">
              <a:solidFill>
                <a:schemeClr val="tx1"/>
              </a:solidFill>
            </a:endParaRPr>
          </a:p>
          <a:p>
            <a:r>
              <a:rPr lang="en-GB" sz="1200" noProof="0" dirty="0">
                <a:solidFill>
                  <a:schemeClr val="tx1"/>
                </a:solidFill>
              </a:rPr>
              <a:t>Chapter 09: SAF Digital Leadership and Culture</a:t>
            </a:r>
          </a:p>
          <a:p>
            <a:endParaRPr lang="en-GB" sz="500" b="1" noProof="0" dirty="0">
              <a:solidFill>
                <a:schemeClr val="tx1"/>
              </a:solidFill>
            </a:endParaRPr>
          </a:p>
          <a:p>
            <a:r>
              <a:rPr lang="en-GB" sz="1200" noProof="0" dirty="0">
                <a:solidFill>
                  <a:schemeClr val="tx1"/>
                </a:solidFill>
              </a:rPr>
              <a:t>Chapter 10: SAF Digital Marketing</a:t>
            </a:r>
          </a:p>
          <a:p>
            <a:pPr algn="ctr"/>
            <a:endParaRPr lang="en-GB" sz="12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p:txBody>
      </p:sp>
      <p:sp>
        <p:nvSpPr>
          <p:cNvPr id="8" name="Rounded Rectangle 7">
            <a:extLst>
              <a:ext uri="{FF2B5EF4-FFF2-40B4-BE49-F238E27FC236}">
                <a16:creationId xmlns:a16="http://schemas.microsoft.com/office/drawing/2014/main" id="{0329401C-2559-57A5-1BE2-F6E9F74D4478}"/>
              </a:ext>
            </a:extLst>
          </p:cNvPr>
          <p:cNvSpPr/>
          <p:nvPr/>
        </p:nvSpPr>
        <p:spPr>
          <a:xfrm>
            <a:off x="6730375"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3</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IN PRACTICE</a:t>
            </a:r>
          </a:p>
          <a:p>
            <a:pPr algn="ctr"/>
            <a:endParaRPr lang="en-GB" sz="1600" noProof="0" dirty="0">
              <a:solidFill>
                <a:schemeClr val="tx1"/>
              </a:solidFill>
            </a:endParaRPr>
          </a:p>
          <a:p>
            <a:pPr algn="ctr"/>
            <a:endParaRPr lang="en-GB" sz="1600" noProof="0" dirty="0">
              <a:solidFill>
                <a:schemeClr val="tx1"/>
              </a:solidFill>
            </a:endParaRPr>
          </a:p>
          <a:p>
            <a:r>
              <a:rPr lang="en-GB" sz="1200" b="1" noProof="0" dirty="0">
                <a:solidFill>
                  <a:schemeClr val="bg1"/>
                </a:solidFill>
                <a:highlight>
                  <a:srgbClr val="004474"/>
                </a:highlight>
              </a:rPr>
              <a:t>Chapter 11: Success Factors and Metrics for Digital Transformation Implementation</a:t>
            </a:r>
          </a:p>
          <a:p>
            <a:endParaRPr lang="en-GB" sz="500" noProof="0" dirty="0">
              <a:solidFill>
                <a:schemeClr val="tx1"/>
              </a:solidFill>
            </a:endParaRPr>
          </a:p>
          <a:p>
            <a:r>
              <a:rPr lang="en-GB" sz="1200" noProof="0" dirty="0">
                <a:solidFill>
                  <a:schemeClr val="tx1"/>
                </a:solidFill>
              </a:rPr>
              <a:t>Chapter 12: Transformation in Practice - Digital Transformation Toolkit</a:t>
            </a:r>
          </a:p>
          <a:p>
            <a:pPr algn="ct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pPr algn="ctr"/>
            <a:endParaRPr lang="en-GB" sz="16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9" name="Rounded Rectangle 8">
            <a:extLst>
              <a:ext uri="{FF2B5EF4-FFF2-40B4-BE49-F238E27FC236}">
                <a16:creationId xmlns:a16="http://schemas.microsoft.com/office/drawing/2014/main" id="{C2D16948-AD8C-0A7C-4902-76C5CA6F97F8}"/>
              </a:ext>
            </a:extLst>
          </p:cNvPr>
          <p:cNvSpPr/>
          <p:nvPr/>
        </p:nvSpPr>
        <p:spPr>
          <a:xfrm>
            <a:off x="9121567" y="1611764"/>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4</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CASE STUDIES</a:t>
            </a: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BRUGG Lifting</a:t>
            </a:r>
          </a:p>
          <a:p>
            <a:endParaRPr lang="en-GB" sz="500" noProof="0" dirty="0">
              <a:solidFill>
                <a:schemeClr val="tx1"/>
              </a:solidFill>
            </a:endParaRPr>
          </a:p>
          <a:p>
            <a:r>
              <a:rPr lang="en-GB" sz="1200" noProof="0" dirty="0">
                <a:solidFill>
                  <a:schemeClr val="tx1"/>
                </a:solidFill>
              </a:rPr>
              <a:t>City of Lucerne</a:t>
            </a:r>
          </a:p>
          <a:p>
            <a:endParaRPr lang="en-GB" sz="500" noProof="0" dirty="0">
              <a:solidFill>
                <a:schemeClr val="tx1"/>
              </a:solidFill>
            </a:endParaRPr>
          </a:p>
          <a:p>
            <a:r>
              <a:rPr lang="en-GB" sz="1200" noProof="0" dirty="0">
                <a:solidFill>
                  <a:schemeClr val="tx1"/>
                </a:solidFill>
              </a:rPr>
              <a:t>Switzerland Tourism</a:t>
            </a:r>
          </a:p>
          <a:p>
            <a:endParaRPr lang="en-GB" sz="500" noProof="0" dirty="0">
              <a:solidFill>
                <a:schemeClr val="tx1"/>
              </a:solidFill>
            </a:endParaRPr>
          </a:p>
          <a:p>
            <a:r>
              <a:rPr lang="en-GB" sz="1200" noProof="0" dirty="0" err="1">
                <a:solidFill>
                  <a:schemeClr val="tx1"/>
                </a:solidFill>
              </a:rPr>
              <a:t>Valuu</a:t>
            </a:r>
            <a:r>
              <a:rPr lang="en-GB" sz="1200" noProof="0" dirty="0">
                <a:solidFill>
                  <a:schemeClr val="tx1"/>
                </a:solidFill>
              </a:rPr>
              <a:t> (</a:t>
            </a:r>
            <a:r>
              <a:rPr lang="en-GB" sz="1200" noProof="0" dirty="0" err="1">
                <a:solidFill>
                  <a:schemeClr val="tx1"/>
                </a:solidFill>
              </a:rPr>
              <a:t>PostFinance</a:t>
            </a:r>
            <a:r>
              <a:rPr lang="en-GB" sz="1200" noProof="0" dirty="0">
                <a:solidFill>
                  <a:schemeClr val="tx1"/>
                </a:solidFill>
              </a:rPr>
              <a:t>)</a:t>
            </a:r>
          </a:p>
          <a:p>
            <a:endParaRPr lang="en-GB" sz="1200" noProof="0" dirty="0">
              <a:solidFill>
                <a:schemeClr val="tx1"/>
              </a:solidFill>
            </a:endParaRPr>
          </a:p>
          <a:p>
            <a:r>
              <a:rPr lang="en-GB" sz="1200" i="1" noProof="0" dirty="0">
                <a:solidFill>
                  <a:schemeClr val="tx1"/>
                </a:solidFill>
              </a:rPr>
              <a:t>With many other case studies (including videos and interviews) available online.</a:t>
            </a:r>
            <a:endParaRPr lang="en-GB" sz="1600" i="1" noProof="0" dirty="0">
              <a:solidFill>
                <a:schemeClr val="tx1"/>
              </a:solidFill>
            </a:endParaRPr>
          </a:p>
        </p:txBody>
      </p:sp>
      <p:cxnSp>
        <p:nvCxnSpPr>
          <p:cNvPr id="10" name="Straight Connector 9">
            <a:extLst>
              <a:ext uri="{FF2B5EF4-FFF2-40B4-BE49-F238E27FC236}">
                <a16:creationId xmlns:a16="http://schemas.microsoft.com/office/drawing/2014/main" id="{58149014-15E1-10A1-2B71-176BE25BEE30}"/>
              </a:ext>
            </a:extLst>
          </p:cNvPr>
          <p:cNvCxnSpPr/>
          <p:nvPr/>
        </p:nvCxnSpPr>
        <p:spPr>
          <a:xfrm>
            <a:off x="783084" y="2924543"/>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C17C192-DBCE-26B8-C5F7-D41BE96AF97A}"/>
              </a:ext>
            </a:extLst>
          </p:cNvPr>
          <p:cNvCxnSpPr>
            <a:cxnSpLocks/>
          </p:cNvCxnSpPr>
          <p:nvPr/>
        </p:nvCxnSpPr>
        <p:spPr>
          <a:xfrm flipV="1">
            <a:off x="3184698" y="2924543"/>
            <a:ext cx="3248574" cy="525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FD74F6-A5CB-321C-F97A-22EE4F2C6F03}"/>
              </a:ext>
            </a:extLst>
          </p:cNvPr>
          <p:cNvCxnSpPr/>
          <p:nvPr/>
        </p:nvCxnSpPr>
        <p:spPr>
          <a:xfrm>
            <a:off x="6843483" y="2919288"/>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38DC8A-9A8A-0113-2E1A-C6D7B7B878FA}"/>
              </a:ext>
            </a:extLst>
          </p:cNvPr>
          <p:cNvCxnSpPr/>
          <p:nvPr/>
        </p:nvCxnSpPr>
        <p:spPr>
          <a:xfrm>
            <a:off x="9234675" y="2932425"/>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8535715"/>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5CC5D73-3C89-687A-8A7E-3B9CBBF04EC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Learning Goals Chapter 11</a:t>
            </a:r>
            <a:endParaRPr lang="en-GB" sz="3000" b="1" noProof="0" dirty="0">
              <a:latin typeface="+mj-lt"/>
            </a:endParaRPr>
          </a:p>
        </p:txBody>
      </p:sp>
      <p:sp>
        <p:nvSpPr>
          <p:cNvPr id="5" name="TextBox 3">
            <a:extLst>
              <a:ext uri="{FF2B5EF4-FFF2-40B4-BE49-F238E27FC236}">
                <a16:creationId xmlns:a16="http://schemas.microsoft.com/office/drawing/2014/main" id="{90EC36CF-FF7F-EBEB-C0F4-F3AAD1861823}"/>
              </a:ext>
            </a:extLst>
          </p:cNvPr>
          <p:cNvSpPr txBox="1"/>
          <p:nvPr/>
        </p:nvSpPr>
        <p:spPr>
          <a:xfrm>
            <a:off x="1058745" y="1393814"/>
            <a:ext cx="10530743" cy="4832092"/>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Be able to describe the need for organisation-centric activities, based on identified barriers and risks, while implementing digital transformation.</a:t>
            </a:r>
          </a:p>
          <a:p>
            <a:pPr marL="285750" indent="-285750">
              <a:buFont typeface="Arial" panose="020B0604020202020204" pitchFamily="34" charset="0"/>
              <a:buChar char="•"/>
            </a:pPr>
            <a:r>
              <a:rPr lang="en-GB" sz="2200" noProof="0" dirty="0">
                <a:latin typeface="+mj-lt"/>
              </a:rPr>
              <a:t>Be able to articulate the importance of organisational anchoring of digital transformation and the role of a Chief Digital Officer in realising this anchoring.</a:t>
            </a:r>
          </a:p>
          <a:p>
            <a:pPr marL="285750" indent="-285750">
              <a:buFont typeface="Arial" panose="020B0604020202020204" pitchFamily="34" charset="0"/>
              <a:buChar char="•"/>
            </a:pPr>
            <a:r>
              <a:rPr lang="en-GB" sz="2200" noProof="0" dirty="0">
                <a:latin typeface="+mj-lt"/>
              </a:rPr>
              <a:t>Be able to critically evaluate the implementation of the three implementation success factors (project management, change management, digital leadership) for a specific case organisation.</a:t>
            </a:r>
          </a:p>
          <a:p>
            <a:pPr marL="285750" indent="-285750">
              <a:buFont typeface="Arial" panose="020B0604020202020204" pitchFamily="34" charset="0"/>
              <a:buChar char="•"/>
            </a:pPr>
            <a:r>
              <a:rPr lang="en-GB" sz="2200" noProof="0" dirty="0">
                <a:latin typeface="+mj-lt"/>
              </a:rPr>
              <a:t>Be able to describe the differences in strategic programmes, projects portfolios and projects for digital transformation implementation.</a:t>
            </a:r>
          </a:p>
          <a:p>
            <a:pPr marL="285750" indent="-285750">
              <a:buFont typeface="Arial" panose="020B0604020202020204" pitchFamily="34" charset="0"/>
              <a:buChar char="•"/>
            </a:pPr>
            <a:r>
              <a:rPr lang="en-GB" sz="2200" noProof="0" dirty="0">
                <a:latin typeface="+mj-lt"/>
              </a:rPr>
              <a:t>Be able to analyse implementation challenges and apply the change management process to support digital transformation and digital internal communication.</a:t>
            </a:r>
          </a:p>
          <a:p>
            <a:pPr marL="285750" indent="-285750">
              <a:buFont typeface="Arial" panose="020B0604020202020204" pitchFamily="34" charset="0"/>
              <a:buChar char="•"/>
            </a:pPr>
            <a:r>
              <a:rPr lang="en-GB" sz="2200" noProof="0" dirty="0">
                <a:latin typeface="+mj-lt"/>
              </a:rPr>
              <a:t>Be able to describe the need for digital capabilities and skills development measures.</a:t>
            </a:r>
          </a:p>
          <a:p>
            <a:pPr marL="285750" indent="-285750">
              <a:buFont typeface="Arial" panose="020B0604020202020204" pitchFamily="34" charset="0"/>
              <a:buChar char="•"/>
            </a:pPr>
            <a:r>
              <a:rPr lang="en-GB" sz="2200" noProof="0" dirty="0">
                <a:latin typeface="+mj-lt"/>
              </a:rPr>
              <a:t>Be able to apply the success metrics of digital transformation (financials, customers, and employees) in a business situation.</a:t>
            </a:r>
          </a:p>
        </p:txBody>
      </p:sp>
    </p:spTree>
    <p:extLst>
      <p:ext uri="{BB962C8B-B14F-4D97-AF65-F5344CB8AC3E}">
        <p14:creationId xmlns:p14="http://schemas.microsoft.com/office/powerpoint/2010/main" val="1043562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B98-9358-11A0-41E6-5FE6BAFF50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8ABA0CD-2EB5-52C2-063A-7054E94022D9}"/>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Digital Transformation Textbook</a:t>
            </a:r>
            <a:endParaRPr lang="en-GB" sz="3000" noProof="0" dirty="0">
              <a:latin typeface="+mj-lt"/>
            </a:endParaRPr>
          </a:p>
        </p:txBody>
      </p:sp>
      <p:sp>
        <p:nvSpPr>
          <p:cNvPr id="5" name="TextBox 3">
            <a:extLst>
              <a:ext uri="{FF2B5EF4-FFF2-40B4-BE49-F238E27FC236}">
                <a16:creationId xmlns:a16="http://schemas.microsoft.com/office/drawing/2014/main" id="{F4A97E48-30D8-4D61-B4AA-5562B8250D78}"/>
              </a:ext>
            </a:extLst>
          </p:cNvPr>
          <p:cNvSpPr txBox="1"/>
          <p:nvPr/>
        </p:nvSpPr>
        <p:spPr>
          <a:xfrm>
            <a:off x="770515" y="2130987"/>
            <a:ext cx="6798685" cy="1230593"/>
          </a:xfrm>
          <a:prstGeom prst="rect">
            <a:avLst/>
          </a:prstGeom>
          <a:noFill/>
        </p:spPr>
        <p:txBody>
          <a:bodyPr wrap="square">
            <a:spAutoFit/>
          </a:bodyPr>
          <a:lstStyle/>
          <a:p>
            <a:pPr>
              <a:lnSpc>
                <a:spcPct val="150000"/>
              </a:lnSpc>
            </a:pPr>
            <a:r>
              <a:rPr lang="en-GB" sz="2600" i="1" dirty="0">
                <a:latin typeface="+mj-lt"/>
              </a:rPr>
              <a:t>Visit </a:t>
            </a:r>
            <a:r>
              <a:rPr lang="en-GB" sz="2600" i="1" dirty="0">
                <a:latin typeface="+mj-lt"/>
                <a:hlinkClick r:id="rId2"/>
              </a:rPr>
              <a:t>www.strategic-digital-transformation.com</a:t>
            </a:r>
            <a:r>
              <a:rPr lang="en-GB" sz="2600" i="1" dirty="0">
                <a:latin typeface="+mj-lt"/>
              </a:rPr>
              <a:t> </a:t>
            </a:r>
            <a:br>
              <a:rPr lang="en-GB" sz="2600" i="1" dirty="0">
                <a:latin typeface="+mj-lt"/>
              </a:rPr>
            </a:br>
            <a:r>
              <a:rPr lang="en-GB" sz="2600" i="1" dirty="0">
                <a:latin typeface="+mj-lt"/>
              </a:rPr>
              <a:t>for case studies, videos and workshop templates.</a:t>
            </a:r>
          </a:p>
        </p:txBody>
      </p:sp>
      <p:pic>
        <p:nvPicPr>
          <p:cNvPr id="3" name="Picture 2" descr="A person in a suit and tie&#10;&#10;AI-generated content may be incorrect.">
            <a:extLst>
              <a:ext uri="{FF2B5EF4-FFF2-40B4-BE49-F238E27FC236}">
                <a16:creationId xmlns:a16="http://schemas.microsoft.com/office/drawing/2014/main" id="{0DB98BF3-60F2-B69E-010E-EB610548E08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53640" y="4344266"/>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14A3DE1E-FE2B-7828-AB01-665F4DC8A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0544" y="4344266"/>
            <a:ext cx="1222999" cy="1571321"/>
          </a:xfrm>
          <a:prstGeom prst="rect">
            <a:avLst/>
          </a:prstGeom>
        </p:spPr>
      </p:pic>
      <p:sp>
        <p:nvSpPr>
          <p:cNvPr id="14" name="TextBox 13">
            <a:extLst>
              <a:ext uri="{FF2B5EF4-FFF2-40B4-BE49-F238E27FC236}">
                <a16:creationId xmlns:a16="http://schemas.microsoft.com/office/drawing/2014/main" id="{F4ADA7D2-0731-7719-75CA-00D57338B441}"/>
              </a:ext>
            </a:extLst>
          </p:cNvPr>
          <p:cNvSpPr txBox="1"/>
          <p:nvPr/>
        </p:nvSpPr>
        <p:spPr>
          <a:xfrm>
            <a:off x="770515" y="5915588"/>
            <a:ext cx="1371119" cy="246221"/>
          </a:xfrm>
          <a:prstGeom prst="rect">
            <a:avLst/>
          </a:prstGeom>
          <a:noFill/>
        </p:spPr>
        <p:txBody>
          <a:bodyPr wrap="square">
            <a:spAutoFit/>
          </a:bodyPr>
          <a:lstStyle/>
          <a:p>
            <a:r>
              <a:rPr lang="en-CH" sz="1000" dirty="0"/>
              <a:t>Prof. Dr. Marc K. Peter</a:t>
            </a:r>
          </a:p>
        </p:txBody>
      </p:sp>
      <p:sp>
        <p:nvSpPr>
          <p:cNvPr id="15" name="TextBox 14">
            <a:extLst>
              <a:ext uri="{FF2B5EF4-FFF2-40B4-BE49-F238E27FC236}">
                <a16:creationId xmlns:a16="http://schemas.microsoft.com/office/drawing/2014/main" id="{F930E241-B351-1EED-3500-FF949C121141}"/>
              </a:ext>
            </a:extLst>
          </p:cNvPr>
          <p:cNvSpPr txBox="1"/>
          <p:nvPr/>
        </p:nvSpPr>
        <p:spPr>
          <a:xfrm>
            <a:off x="2189935" y="5915588"/>
            <a:ext cx="1371119" cy="246221"/>
          </a:xfrm>
          <a:prstGeom prst="rect">
            <a:avLst/>
          </a:prstGeom>
          <a:noFill/>
        </p:spPr>
        <p:txBody>
          <a:bodyPr wrap="square">
            <a:spAutoFit/>
          </a:bodyPr>
          <a:lstStyle/>
          <a:p>
            <a:r>
              <a:rPr lang="en-GB" sz="1000" dirty="0"/>
              <a:t>Dr. Johan P. Lindeque</a:t>
            </a:r>
          </a:p>
        </p:txBody>
      </p:sp>
      <p:pic>
        <p:nvPicPr>
          <p:cNvPr id="6" name="Picture 5" descr="A book with a white rectangular sign on it&#10;&#10;AI-generated content may be incorrect.">
            <a:extLst>
              <a:ext uri="{FF2B5EF4-FFF2-40B4-BE49-F238E27FC236}">
                <a16:creationId xmlns:a16="http://schemas.microsoft.com/office/drawing/2014/main" id="{26DAA298-2D75-B6F9-205B-328A341F64DB}"/>
              </a:ext>
            </a:extLst>
          </p:cNvPr>
          <p:cNvPicPr>
            <a:picLocks noChangeAspect="1"/>
          </p:cNvPicPr>
          <p:nvPr/>
        </p:nvPicPr>
        <p:blipFill>
          <a:blip r:embed="rId5"/>
          <a:stretch>
            <a:fillRect/>
          </a:stretch>
        </p:blipFill>
        <p:spPr>
          <a:xfrm>
            <a:off x="7861300" y="690945"/>
            <a:ext cx="4698879" cy="5747863"/>
          </a:xfrm>
          <a:prstGeom prst="rect">
            <a:avLst/>
          </a:prstGeom>
        </p:spPr>
      </p:pic>
    </p:spTree>
    <p:extLst>
      <p:ext uri="{BB962C8B-B14F-4D97-AF65-F5344CB8AC3E}">
        <p14:creationId xmlns:p14="http://schemas.microsoft.com/office/powerpoint/2010/main" val="69178776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EE9B3-6B3A-0B52-3A3E-1A0EC3763EF8}"/>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022F81E7-6537-0F5B-44EE-31BA3A051E4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The LEGO Transformation Story</a:t>
            </a:r>
          </a:p>
        </p:txBody>
      </p:sp>
      <p:pic>
        <p:nvPicPr>
          <p:cNvPr id="1026" name="Picture 2" descr="Lego Logo&quot;-Bilder: Stock-Fotos &amp; -Videos. | Adobe Stock">
            <a:extLst>
              <a:ext uri="{FF2B5EF4-FFF2-40B4-BE49-F238E27FC236}">
                <a16:creationId xmlns:a16="http://schemas.microsoft.com/office/drawing/2014/main" id="{C606E8D6-BFAB-3B85-DB53-D99E2D6514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7101" y="1279494"/>
            <a:ext cx="6807555" cy="454679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2D7462A1-97DD-4147-AC8B-CEFD67F3836D}"/>
              </a:ext>
            </a:extLst>
          </p:cNvPr>
          <p:cNvSpPr txBox="1"/>
          <p:nvPr/>
        </p:nvSpPr>
        <p:spPr>
          <a:xfrm>
            <a:off x="2547101" y="5826284"/>
            <a:ext cx="6152224" cy="215444"/>
          </a:xfrm>
          <a:prstGeom prst="rect">
            <a:avLst/>
          </a:prstGeom>
          <a:noFill/>
        </p:spPr>
        <p:txBody>
          <a:bodyPr wrap="square">
            <a:spAutoFit/>
          </a:bodyPr>
          <a:lstStyle/>
          <a:p>
            <a:r>
              <a:rPr lang="de-CH" sz="800" dirty="0"/>
              <a:t>https://stock.adobe.com/de/search?k=%22lego+logo%22</a:t>
            </a:r>
          </a:p>
        </p:txBody>
      </p:sp>
    </p:spTree>
    <p:extLst>
      <p:ext uri="{BB962C8B-B14F-4D97-AF65-F5344CB8AC3E}">
        <p14:creationId xmlns:p14="http://schemas.microsoft.com/office/powerpoint/2010/main" val="4234674777"/>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3DDE-2DCB-36BD-CDA6-98307CCE6EFB}"/>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F046CA86-356C-8BC6-0A2B-58098F1C52BB}"/>
              </a:ext>
            </a:extLst>
          </p:cNvPr>
          <p:cNvSpPr txBox="1"/>
          <p:nvPr/>
        </p:nvSpPr>
        <p:spPr>
          <a:xfrm>
            <a:off x="1263690" y="1546841"/>
            <a:ext cx="9664620" cy="4832092"/>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In 2004: financial crisis due to a misapplication of digital transformation efforts and many unsuccessful strategic initiatives. </a:t>
            </a:r>
          </a:p>
          <a:p>
            <a:pPr marL="285750" indent="-285750">
              <a:buFont typeface="Arial" panose="020B0604020202020204" pitchFamily="34" charset="0"/>
              <a:buChar char="•"/>
            </a:pPr>
            <a:r>
              <a:rPr lang="en-GB" sz="2200" noProof="0" dirty="0">
                <a:latin typeface="+mj-lt"/>
              </a:rPr>
              <a:t>Turning point with appointment of new CEO in 2004, realigning the business model by combining physical products with digital experience. </a:t>
            </a:r>
          </a:p>
          <a:p>
            <a:pPr marL="285750" indent="-285750">
              <a:buFont typeface="Arial" panose="020B0604020202020204" pitchFamily="34" charset="0"/>
              <a:buChar char="•"/>
            </a:pPr>
            <a:r>
              <a:rPr lang="en-GB" sz="2200" noProof="0" dirty="0">
                <a:latin typeface="+mj-lt"/>
              </a:rPr>
              <a:t>Strategic initiatives:</a:t>
            </a:r>
          </a:p>
          <a:p>
            <a:pPr marL="742950" lvl="1" indent="-285750">
              <a:buFont typeface="Arial" panose="020B0604020202020204" pitchFamily="34" charset="0"/>
              <a:buChar char="•"/>
            </a:pPr>
            <a:r>
              <a:rPr lang="en-GB" sz="2200" noProof="0" dirty="0">
                <a:latin typeface="+mj-lt"/>
              </a:rPr>
              <a:t>Organisational restructuring: fewer business units, cross-functional product-based teams.</a:t>
            </a:r>
          </a:p>
          <a:p>
            <a:pPr marL="742950" lvl="1" indent="-285750">
              <a:buFont typeface="Arial" panose="020B0604020202020204" pitchFamily="34" charset="0"/>
              <a:buChar char="•"/>
            </a:pPr>
            <a:r>
              <a:rPr lang="en-GB" sz="2200" noProof="0" dirty="0">
                <a:latin typeface="+mj-lt"/>
              </a:rPr>
              <a:t>Enterprise platform development: central hub for resource planning, HR, IT, sourcing and other business function.</a:t>
            </a:r>
          </a:p>
          <a:p>
            <a:pPr marL="742950" lvl="1" indent="-285750">
              <a:buFont typeface="Arial" panose="020B0604020202020204" pitchFamily="34" charset="0"/>
              <a:buChar char="•"/>
            </a:pPr>
            <a:r>
              <a:rPr lang="en-GB" sz="2200" noProof="0" dirty="0">
                <a:latin typeface="+mj-lt"/>
              </a:rPr>
              <a:t>Supply chain digitalisation: improved revenues by centralising information streams, collaborating with retail customers, breaking down silos. </a:t>
            </a:r>
          </a:p>
          <a:p>
            <a:pPr marL="285750" indent="-285750">
              <a:buFont typeface="Arial" panose="020B0604020202020204" pitchFamily="34" charset="0"/>
              <a:buChar char="•"/>
            </a:pPr>
            <a:r>
              <a:rPr lang="en-GB" sz="2200" noProof="0" dirty="0">
                <a:latin typeface="+mj-lt"/>
              </a:rPr>
              <a:t>CEO said, they constantly need to identify the next upcoming disruptive technology that could impact business and business model. </a:t>
            </a:r>
          </a:p>
          <a:p>
            <a:pPr marL="285750" indent="-285750">
              <a:buFont typeface="Arial" panose="020B0604020202020204" pitchFamily="34" charset="0"/>
              <a:buChar char="•"/>
            </a:pPr>
            <a:endParaRPr lang="en-GB" sz="2200" noProof="0" dirty="0">
              <a:latin typeface="+mj-lt"/>
            </a:endParaRPr>
          </a:p>
        </p:txBody>
      </p:sp>
      <p:sp>
        <p:nvSpPr>
          <p:cNvPr id="2" name="TextBox 7">
            <a:extLst>
              <a:ext uri="{FF2B5EF4-FFF2-40B4-BE49-F238E27FC236}">
                <a16:creationId xmlns:a16="http://schemas.microsoft.com/office/drawing/2014/main" id="{408FE07E-D13B-47FF-3122-5E4387C4855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The LEGO Transformation Story</a:t>
            </a:r>
          </a:p>
        </p:txBody>
      </p:sp>
    </p:spTree>
    <p:extLst>
      <p:ext uri="{BB962C8B-B14F-4D97-AF65-F5344CB8AC3E}">
        <p14:creationId xmlns:p14="http://schemas.microsoft.com/office/powerpoint/2010/main" val="2927997029"/>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81E29-AE82-72E3-38E7-A2DEF90DA633}"/>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ABACBD73-45E1-8286-16B4-F0D8E413D94A}"/>
              </a:ext>
            </a:extLst>
          </p:cNvPr>
          <p:cNvSpPr txBox="1"/>
          <p:nvPr/>
        </p:nvSpPr>
        <p:spPr>
          <a:xfrm>
            <a:off x="1263689" y="1546841"/>
            <a:ext cx="10495919" cy="5170646"/>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Key aspects of LEGO’s successful change management approach:</a:t>
            </a:r>
          </a:p>
          <a:p>
            <a:pPr marL="742950" lvl="1" indent="-285750">
              <a:buFont typeface="Arial" panose="020B0604020202020204" pitchFamily="34" charset="0"/>
              <a:buChar char="•"/>
            </a:pPr>
            <a:r>
              <a:rPr lang="en-GB" sz="2200" dirty="0">
                <a:latin typeface="+mj-lt"/>
              </a:rPr>
              <a:t>Holistic approach: all aspects aligned with new digital strategy (technology, processes, structures, skills development).</a:t>
            </a:r>
          </a:p>
          <a:p>
            <a:pPr marL="742950" lvl="1" indent="-285750">
              <a:buFont typeface="Arial" panose="020B0604020202020204" pitchFamily="34" charset="0"/>
              <a:buChar char="•"/>
            </a:pPr>
            <a:r>
              <a:rPr lang="en-GB" sz="2200" noProof="0" dirty="0">
                <a:latin typeface="+mj-lt"/>
              </a:rPr>
              <a:t>Gradual implementation: announcement in advance so employees and leaders can understand and adapt to the changes to mitigate resistance and </a:t>
            </a:r>
            <a:r>
              <a:rPr lang="en-GB" sz="2200" dirty="0">
                <a:latin typeface="+mj-lt"/>
              </a:rPr>
              <a:t>allow s</a:t>
            </a:r>
            <a:r>
              <a:rPr lang="en-GB" sz="2200" noProof="0" dirty="0" err="1">
                <a:latin typeface="+mj-lt"/>
              </a:rPr>
              <a:t>moother</a:t>
            </a:r>
            <a:r>
              <a:rPr lang="en-GB" sz="2200" noProof="0" dirty="0">
                <a:latin typeface="+mj-lt"/>
              </a:rPr>
              <a:t> adoption. </a:t>
            </a:r>
          </a:p>
          <a:p>
            <a:pPr marL="285750" indent="-285750">
              <a:buFont typeface="Arial" panose="020B0604020202020204" pitchFamily="34" charset="0"/>
              <a:buChar char="•"/>
            </a:pPr>
            <a:r>
              <a:rPr lang="en-GB" sz="2200" dirty="0">
                <a:latin typeface="+mj-lt"/>
              </a:rPr>
              <a:t>Transformation fostered a more collaborative organisational culture: full responsibility for delivery to product teams and team collaboration is incentivised. </a:t>
            </a:r>
          </a:p>
          <a:p>
            <a:pPr marL="285750" indent="-285750">
              <a:buFont typeface="Arial" panose="020B0604020202020204" pitchFamily="34" charset="0"/>
              <a:buChar char="•"/>
            </a:pPr>
            <a:r>
              <a:rPr lang="en-GB" sz="2200" noProof="0" dirty="0">
                <a:latin typeface="+mj-lt"/>
              </a:rPr>
              <a:t>Focus on ongoing skill development through continuous learning and development opportunities. </a:t>
            </a:r>
          </a:p>
          <a:p>
            <a:pPr marL="285750" indent="-285750">
              <a:buFont typeface="Arial" panose="020B0604020202020204" pitchFamily="34" charset="0"/>
              <a:buChar char="•"/>
            </a:pPr>
            <a:r>
              <a:rPr lang="en-GB" sz="2200" noProof="0" dirty="0">
                <a:latin typeface="+mj-lt"/>
              </a:rPr>
              <a:t>Transformation improved operational efficiency, new product possibilities and revenue streams through physical and digital experiences, valuable insights into consumer preferences and a new culture of continuous improvement and collaboration. </a:t>
            </a:r>
          </a:p>
          <a:p>
            <a:pPr marL="742950" lvl="1" indent="-285750">
              <a:buFont typeface="Arial" panose="020B0604020202020204" pitchFamily="34" charset="0"/>
              <a:buChar char="•"/>
            </a:pPr>
            <a:endParaRPr lang="en-GB" sz="2200" noProof="0" dirty="0">
              <a:latin typeface="+mj-lt"/>
            </a:endParaRPr>
          </a:p>
          <a:p>
            <a:pPr marL="285750" indent="-285750">
              <a:buFont typeface="Arial" panose="020B0604020202020204" pitchFamily="34" charset="0"/>
              <a:buChar char="•"/>
            </a:pPr>
            <a:endParaRPr lang="en-GB" sz="2200" noProof="0" dirty="0">
              <a:latin typeface="+mj-lt"/>
            </a:endParaRPr>
          </a:p>
        </p:txBody>
      </p:sp>
      <p:sp>
        <p:nvSpPr>
          <p:cNvPr id="2" name="TextBox 7">
            <a:extLst>
              <a:ext uri="{FF2B5EF4-FFF2-40B4-BE49-F238E27FC236}">
                <a16:creationId xmlns:a16="http://schemas.microsoft.com/office/drawing/2014/main" id="{95CB6A3F-239F-3C74-9721-C0843B34645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The LEGO Transformation Story</a:t>
            </a:r>
          </a:p>
        </p:txBody>
      </p:sp>
    </p:spTree>
    <p:extLst>
      <p:ext uri="{BB962C8B-B14F-4D97-AF65-F5344CB8AC3E}">
        <p14:creationId xmlns:p14="http://schemas.microsoft.com/office/powerpoint/2010/main" val="68639796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A9C8A8-5BD1-4101-8574-5D2189ECB36B}"/>
              </a:ext>
            </a:extLst>
          </p:cNvPr>
          <p:cNvSpPr>
            <a:spLocks noGrp="1"/>
          </p:cNvSpPr>
          <p:nvPr>
            <p:ph sz="quarter" idx="10"/>
          </p:nvPr>
        </p:nvSpPr>
        <p:spPr/>
        <p:txBody>
          <a:bodyPr>
            <a:noAutofit/>
          </a:bodyPr>
          <a:lstStyle/>
          <a:p>
            <a:r>
              <a:rPr lang="en-GB" sz="2200" noProof="0" dirty="0">
                <a:latin typeface="+mj-lt"/>
              </a:rPr>
              <a:t>Careful planning of the implementation of digital transformation is crucial for all seven strategic action fields (Chapter 04 to 10).  </a:t>
            </a:r>
          </a:p>
          <a:p>
            <a:r>
              <a:rPr lang="en-GB" sz="2200" dirty="0">
                <a:latin typeface="+mj-lt"/>
              </a:rPr>
              <a:t>Strategic and operational aspects need to be aligned with business goals, so disruptions are minimised, and benefits maximised.  </a:t>
            </a:r>
          </a:p>
          <a:p>
            <a:r>
              <a:rPr lang="en-GB" sz="2200" dirty="0">
                <a:latin typeface="+mj-lt"/>
              </a:rPr>
              <a:t>Reasons and important considerations:</a:t>
            </a:r>
          </a:p>
          <a:p>
            <a:pPr lvl="1"/>
            <a:r>
              <a:rPr lang="en-GB" sz="2200" noProof="0" dirty="0">
                <a:latin typeface="+mj-lt"/>
              </a:rPr>
              <a:t>Risk mi</a:t>
            </a:r>
            <a:r>
              <a:rPr lang="en-GB" sz="2200" dirty="0" err="1">
                <a:latin typeface="+mj-lt"/>
              </a:rPr>
              <a:t>tigation</a:t>
            </a:r>
            <a:r>
              <a:rPr lang="en-GB" sz="2200" dirty="0">
                <a:latin typeface="+mj-lt"/>
              </a:rPr>
              <a:t>: significant changes can lead to disruptions, financial loss, quality issues, IT and data security vulnerabilities. </a:t>
            </a:r>
          </a:p>
          <a:p>
            <a:pPr lvl="1"/>
            <a:r>
              <a:rPr lang="en-GB" sz="2200" noProof="0" dirty="0">
                <a:latin typeface="+mj-lt"/>
              </a:rPr>
              <a:t>Effective allocation of resources and investments.</a:t>
            </a:r>
          </a:p>
          <a:p>
            <a:pPr lvl="1"/>
            <a:r>
              <a:rPr lang="en-GB" sz="2200" dirty="0">
                <a:latin typeface="+mj-lt"/>
              </a:rPr>
              <a:t>Management of human aspect of change (change management): address resistance ,build buy-in from stakeholders and support employees through the transition.</a:t>
            </a:r>
          </a:p>
          <a:p>
            <a:r>
              <a:rPr lang="en-GB" sz="2200" dirty="0">
                <a:latin typeface="+mj-lt"/>
              </a:rPr>
              <a:t>Chapter discusses success factors of digital transformation implementation and main metrics to measure success. </a:t>
            </a:r>
          </a:p>
          <a:p>
            <a:endParaRPr lang="en-GB" sz="2200" noProof="0" dirty="0">
              <a:latin typeface="+mj-lt"/>
            </a:endParaRPr>
          </a:p>
        </p:txBody>
      </p:sp>
      <p:sp>
        <p:nvSpPr>
          <p:cNvPr id="3" name="Inhaltsplatzhalter 2">
            <a:extLst>
              <a:ext uri="{FF2B5EF4-FFF2-40B4-BE49-F238E27FC236}">
                <a16:creationId xmlns:a16="http://schemas.microsoft.com/office/drawing/2014/main" id="{B7ECAB24-A731-9154-4429-54BBB503AC47}"/>
              </a:ext>
            </a:extLst>
          </p:cNvPr>
          <p:cNvSpPr>
            <a:spLocks noGrp="1"/>
          </p:cNvSpPr>
          <p:nvPr>
            <p:ph sz="quarter" idx="11"/>
          </p:nvPr>
        </p:nvSpPr>
        <p:spPr/>
        <p:txBody>
          <a:bodyPr/>
          <a:lstStyle/>
          <a:p>
            <a:pPr marL="0" indent="0">
              <a:buNone/>
            </a:pPr>
            <a:r>
              <a:rPr lang="en-GB" noProof="0" dirty="0">
                <a:latin typeface="+mj-lt"/>
              </a:rPr>
              <a:t>11.0 Introduction</a:t>
            </a:r>
          </a:p>
        </p:txBody>
      </p:sp>
    </p:spTree>
    <p:extLst>
      <p:ext uri="{BB962C8B-B14F-4D97-AF65-F5344CB8AC3E}">
        <p14:creationId xmlns:p14="http://schemas.microsoft.com/office/powerpoint/2010/main" val="3804559445"/>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CC7BB-A6D4-DC94-0768-75A592DA03F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1C0946-AF31-2A52-C48F-3B765B4FBF99}"/>
              </a:ext>
            </a:extLst>
          </p:cNvPr>
          <p:cNvSpPr>
            <a:spLocks noGrp="1"/>
          </p:cNvSpPr>
          <p:nvPr>
            <p:ph sz="quarter" idx="10"/>
          </p:nvPr>
        </p:nvSpPr>
        <p:spPr>
          <a:xfrm>
            <a:off x="1238250" y="1355725"/>
            <a:ext cx="9404350" cy="4789488"/>
          </a:xfrm>
        </p:spPr>
        <p:txBody>
          <a:bodyPr>
            <a:noAutofit/>
          </a:bodyPr>
          <a:lstStyle/>
          <a:p>
            <a:r>
              <a:rPr lang="en-GB" sz="2200" noProof="0" dirty="0">
                <a:latin typeface="+mj-lt"/>
              </a:rPr>
              <a:t>Three main categories of DT-related managerial activities for implementation (Balakrishnan &amp; Das, 2020):</a:t>
            </a:r>
          </a:p>
          <a:p>
            <a:pPr lvl="1"/>
            <a:r>
              <a:rPr lang="en-US" sz="2200" dirty="0" err="1">
                <a:latin typeface="+mj-lt"/>
              </a:rPr>
              <a:t>Organisation</a:t>
            </a:r>
            <a:r>
              <a:rPr lang="en-US" sz="2200" dirty="0">
                <a:latin typeface="+mj-lt"/>
              </a:rPr>
              <a:t>-centric activities focused on employee engagement:</a:t>
            </a:r>
          </a:p>
          <a:p>
            <a:pPr marL="1371600" lvl="2" indent="-457200">
              <a:buAutoNum type="arabicPeriod"/>
            </a:pPr>
            <a:r>
              <a:rPr lang="en-US" sz="2200" dirty="0">
                <a:latin typeface="+mj-lt"/>
              </a:rPr>
              <a:t>Approach: recognizing the importance of fostering digital culture.</a:t>
            </a:r>
          </a:p>
          <a:p>
            <a:pPr marL="1371600" lvl="2" indent="-457200">
              <a:buAutoNum type="arabicPeriod"/>
            </a:pPr>
            <a:r>
              <a:rPr lang="en-US" sz="2200" dirty="0">
                <a:latin typeface="+mj-lt"/>
              </a:rPr>
              <a:t>Approach: clear understanding of key critical success factors required.</a:t>
            </a:r>
          </a:p>
          <a:p>
            <a:pPr marL="1371600" lvl="2" indent="-457200">
              <a:buAutoNum type="arabicPeriod"/>
            </a:pPr>
            <a:r>
              <a:rPr lang="en-US" sz="2200" dirty="0">
                <a:latin typeface="+mj-lt"/>
              </a:rPr>
              <a:t>Approach: focus on organization rather than technology.</a:t>
            </a:r>
          </a:p>
          <a:p>
            <a:pPr lvl="1"/>
            <a:r>
              <a:rPr lang="en-US" sz="2200" dirty="0">
                <a:latin typeface="+mj-lt"/>
              </a:rPr>
              <a:t>External stakeholder-centric activities related to partner engagement.</a:t>
            </a:r>
          </a:p>
          <a:p>
            <a:pPr lvl="1"/>
            <a:r>
              <a:rPr lang="en-US" sz="2200" dirty="0">
                <a:latin typeface="+mj-lt"/>
              </a:rPr>
              <a:t>Technology-centric activities aimed at achieving higher growth and economies of scale.</a:t>
            </a:r>
          </a:p>
          <a:p>
            <a:r>
              <a:rPr lang="en-US" sz="2200" dirty="0">
                <a:latin typeface="+mj-lt"/>
              </a:rPr>
              <a:t>To implement change, processes and activities to guide them are implemented in a systematic and strategic approach. </a:t>
            </a:r>
          </a:p>
          <a:p>
            <a:r>
              <a:rPr lang="en-US" sz="2200" dirty="0">
                <a:latin typeface="+mj-lt"/>
              </a:rPr>
              <a:t>Change management involves preparing (recognize and address barriers and risks), supporting and helping individuals, teams and the entire organization transition from their current state to a desired future state. </a:t>
            </a:r>
          </a:p>
        </p:txBody>
      </p:sp>
      <p:sp>
        <p:nvSpPr>
          <p:cNvPr id="3" name="Inhaltsplatzhalter 2">
            <a:extLst>
              <a:ext uri="{FF2B5EF4-FFF2-40B4-BE49-F238E27FC236}">
                <a16:creationId xmlns:a16="http://schemas.microsoft.com/office/drawing/2014/main" id="{2369B3DE-B13A-4EDD-D35A-18C38189EB73}"/>
              </a:ext>
            </a:extLst>
          </p:cNvPr>
          <p:cNvSpPr>
            <a:spLocks noGrp="1"/>
          </p:cNvSpPr>
          <p:nvPr>
            <p:ph sz="quarter" idx="11"/>
          </p:nvPr>
        </p:nvSpPr>
        <p:spPr/>
        <p:txBody>
          <a:bodyPr/>
          <a:lstStyle/>
          <a:p>
            <a:pPr marL="0" indent="0">
              <a:buNone/>
            </a:pPr>
            <a:r>
              <a:rPr lang="en-GB" sz="3000" noProof="0" dirty="0">
                <a:latin typeface="+mj-lt"/>
              </a:rPr>
              <a:t>11.1 Implementing Digital Transformation</a:t>
            </a:r>
          </a:p>
          <a:p>
            <a:endParaRPr lang="en-GB" noProof="0" dirty="0"/>
          </a:p>
        </p:txBody>
      </p:sp>
    </p:spTree>
    <p:extLst>
      <p:ext uri="{BB962C8B-B14F-4D97-AF65-F5344CB8AC3E}">
        <p14:creationId xmlns:p14="http://schemas.microsoft.com/office/powerpoint/2010/main" val="2157731230"/>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B1423-FDC1-9998-1C71-2EF311B2D5E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3208D5D-5CA8-7602-948C-276EE6B12E41}"/>
              </a:ext>
            </a:extLst>
          </p:cNvPr>
          <p:cNvSpPr>
            <a:spLocks noGrp="1"/>
          </p:cNvSpPr>
          <p:nvPr>
            <p:ph sz="quarter" idx="11"/>
          </p:nvPr>
        </p:nvSpPr>
        <p:spPr/>
        <p:txBody>
          <a:bodyPr/>
          <a:lstStyle/>
          <a:p>
            <a:pPr marL="0" indent="0">
              <a:buNone/>
            </a:pPr>
            <a:r>
              <a:rPr lang="en-GB" noProof="0" dirty="0">
                <a:latin typeface="+mj-lt"/>
              </a:rPr>
              <a:t>11.1.1 Proactively address Barriers and Risks</a:t>
            </a:r>
            <a:endParaRPr lang="en-GB" noProof="0" dirty="0"/>
          </a:p>
        </p:txBody>
      </p:sp>
      <p:sp>
        <p:nvSpPr>
          <p:cNvPr id="5" name="Inhaltsplatzhalter 1">
            <a:extLst>
              <a:ext uri="{FF2B5EF4-FFF2-40B4-BE49-F238E27FC236}">
                <a16:creationId xmlns:a16="http://schemas.microsoft.com/office/drawing/2014/main" id="{DF7310FF-F1A3-DEAD-82EA-C5906B760FD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Knowing the various barriers is crucial to prepare strategic initiatives. </a:t>
            </a:r>
          </a:p>
          <a:p>
            <a:r>
              <a:rPr lang="en-GB" sz="2200" noProof="0" dirty="0">
                <a:latin typeface="+mj-lt"/>
              </a:rPr>
              <a:t>Strategies and projects require a great deal of employee commitment, know-how, time and motivation. </a:t>
            </a:r>
          </a:p>
          <a:p>
            <a:r>
              <a:rPr lang="en-GB" sz="2200" noProof="0" dirty="0">
                <a:latin typeface="+mj-lt"/>
              </a:rPr>
              <a:t>Results </a:t>
            </a:r>
            <a:r>
              <a:rPr lang="en-GB" sz="2200" dirty="0">
                <a:latin typeface="+mj-lt"/>
              </a:rPr>
              <a:t>for the biggest barriers to successful digital in small Swiss businesses:</a:t>
            </a:r>
          </a:p>
          <a:p>
            <a:endParaRPr lang="en-GB" sz="2200" noProof="0" dirty="0">
              <a:latin typeface="+mj-lt"/>
            </a:endParaRPr>
          </a:p>
          <a:p>
            <a:endParaRPr lang="en-GB" sz="2200" dirty="0">
              <a:latin typeface="+mj-lt"/>
            </a:endParaRPr>
          </a:p>
          <a:p>
            <a:endParaRPr lang="en-GB" sz="2200" noProof="0" dirty="0">
              <a:latin typeface="+mj-lt"/>
            </a:endParaRPr>
          </a:p>
          <a:p>
            <a:endParaRPr lang="en-GB" sz="2200" dirty="0">
              <a:latin typeface="+mj-lt"/>
            </a:endParaRPr>
          </a:p>
          <a:p>
            <a:endParaRPr lang="en-GB" sz="2200" noProof="0" dirty="0">
              <a:latin typeface="+mj-lt"/>
            </a:endParaRPr>
          </a:p>
          <a:p>
            <a:endParaRPr lang="en-GB" sz="2200" dirty="0">
              <a:latin typeface="+mj-lt"/>
            </a:endParaRPr>
          </a:p>
          <a:p>
            <a:endParaRPr lang="en-GB" sz="2200" dirty="0">
              <a:latin typeface="+mj-lt"/>
            </a:endParaRPr>
          </a:p>
          <a:p>
            <a:r>
              <a:rPr lang="en-GB" sz="2200" noProof="0" dirty="0">
                <a:latin typeface="+mj-lt"/>
              </a:rPr>
              <a:t>Organisations should al</a:t>
            </a:r>
            <a:r>
              <a:rPr lang="en-GB" sz="2200" dirty="0">
                <a:latin typeface="+mj-lt"/>
              </a:rPr>
              <a:t>so involve employees in strategic discussions to gather their knowledge of day-today business. </a:t>
            </a:r>
            <a:endParaRPr lang="en-GB" sz="2200" noProof="0" dirty="0"/>
          </a:p>
        </p:txBody>
      </p:sp>
      <p:pic>
        <p:nvPicPr>
          <p:cNvPr id="4" name="Grafik 3" descr="Ein Bild, das Entwurf, Diagramm, Text, Zeichnung enthält.&#10;&#10;KI-generierte Inhalte können fehlerhaft sein.">
            <a:extLst>
              <a:ext uri="{FF2B5EF4-FFF2-40B4-BE49-F238E27FC236}">
                <a16:creationId xmlns:a16="http://schemas.microsoft.com/office/drawing/2014/main" id="{7C3808E1-0250-031B-1D39-43D4B10634A7}"/>
              </a:ext>
            </a:extLst>
          </p:cNvPr>
          <p:cNvPicPr>
            <a:picLocks noChangeAspect="1"/>
          </p:cNvPicPr>
          <p:nvPr/>
        </p:nvPicPr>
        <p:blipFill>
          <a:blip r:embed="rId2"/>
          <a:stretch>
            <a:fillRect/>
          </a:stretch>
        </p:blipFill>
        <p:spPr>
          <a:xfrm>
            <a:off x="2926280" y="2893112"/>
            <a:ext cx="6339439" cy="3090871"/>
          </a:xfrm>
          <a:prstGeom prst="rect">
            <a:avLst/>
          </a:prstGeom>
        </p:spPr>
      </p:pic>
    </p:spTree>
    <p:extLst>
      <p:ext uri="{BB962C8B-B14F-4D97-AF65-F5344CB8AC3E}">
        <p14:creationId xmlns:p14="http://schemas.microsoft.com/office/powerpoint/2010/main" val="4194731676"/>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8A3A0-CB22-56B9-6172-F60328C8012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6D3B154-75D8-24A3-0447-64CF5CCB863A}"/>
              </a:ext>
            </a:extLst>
          </p:cNvPr>
          <p:cNvSpPr>
            <a:spLocks noGrp="1"/>
          </p:cNvSpPr>
          <p:nvPr>
            <p:ph sz="quarter" idx="11"/>
          </p:nvPr>
        </p:nvSpPr>
        <p:spPr/>
        <p:txBody>
          <a:bodyPr/>
          <a:lstStyle/>
          <a:p>
            <a:pPr marL="0" indent="0">
              <a:buNone/>
            </a:pPr>
            <a:r>
              <a:rPr lang="en-GB" noProof="0" dirty="0">
                <a:latin typeface="+mj-lt"/>
              </a:rPr>
              <a:t>11.1.2 Organisational Anchoring of Digital Transformation</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398FB4B5-62EB-F25D-394D-8F665E632856}"/>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For development and implementation of digital transformation, resources must be provided and organisationally anchored in the organisation. Reasons:</a:t>
            </a:r>
          </a:p>
          <a:p>
            <a:pPr lvl="1"/>
            <a:r>
              <a:rPr lang="en-GB" sz="2200" noProof="0" dirty="0">
                <a:latin typeface="+mj-lt"/>
              </a:rPr>
              <a:t>Clarity and accountability: everyone understand their part in the process.</a:t>
            </a:r>
          </a:p>
          <a:p>
            <a:pPr lvl="1"/>
            <a:r>
              <a:rPr lang="en-GB" sz="2200" dirty="0">
                <a:latin typeface="+mj-lt"/>
              </a:rPr>
              <a:t>Effective communication: formal channels and protocols.</a:t>
            </a:r>
          </a:p>
          <a:p>
            <a:pPr lvl="1"/>
            <a:r>
              <a:rPr lang="en-GB" sz="2200" noProof="0" dirty="0">
                <a:latin typeface="+mj-lt"/>
              </a:rPr>
              <a:t>Re</a:t>
            </a:r>
            <a:r>
              <a:rPr lang="en-GB" sz="2200" dirty="0">
                <a:latin typeface="+mj-lt"/>
              </a:rPr>
              <a:t>source allocation: necessary resources are available when most needed.</a:t>
            </a:r>
          </a:p>
          <a:p>
            <a:pPr lvl="1"/>
            <a:r>
              <a:rPr lang="en-GB" sz="2200" noProof="0" dirty="0">
                <a:latin typeface="+mj-lt"/>
              </a:rPr>
              <a:t>Change management: minimising resistance</a:t>
            </a:r>
            <a:r>
              <a:rPr lang="en-GB" sz="2200" dirty="0">
                <a:latin typeface="+mj-lt"/>
              </a:rPr>
              <a:t>, ensuring a smooth transition.</a:t>
            </a:r>
          </a:p>
          <a:p>
            <a:pPr lvl="1"/>
            <a:r>
              <a:rPr lang="en-GB" sz="2200" dirty="0">
                <a:latin typeface="+mj-lt"/>
              </a:rPr>
              <a:t>Measurement and evaluation: accountabilities and adjustments.</a:t>
            </a:r>
          </a:p>
          <a:p>
            <a:r>
              <a:rPr lang="en-GB" sz="2200" dirty="0">
                <a:latin typeface="+mj-lt"/>
              </a:rPr>
              <a:t>Anchoring / setup depends on company size and desired organisational level of anchoring (see difference on next slide). </a:t>
            </a:r>
          </a:p>
          <a:p>
            <a:r>
              <a:rPr lang="en-GB" sz="2200" dirty="0">
                <a:latin typeface="+mj-lt"/>
              </a:rPr>
              <a:t>Effective organisational anchoring and setup provides structural foundation for a cohesive and coordinated digital transformation. </a:t>
            </a:r>
          </a:p>
          <a:p>
            <a:endParaRPr lang="en-GB" sz="2200" dirty="0">
              <a:latin typeface="+mj-lt"/>
            </a:endParaRPr>
          </a:p>
          <a:p>
            <a:endParaRPr lang="en-GB" sz="2200" dirty="0">
              <a:latin typeface="+mj-lt"/>
            </a:endParaRPr>
          </a:p>
          <a:p>
            <a:pPr lvl="1"/>
            <a:endParaRPr lang="en-GB" sz="2200" noProof="0" dirty="0">
              <a:latin typeface="+mj-lt"/>
            </a:endParaRPr>
          </a:p>
        </p:txBody>
      </p:sp>
    </p:spTree>
    <p:extLst>
      <p:ext uri="{BB962C8B-B14F-4D97-AF65-F5344CB8AC3E}">
        <p14:creationId xmlns:p14="http://schemas.microsoft.com/office/powerpoint/2010/main" val="913253492"/>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D5597-71AB-BDD6-3427-71DC1E470A1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5436F65-2045-32A2-C756-3175BA30A097}"/>
              </a:ext>
            </a:extLst>
          </p:cNvPr>
          <p:cNvSpPr>
            <a:spLocks noGrp="1"/>
          </p:cNvSpPr>
          <p:nvPr>
            <p:ph sz="quarter" idx="11"/>
          </p:nvPr>
        </p:nvSpPr>
        <p:spPr/>
        <p:txBody>
          <a:bodyPr/>
          <a:lstStyle/>
          <a:p>
            <a:pPr marL="0" indent="0">
              <a:buNone/>
            </a:pPr>
            <a:r>
              <a:rPr lang="en-GB" noProof="0" dirty="0">
                <a:latin typeface="+mj-lt"/>
              </a:rPr>
              <a:t>11.1.2 Organisational Anchoring of Digital Transformation</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7EEF0EB9-34C5-B0F9-1E22-356A367DD368}"/>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Approaches in organisation setup differ in SMEs and large enterprises (Chapter 09):</a:t>
            </a:r>
          </a:p>
          <a:p>
            <a:pPr lvl="1"/>
            <a:r>
              <a:rPr lang="en-GB" sz="2200" noProof="0" dirty="0">
                <a:latin typeface="+mj-lt"/>
              </a:rPr>
              <a:t>Macro level: organisation as a whole, position in broader industry / society.</a:t>
            </a:r>
          </a:p>
          <a:p>
            <a:pPr lvl="1"/>
            <a:r>
              <a:rPr lang="en-GB" sz="2200" dirty="0" err="1">
                <a:latin typeface="+mj-lt"/>
              </a:rPr>
              <a:t>Meso</a:t>
            </a:r>
            <a:r>
              <a:rPr lang="en-GB" sz="2200" dirty="0">
                <a:latin typeface="+mj-lt"/>
              </a:rPr>
              <a:t> level: intermediate structures within an organisation.</a:t>
            </a:r>
          </a:p>
          <a:p>
            <a:pPr lvl="1"/>
            <a:r>
              <a:rPr lang="en-GB" sz="2200" noProof="0" dirty="0">
                <a:latin typeface="+mj-lt"/>
              </a:rPr>
              <a:t>Micro level: focus on individuals to understand personal interactions, behaviours and dynamics.</a:t>
            </a:r>
          </a:p>
        </p:txBody>
      </p:sp>
      <p:pic>
        <p:nvPicPr>
          <p:cNvPr id="4" name="Grafik 3" descr="Ein Bild, das Text, Screenshot, Schrift, Zahl enthält.&#10;&#10;KI-generierte Inhalte können fehlerhaft sein.">
            <a:extLst>
              <a:ext uri="{FF2B5EF4-FFF2-40B4-BE49-F238E27FC236}">
                <a16:creationId xmlns:a16="http://schemas.microsoft.com/office/drawing/2014/main" id="{3323C08B-0511-E791-8343-E32188102D1C}"/>
              </a:ext>
            </a:extLst>
          </p:cNvPr>
          <p:cNvPicPr>
            <a:picLocks noChangeAspect="1"/>
          </p:cNvPicPr>
          <p:nvPr/>
        </p:nvPicPr>
        <p:blipFill>
          <a:blip r:embed="rId2" cstate="print">
            <a:extLst>
              <a:ext uri="{28A0092B-C50C-407E-A947-70E740481C1C}">
                <a14:useLocalDpi xmlns:a14="http://schemas.microsoft.com/office/drawing/2010/main"/>
              </a:ext>
            </a:extLst>
          </a:blip>
          <a:srcRect t="9524" b="4401"/>
          <a:stretch>
            <a:fillRect/>
          </a:stretch>
        </p:blipFill>
        <p:spPr>
          <a:xfrm>
            <a:off x="2582015" y="3547714"/>
            <a:ext cx="7027970" cy="2796230"/>
          </a:xfrm>
          <a:prstGeom prst="rect">
            <a:avLst/>
          </a:prstGeom>
        </p:spPr>
      </p:pic>
    </p:spTree>
    <p:extLst>
      <p:ext uri="{BB962C8B-B14F-4D97-AF65-F5344CB8AC3E}">
        <p14:creationId xmlns:p14="http://schemas.microsoft.com/office/powerpoint/2010/main" val="3972946713"/>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09816-957D-DF42-2E35-EA84AA3A324E}"/>
            </a:ext>
          </a:extLst>
        </p:cNvPr>
        <p:cNvGrpSpPr/>
        <p:nvPr/>
      </p:nvGrpSpPr>
      <p:grpSpPr>
        <a:xfrm>
          <a:off x="0" y="0"/>
          <a:ext cx="0" cy="0"/>
          <a:chOff x="0" y="0"/>
          <a:chExt cx="0" cy="0"/>
        </a:xfrm>
      </p:grpSpPr>
      <p:pic>
        <p:nvPicPr>
          <p:cNvPr id="4" name="Grafik 3" descr="Ein Bild, das Text, Kreis, Diagramm, Schrift enthält.&#10;&#10;KI-generierte Inhalte können fehlerhaft sein.">
            <a:extLst>
              <a:ext uri="{FF2B5EF4-FFF2-40B4-BE49-F238E27FC236}">
                <a16:creationId xmlns:a16="http://schemas.microsoft.com/office/drawing/2014/main" id="{DC674FAB-70E4-AD98-8329-87B115F4FD68}"/>
              </a:ext>
            </a:extLst>
          </p:cNvPr>
          <p:cNvPicPr>
            <a:picLocks noChangeAspect="1"/>
          </p:cNvPicPr>
          <p:nvPr/>
        </p:nvPicPr>
        <p:blipFill>
          <a:blip r:embed="rId2"/>
          <a:stretch>
            <a:fillRect/>
          </a:stretch>
        </p:blipFill>
        <p:spPr>
          <a:xfrm>
            <a:off x="7846895" y="1881181"/>
            <a:ext cx="4151448" cy="3509526"/>
          </a:xfrm>
          <a:prstGeom prst="rect">
            <a:avLst/>
          </a:prstGeom>
        </p:spPr>
      </p:pic>
      <p:sp>
        <p:nvSpPr>
          <p:cNvPr id="3" name="Inhaltsplatzhalter 2">
            <a:extLst>
              <a:ext uri="{FF2B5EF4-FFF2-40B4-BE49-F238E27FC236}">
                <a16:creationId xmlns:a16="http://schemas.microsoft.com/office/drawing/2014/main" id="{F1717850-6CD7-5A00-61ED-B7F15AC6EFB5}"/>
              </a:ext>
            </a:extLst>
          </p:cNvPr>
          <p:cNvSpPr>
            <a:spLocks noGrp="1"/>
          </p:cNvSpPr>
          <p:nvPr>
            <p:ph sz="quarter" idx="11"/>
          </p:nvPr>
        </p:nvSpPr>
        <p:spPr/>
        <p:txBody>
          <a:bodyPr/>
          <a:lstStyle/>
          <a:p>
            <a:pPr marL="0" indent="0">
              <a:buNone/>
            </a:pPr>
            <a:r>
              <a:rPr lang="en-GB" noProof="0" dirty="0">
                <a:latin typeface="+mj-lt"/>
              </a:rPr>
              <a:t>11.2 Success Factors for Digital Transformation Implementation</a:t>
            </a:r>
          </a:p>
        </p:txBody>
      </p:sp>
      <p:sp>
        <p:nvSpPr>
          <p:cNvPr id="5" name="Inhaltsplatzhalter 1">
            <a:extLst>
              <a:ext uri="{FF2B5EF4-FFF2-40B4-BE49-F238E27FC236}">
                <a16:creationId xmlns:a16="http://schemas.microsoft.com/office/drawing/2014/main" id="{313B85A6-2986-3926-A1B1-7A48D22514D8}"/>
              </a:ext>
            </a:extLst>
          </p:cNvPr>
          <p:cNvSpPr txBox="1">
            <a:spLocks/>
          </p:cNvSpPr>
          <p:nvPr/>
        </p:nvSpPr>
        <p:spPr>
          <a:xfrm>
            <a:off x="685355" y="1355725"/>
            <a:ext cx="79057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latin typeface="+mj-lt"/>
              </a:rPr>
              <a:t>Project management</a:t>
            </a:r>
            <a:r>
              <a:rPr lang="en-US" sz="2200" dirty="0">
                <a:latin typeface="+mj-lt"/>
              </a:rPr>
              <a:t>: the planning, monitoring and execution      of the entire digital transformation roadmap, including its individual </a:t>
            </a:r>
            <a:r>
              <a:rPr lang="en-US" sz="2200" dirty="0" err="1">
                <a:latin typeface="+mj-lt"/>
              </a:rPr>
              <a:t>programmes</a:t>
            </a:r>
            <a:r>
              <a:rPr lang="en-US" sz="2200" dirty="0">
                <a:latin typeface="+mj-lt"/>
              </a:rPr>
              <a:t>/initiatives and projects.</a:t>
            </a:r>
          </a:p>
          <a:p>
            <a:r>
              <a:rPr lang="en-US" sz="2200" b="1" dirty="0">
                <a:latin typeface="+mj-lt"/>
              </a:rPr>
              <a:t>Change management</a:t>
            </a:r>
            <a:r>
              <a:rPr lang="en-US" sz="2200" dirty="0">
                <a:latin typeface="+mj-lt"/>
              </a:rPr>
              <a:t>: actively guiding, communicating and supporting </a:t>
            </a:r>
            <a:r>
              <a:rPr lang="en-US" sz="2200" dirty="0" err="1">
                <a:latin typeface="+mj-lt"/>
              </a:rPr>
              <a:t>organisations</a:t>
            </a:r>
            <a:r>
              <a:rPr lang="en-US" sz="2200" dirty="0">
                <a:latin typeface="+mj-lt"/>
              </a:rPr>
              <a:t> and their employees in the change          process of digital transformation.</a:t>
            </a:r>
          </a:p>
          <a:p>
            <a:r>
              <a:rPr lang="en-US" sz="2200" b="1" dirty="0">
                <a:latin typeface="+mj-lt"/>
              </a:rPr>
              <a:t>Digital leadership</a:t>
            </a:r>
            <a:r>
              <a:rPr lang="en-US" sz="2200" dirty="0">
                <a:latin typeface="+mj-lt"/>
              </a:rPr>
              <a:t>: inspiring employees in the digital age with          a people-</a:t>
            </a:r>
            <a:r>
              <a:rPr lang="en-US" sz="2200" dirty="0" err="1">
                <a:latin typeface="+mj-lt"/>
              </a:rPr>
              <a:t>centred</a:t>
            </a:r>
            <a:r>
              <a:rPr lang="en-US" sz="2200" dirty="0">
                <a:latin typeface="+mj-lt"/>
              </a:rPr>
              <a:t> leadership and rewarding corporate culture.</a:t>
            </a:r>
          </a:p>
          <a:p>
            <a:r>
              <a:rPr lang="en-US" sz="2200" dirty="0">
                <a:latin typeface="+mj-lt"/>
              </a:rPr>
              <a:t>Study of Vogelsang et al., 2019 aligns with those three.</a:t>
            </a:r>
          </a:p>
          <a:p>
            <a:r>
              <a:rPr lang="en-US" sz="2200" dirty="0" err="1">
                <a:latin typeface="+mj-lt"/>
              </a:rPr>
              <a:t>Morakanyane</a:t>
            </a:r>
            <a:r>
              <a:rPr lang="en-US" sz="2200" dirty="0">
                <a:latin typeface="+mj-lt"/>
              </a:rPr>
              <a:t> et al. (2020): determine drivers and impacts, cultivate a digital culture, vision and organization.</a:t>
            </a:r>
          </a:p>
          <a:p>
            <a:r>
              <a:rPr lang="en-US" sz="2200" dirty="0" err="1">
                <a:latin typeface="+mj-lt"/>
              </a:rPr>
              <a:t>Recognising</a:t>
            </a:r>
            <a:r>
              <a:rPr lang="en-US" sz="2200" dirty="0">
                <a:latin typeface="+mj-lt"/>
              </a:rPr>
              <a:t> the success factors help </a:t>
            </a:r>
            <a:r>
              <a:rPr lang="en-US" sz="2200" dirty="0" err="1">
                <a:latin typeface="+mj-lt"/>
              </a:rPr>
              <a:t>organisations</a:t>
            </a:r>
            <a:r>
              <a:rPr lang="en-US" sz="2200" dirty="0">
                <a:latin typeface="+mj-lt"/>
              </a:rPr>
              <a:t> to navigate complexity by providing a clear framework and ensure all aspects are addressed. </a:t>
            </a:r>
          </a:p>
          <a:p>
            <a:endParaRPr lang="en-US" sz="2200" dirty="0">
              <a:latin typeface="+mj-lt"/>
            </a:endParaRPr>
          </a:p>
        </p:txBody>
      </p:sp>
    </p:spTree>
    <p:extLst>
      <p:ext uri="{BB962C8B-B14F-4D97-AF65-F5344CB8AC3E}">
        <p14:creationId xmlns:p14="http://schemas.microsoft.com/office/powerpoint/2010/main" val="3021870234"/>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5CFBA-3785-6FC8-5757-A6C4CD81BE7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B1233CD-CB27-8687-CFA5-8D2C37F487B2}"/>
              </a:ext>
            </a:extLst>
          </p:cNvPr>
          <p:cNvSpPr>
            <a:spLocks noGrp="1"/>
          </p:cNvSpPr>
          <p:nvPr>
            <p:ph sz="quarter" idx="11"/>
          </p:nvPr>
        </p:nvSpPr>
        <p:spPr/>
        <p:txBody>
          <a:bodyPr/>
          <a:lstStyle/>
          <a:p>
            <a:pPr marL="0" indent="0">
              <a:buNone/>
            </a:pPr>
            <a:r>
              <a:rPr lang="en-GB" noProof="0" dirty="0">
                <a:latin typeface="+mj-lt"/>
              </a:rPr>
              <a:t>11.3 Project Management for Digital Transformation</a:t>
            </a:r>
          </a:p>
        </p:txBody>
      </p:sp>
      <p:sp>
        <p:nvSpPr>
          <p:cNvPr id="5" name="Inhaltsplatzhalter 1">
            <a:extLst>
              <a:ext uri="{FF2B5EF4-FFF2-40B4-BE49-F238E27FC236}">
                <a16:creationId xmlns:a16="http://schemas.microsoft.com/office/drawing/2014/main" id="{D43E64DA-E164-227E-04FE-5B7A3BFC0F4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a:t>
            </a:r>
            <a:r>
              <a:rPr lang="en-GB" sz="2200" noProof="0" dirty="0" err="1">
                <a:latin typeface="+mj-lt"/>
              </a:rPr>
              <a:t>erves</a:t>
            </a:r>
            <a:r>
              <a:rPr lang="en-GB" sz="2200" noProof="0" dirty="0">
                <a:latin typeface="+mj-lt"/>
              </a:rPr>
              <a:t> as the backbone of digital transformation implementation by providing a structured approach to planning, executing and monitoring the various involved components. </a:t>
            </a:r>
          </a:p>
          <a:p>
            <a:r>
              <a:rPr lang="en-GB" sz="2200" dirty="0">
                <a:latin typeface="+mj-lt"/>
              </a:rPr>
              <a:t>structures into strategic programmes, portfolios, projects.</a:t>
            </a:r>
          </a:p>
          <a:p>
            <a:r>
              <a:rPr lang="en-GB" sz="2200" dirty="0">
                <a:latin typeface="+mj-lt"/>
              </a:rPr>
              <a:t>r</a:t>
            </a:r>
            <a:r>
              <a:rPr lang="en-GB" sz="2200" noProof="0" dirty="0" err="1">
                <a:latin typeface="+mj-lt"/>
              </a:rPr>
              <a:t>equires</a:t>
            </a:r>
            <a:r>
              <a:rPr lang="en-GB" sz="2200" noProof="0" dirty="0">
                <a:latin typeface="+mj-lt"/>
              </a:rPr>
              <a:t> project management functions </a:t>
            </a:r>
            <a:r>
              <a:rPr lang="en-GB" sz="2200" dirty="0">
                <a:latin typeface="+mj-lt"/>
              </a:rPr>
              <a:t>including programme and project governance, risk management with the ongoing measurement and monitoring of implementation progress. </a:t>
            </a:r>
            <a:endParaRPr lang="en-GB" sz="2200" noProof="0" dirty="0">
              <a:latin typeface="+mj-lt"/>
            </a:endParaRPr>
          </a:p>
          <a:p>
            <a:pPr>
              <a:buFontTx/>
              <a:buChar char="-"/>
            </a:pPr>
            <a:endParaRPr lang="en-GB" sz="2200" noProof="0" dirty="0">
              <a:latin typeface="+mj-lt"/>
            </a:endParaRPr>
          </a:p>
        </p:txBody>
      </p:sp>
    </p:spTree>
    <p:extLst>
      <p:ext uri="{BB962C8B-B14F-4D97-AF65-F5344CB8AC3E}">
        <p14:creationId xmlns:p14="http://schemas.microsoft.com/office/powerpoint/2010/main" val="332522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4A83-642F-6AA8-4D50-C0714B77F824}"/>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CF4B531D-CAFE-55E0-1F86-C48C4A234132}"/>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50DCBA76-9D1C-5E63-4A3B-7ADA85FB3B2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45</a:t>
            </a:fld>
            <a:endParaRPr lang="en-GB" sz="1000" noProof="0" dirty="0">
              <a:solidFill>
                <a:srgbClr val="004474"/>
              </a:solidFill>
            </a:endParaRPr>
          </a:p>
        </p:txBody>
      </p:sp>
      <p:sp>
        <p:nvSpPr>
          <p:cNvPr id="5" name="Titel 4">
            <a:extLst>
              <a:ext uri="{FF2B5EF4-FFF2-40B4-BE49-F238E27FC236}">
                <a16:creationId xmlns:a16="http://schemas.microsoft.com/office/drawing/2014/main" id="{DB8C31E4-3308-9866-8E94-E8FF8094456A}"/>
              </a:ext>
            </a:extLst>
          </p:cNvPr>
          <p:cNvSpPr>
            <a:spLocks noGrp="1"/>
          </p:cNvSpPr>
          <p:nvPr>
            <p:ph type="ctrTitle"/>
          </p:nvPr>
        </p:nvSpPr>
        <p:spPr>
          <a:xfrm>
            <a:off x="689504" y="668254"/>
            <a:ext cx="11197696" cy="1324216"/>
          </a:xfrm>
        </p:spPr>
        <p:txBody>
          <a:bodyPr>
            <a:noAutofit/>
          </a:bodyPr>
          <a:lstStyle/>
          <a:p>
            <a:pPr algn="l"/>
            <a:r>
              <a:rPr lang="en-GB" sz="4800" b="1" noProof="0" dirty="0"/>
              <a:t>02 Business Strategy in the Digital Age</a:t>
            </a:r>
            <a:endParaRPr lang="en-GB" sz="3200" noProof="0" dirty="0">
              <a:latin typeface="+mj-lt"/>
            </a:endParaRPr>
          </a:p>
        </p:txBody>
      </p:sp>
      <p:sp>
        <p:nvSpPr>
          <p:cNvPr id="7" name="Untertitel 5">
            <a:extLst>
              <a:ext uri="{FF2B5EF4-FFF2-40B4-BE49-F238E27FC236}">
                <a16:creationId xmlns:a16="http://schemas.microsoft.com/office/drawing/2014/main" id="{1577F014-D650-8401-31BC-EFB85C465D10}"/>
              </a:ext>
            </a:extLst>
          </p:cNvPr>
          <p:cNvSpPr>
            <a:spLocks noGrp="1"/>
          </p:cNvSpPr>
          <p:nvPr>
            <p:ph type="subTitle" idx="1"/>
          </p:nvPr>
        </p:nvSpPr>
        <p:spPr>
          <a:xfrm>
            <a:off x="689504" y="5654667"/>
            <a:ext cx="10547128" cy="711946"/>
          </a:xfrm>
        </p:spPr>
        <p:txBody>
          <a:bodyPr>
            <a:normAutofit lnSpcReduction="10000"/>
          </a:bodyPr>
          <a:lstStyle/>
          <a:p>
            <a:pPr algn="l"/>
            <a:r>
              <a:rPr lang="en-GB" b="1" noProof="0" dirty="0">
                <a:latin typeface="+mj-lt"/>
              </a:rPr>
              <a:t>Chapter 02 of 12</a:t>
            </a:r>
          </a:p>
          <a:p>
            <a:pPr algn="l"/>
            <a:r>
              <a:rPr lang="en-GB" sz="1200" noProof="0" dirty="0">
                <a:latin typeface="+mj-lt"/>
              </a:rPr>
              <a:t>© Marc K. Peter &amp; Johan P. Lindeque (2026): Strategic Digital Transformation. Theory and Practice. Sage Publications, London/UK</a:t>
            </a:r>
          </a:p>
        </p:txBody>
      </p:sp>
      <p:sp>
        <p:nvSpPr>
          <p:cNvPr id="8" name="Textplatzhalter 4">
            <a:extLst>
              <a:ext uri="{FF2B5EF4-FFF2-40B4-BE49-F238E27FC236}">
                <a16:creationId xmlns:a16="http://schemas.microsoft.com/office/drawing/2014/main" id="{FCB69077-98EC-7A87-6B1C-DD16E89FF8EF}"/>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GB"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55602D15-45BC-E852-E510-EA37EF5BBC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2706355220"/>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B15FB-AC70-82A0-D7B0-A750DEC27F54}"/>
            </a:ext>
          </a:extLst>
        </p:cNvPr>
        <p:cNvGrpSpPr/>
        <p:nvPr/>
      </p:nvGrpSpPr>
      <p:grpSpPr>
        <a:xfrm>
          <a:off x="0" y="0"/>
          <a:ext cx="0" cy="0"/>
          <a:chOff x="0" y="0"/>
          <a:chExt cx="0" cy="0"/>
        </a:xfrm>
      </p:grpSpPr>
      <p:pic>
        <p:nvPicPr>
          <p:cNvPr id="4" name="Grafik 3" descr="Ein Bild, das Text, Kreis, Schrift, Screenshot enthält.&#10;&#10;KI-generierte Inhalte können fehlerhaft sein.">
            <a:extLst>
              <a:ext uri="{FF2B5EF4-FFF2-40B4-BE49-F238E27FC236}">
                <a16:creationId xmlns:a16="http://schemas.microsoft.com/office/drawing/2014/main" id="{F8A01E5A-FE1F-C6F0-36DE-8725AEF64277}"/>
              </a:ext>
            </a:extLst>
          </p:cNvPr>
          <p:cNvPicPr>
            <a:picLocks noChangeAspect="1"/>
          </p:cNvPicPr>
          <p:nvPr/>
        </p:nvPicPr>
        <p:blipFill>
          <a:blip r:embed="rId2"/>
          <a:stretch>
            <a:fillRect/>
          </a:stretch>
        </p:blipFill>
        <p:spPr>
          <a:xfrm>
            <a:off x="6804838" y="2008226"/>
            <a:ext cx="5183312" cy="3389267"/>
          </a:xfrm>
          <a:prstGeom prst="rect">
            <a:avLst/>
          </a:prstGeom>
        </p:spPr>
      </p:pic>
      <p:sp>
        <p:nvSpPr>
          <p:cNvPr id="3" name="Inhaltsplatzhalter 2">
            <a:extLst>
              <a:ext uri="{FF2B5EF4-FFF2-40B4-BE49-F238E27FC236}">
                <a16:creationId xmlns:a16="http://schemas.microsoft.com/office/drawing/2014/main" id="{74ADD567-5E42-CD58-F46C-146BA15580AB}"/>
              </a:ext>
            </a:extLst>
          </p:cNvPr>
          <p:cNvSpPr>
            <a:spLocks noGrp="1"/>
          </p:cNvSpPr>
          <p:nvPr>
            <p:ph sz="quarter" idx="11"/>
          </p:nvPr>
        </p:nvSpPr>
        <p:spPr/>
        <p:txBody>
          <a:bodyPr/>
          <a:lstStyle/>
          <a:p>
            <a:pPr marL="0" indent="0">
              <a:buNone/>
            </a:pPr>
            <a:r>
              <a:rPr lang="en-GB" noProof="0" dirty="0">
                <a:latin typeface="+mj-lt"/>
              </a:rPr>
              <a:t>11.3.1 Organising the Transformation and Project Planning</a:t>
            </a:r>
          </a:p>
        </p:txBody>
      </p:sp>
      <p:sp>
        <p:nvSpPr>
          <p:cNvPr id="5" name="Inhaltsplatzhalter 1">
            <a:extLst>
              <a:ext uri="{FF2B5EF4-FFF2-40B4-BE49-F238E27FC236}">
                <a16:creationId xmlns:a16="http://schemas.microsoft.com/office/drawing/2014/main" id="{4D27C9D3-C283-82F4-F586-5CF7C17EC964}"/>
              </a:ext>
            </a:extLst>
          </p:cNvPr>
          <p:cNvSpPr txBox="1">
            <a:spLocks/>
          </p:cNvSpPr>
          <p:nvPr/>
        </p:nvSpPr>
        <p:spPr>
          <a:xfrm>
            <a:off x="1238250" y="1355725"/>
            <a:ext cx="613909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Project plan outlines objectives, scope, timelines, resources required – a roadmap for the </a:t>
            </a:r>
            <a:r>
              <a:rPr lang="en-GB" sz="2200" dirty="0">
                <a:latin typeface="+mj-lt"/>
              </a:rPr>
              <a:t>entire transformation journey. </a:t>
            </a:r>
          </a:p>
          <a:p>
            <a:r>
              <a:rPr lang="en-GB" sz="2200" noProof="0" dirty="0">
                <a:latin typeface="+mj-lt"/>
              </a:rPr>
              <a:t>Depending on factors like </a:t>
            </a:r>
            <a:r>
              <a:rPr lang="en-GB" sz="2200" dirty="0">
                <a:latin typeface="+mj-lt"/>
              </a:rPr>
              <a:t>organisational size, resource and scope of the roadmap an organisation might choose to implement activities as programme, project portfolio or projects. </a:t>
            </a:r>
          </a:p>
          <a:p>
            <a:r>
              <a:rPr lang="en-GB" sz="2200" noProof="0" dirty="0">
                <a:latin typeface="+mj-lt"/>
              </a:rPr>
              <a:t>Planning procedure at the project level:</a:t>
            </a:r>
          </a:p>
          <a:p>
            <a:pPr lvl="1"/>
            <a:r>
              <a:rPr lang="en-GB" sz="2200" dirty="0">
                <a:latin typeface="+mj-lt"/>
              </a:rPr>
              <a:t>Create work packages,</a:t>
            </a:r>
          </a:p>
          <a:p>
            <a:pPr lvl="1"/>
            <a:r>
              <a:rPr lang="en-GB" sz="2200" noProof="0" dirty="0">
                <a:latin typeface="+mj-lt"/>
              </a:rPr>
              <a:t>Create a break</a:t>
            </a:r>
            <a:r>
              <a:rPr lang="en-GB" sz="2200" dirty="0">
                <a:latin typeface="+mj-lt"/>
              </a:rPr>
              <a:t>down of the work structure,</a:t>
            </a:r>
          </a:p>
          <a:p>
            <a:pPr lvl="1"/>
            <a:r>
              <a:rPr lang="en-GB" sz="2200" noProof="0" dirty="0">
                <a:latin typeface="+mj-lt"/>
              </a:rPr>
              <a:t>Identify project activities,</a:t>
            </a:r>
          </a:p>
          <a:p>
            <a:pPr lvl="1"/>
            <a:r>
              <a:rPr lang="en-GB" sz="2200" dirty="0">
                <a:latin typeface="+mj-lt"/>
              </a:rPr>
              <a:t>Create a schedule,</a:t>
            </a:r>
          </a:p>
          <a:p>
            <a:pPr lvl="1"/>
            <a:r>
              <a:rPr lang="en-GB" sz="2200" noProof="0" dirty="0">
                <a:latin typeface="+mj-lt"/>
              </a:rPr>
              <a:t>Allocate resources and costs,</a:t>
            </a:r>
          </a:p>
          <a:p>
            <a:pPr lvl="1"/>
            <a:r>
              <a:rPr lang="en-GB" sz="2200" dirty="0">
                <a:latin typeface="+mj-lt"/>
              </a:rPr>
              <a:t>Set milestones as control points.</a:t>
            </a:r>
          </a:p>
        </p:txBody>
      </p:sp>
    </p:spTree>
    <p:extLst>
      <p:ext uri="{BB962C8B-B14F-4D97-AF65-F5344CB8AC3E}">
        <p14:creationId xmlns:p14="http://schemas.microsoft.com/office/powerpoint/2010/main" val="77205903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3F74B-8A77-CA9D-9899-9A6BAC638877}"/>
            </a:ext>
          </a:extLst>
        </p:cNvPr>
        <p:cNvGrpSpPr/>
        <p:nvPr/>
      </p:nvGrpSpPr>
      <p:grpSpPr>
        <a:xfrm>
          <a:off x="0" y="0"/>
          <a:ext cx="0" cy="0"/>
          <a:chOff x="0" y="0"/>
          <a:chExt cx="0" cy="0"/>
        </a:xfrm>
      </p:grpSpPr>
      <p:pic>
        <p:nvPicPr>
          <p:cNvPr id="4" name="Grafik 3" descr="Ein Bild, das Text, Karte enthält.&#10;&#10;KI-generierte Inhalte können fehlerhaft sein.">
            <a:extLst>
              <a:ext uri="{FF2B5EF4-FFF2-40B4-BE49-F238E27FC236}">
                <a16:creationId xmlns:a16="http://schemas.microsoft.com/office/drawing/2014/main" id="{39784BC7-83CB-53F8-DF79-C3387A5E065A}"/>
              </a:ext>
            </a:extLst>
          </p:cNvPr>
          <p:cNvPicPr>
            <a:picLocks noChangeAspect="1"/>
          </p:cNvPicPr>
          <p:nvPr/>
        </p:nvPicPr>
        <p:blipFill>
          <a:blip r:embed="rId2"/>
          <a:stretch>
            <a:fillRect/>
          </a:stretch>
        </p:blipFill>
        <p:spPr>
          <a:xfrm>
            <a:off x="7856522" y="1355725"/>
            <a:ext cx="4335476" cy="4930778"/>
          </a:xfrm>
          <a:prstGeom prst="rect">
            <a:avLst/>
          </a:prstGeom>
        </p:spPr>
      </p:pic>
      <p:sp>
        <p:nvSpPr>
          <p:cNvPr id="3" name="Inhaltsplatzhalter 2">
            <a:extLst>
              <a:ext uri="{FF2B5EF4-FFF2-40B4-BE49-F238E27FC236}">
                <a16:creationId xmlns:a16="http://schemas.microsoft.com/office/drawing/2014/main" id="{27BEE902-EEF4-8C37-8869-1B9A399AE7DC}"/>
              </a:ext>
            </a:extLst>
          </p:cNvPr>
          <p:cNvSpPr>
            <a:spLocks noGrp="1"/>
          </p:cNvSpPr>
          <p:nvPr>
            <p:ph sz="quarter" idx="11"/>
          </p:nvPr>
        </p:nvSpPr>
        <p:spPr/>
        <p:txBody>
          <a:bodyPr/>
          <a:lstStyle/>
          <a:p>
            <a:pPr marL="0" indent="0">
              <a:buNone/>
            </a:pPr>
            <a:r>
              <a:rPr lang="en-GB" noProof="0" dirty="0">
                <a:latin typeface="+mj-lt"/>
              </a:rPr>
              <a:t>Projects and Programmes</a:t>
            </a:r>
          </a:p>
        </p:txBody>
      </p:sp>
      <p:sp>
        <p:nvSpPr>
          <p:cNvPr id="5" name="Inhaltsplatzhalter 1">
            <a:extLst>
              <a:ext uri="{FF2B5EF4-FFF2-40B4-BE49-F238E27FC236}">
                <a16:creationId xmlns:a16="http://schemas.microsoft.com/office/drawing/2014/main" id="{74E55029-FD00-BC34-DACF-4E8E0B9CDAD6}"/>
              </a:ext>
            </a:extLst>
          </p:cNvPr>
          <p:cNvSpPr txBox="1">
            <a:spLocks/>
          </p:cNvSpPr>
          <p:nvPr/>
        </p:nvSpPr>
        <p:spPr>
          <a:xfrm>
            <a:off x="483337" y="1355725"/>
            <a:ext cx="796789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Gotthard Base Tunnel in Switzerland:</a:t>
            </a:r>
          </a:p>
          <a:p>
            <a:pPr lvl="1"/>
            <a:r>
              <a:rPr lang="en-GB" sz="2200" noProof="0" dirty="0">
                <a:latin typeface="+mj-lt"/>
              </a:rPr>
              <a:t>longest and deepest train tunnel in the world digging a massive hole through the alps with new technology.</a:t>
            </a:r>
          </a:p>
          <a:p>
            <a:pPr lvl="1"/>
            <a:r>
              <a:rPr lang="en-GB" sz="2200" dirty="0">
                <a:latin typeface="+mj-lt"/>
              </a:rPr>
              <a:t>High cost, lasted more than 10 years, endless decisions made.</a:t>
            </a:r>
          </a:p>
          <a:p>
            <a:pPr lvl="1"/>
            <a:r>
              <a:rPr lang="en-GB" sz="2200" noProof="0" dirty="0">
                <a:latin typeface="+mj-lt"/>
              </a:rPr>
              <a:t>Still a project: clear objective </a:t>
            </a:r>
            <a:r>
              <a:rPr lang="en-GB" sz="2200" dirty="0">
                <a:latin typeface="+mj-lt"/>
              </a:rPr>
              <a:t>and clear to be achieved results.</a:t>
            </a:r>
          </a:p>
          <a:p>
            <a:r>
              <a:rPr lang="en-GB" sz="2200" noProof="0" dirty="0">
                <a:latin typeface="+mj-lt"/>
              </a:rPr>
              <a:t>Rhine-Alpine Corrido:</a:t>
            </a:r>
          </a:p>
          <a:p>
            <a:pPr lvl="1"/>
            <a:r>
              <a:rPr lang="en-GB" sz="2200" dirty="0">
                <a:latin typeface="+mj-lt"/>
              </a:rPr>
              <a:t>Organise the flow of train traffic from Rotterdam and the industry centres in Germany through the alps to Italy.</a:t>
            </a:r>
          </a:p>
          <a:p>
            <a:pPr lvl="1"/>
            <a:r>
              <a:rPr lang="en-GB" sz="2200" dirty="0">
                <a:latin typeface="+mj-lt"/>
              </a:rPr>
              <a:t>Many topics traffic flow with neighbouring countries, even higher cost, upskilling of employees needed while maintaining current operations.</a:t>
            </a:r>
          </a:p>
          <a:p>
            <a:pPr lvl="1"/>
            <a:r>
              <a:rPr lang="en-GB" sz="2200" dirty="0">
                <a:latin typeface="+mj-lt"/>
              </a:rPr>
              <a:t>Programme: set up to achieve strategic goals (unclear outcomes, multitude of stakeholders, unclear timeline).</a:t>
            </a:r>
          </a:p>
        </p:txBody>
      </p:sp>
    </p:spTree>
    <p:extLst>
      <p:ext uri="{BB962C8B-B14F-4D97-AF65-F5344CB8AC3E}">
        <p14:creationId xmlns:p14="http://schemas.microsoft.com/office/powerpoint/2010/main" val="1776587594"/>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2A8A7-8C1E-CC46-F7D3-1419D5AF924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3BA3567-40CC-A097-000C-FCBAF50FDFE5}"/>
              </a:ext>
            </a:extLst>
          </p:cNvPr>
          <p:cNvSpPr>
            <a:spLocks noGrp="1"/>
          </p:cNvSpPr>
          <p:nvPr>
            <p:ph sz="quarter" idx="11"/>
          </p:nvPr>
        </p:nvSpPr>
        <p:spPr/>
        <p:txBody>
          <a:bodyPr/>
          <a:lstStyle/>
          <a:p>
            <a:pPr marL="0" indent="0">
              <a:buNone/>
            </a:pPr>
            <a:r>
              <a:rPr lang="en-GB" noProof="0" dirty="0">
                <a:latin typeface="+mj-lt"/>
              </a:rPr>
              <a:t>11.3.1 Organising the Transformation and Project Planning</a:t>
            </a:r>
          </a:p>
        </p:txBody>
      </p:sp>
      <p:sp>
        <p:nvSpPr>
          <p:cNvPr id="5" name="Inhaltsplatzhalter 1">
            <a:extLst>
              <a:ext uri="{FF2B5EF4-FFF2-40B4-BE49-F238E27FC236}">
                <a16:creationId xmlns:a16="http://schemas.microsoft.com/office/drawing/2014/main" id="{0E4B4A51-4346-A8C5-E32D-5E1077362B38}"/>
              </a:ext>
            </a:extLst>
          </p:cNvPr>
          <p:cNvSpPr txBox="1">
            <a:spLocks/>
          </p:cNvSpPr>
          <p:nvPr/>
        </p:nvSpPr>
        <p:spPr>
          <a:xfrm>
            <a:off x="1238250" y="1355725"/>
            <a:ext cx="9404350" cy="4013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Today, pro</a:t>
            </a:r>
            <a:r>
              <a:rPr lang="en-GB" sz="2200" dirty="0">
                <a:latin typeface="+mj-lt"/>
              </a:rPr>
              <a:t>jects are planned and completed via a hybrid project management approach: </a:t>
            </a:r>
          </a:p>
          <a:p>
            <a:pPr lvl="1"/>
            <a:r>
              <a:rPr lang="en-GB" sz="2200" dirty="0">
                <a:latin typeface="+mj-lt"/>
              </a:rPr>
              <a:t>Waterfall planning method: linear and sequential step-by-step process.</a:t>
            </a:r>
          </a:p>
          <a:p>
            <a:pPr lvl="1"/>
            <a:r>
              <a:rPr lang="en-GB" sz="2200" dirty="0">
                <a:latin typeface="+mj-lt"/>
              </a:rPr>
              <a:t>Agile method: design thinking method, SCRUM including sprints and iterations.</a:t>
            </a:r>
          </a:p>
          <a:p>
            <a:r>
              <a:rPr lang="en-GB" sz="2200" noProof="0" dirty="0">
                <a:latin typeface="+mj-lt"/>
              </a:rPr>
              <a:t>Visualisations for smaller and less complex projects to maintain a chronological overview: Gantt charts; f</a:t>
            </a:r>
            <a:r>
              <a:rPr lang="en-GB" sz="2200" dirty="0">
                <a:latin typeface="+mj-lt"/>
              </a:rPr>
              <a:t>or agile project management: Kanban. </a:t>
            </a:r>
          </a:p>
          <a:p>
            <a:r>
              <a:rPr lang="en-GB" sz="2200" dirty="0">
                <a:latin typeface="+mj-lt"/>
              </a:rPr>
              <a:t>Software tools available at low cost for project planning and management. </a:t>
            </a:r>
          </a:p>
        </p:txBody>
      </p:sp>
      <p:pic>
        <p:nvPicPr>
          <p:cNvPr id="4" name="Grafik 3" descr="Ein Bild, das Text, Screenshot, Quittung, Reihe enthält.&#10;&#10;KI-generierte Inhalte können fehlerhaft sein.">
            <a:extLst>
              <a:ext uri="{FF2B5EF4-FFF2-40B4-BE49-F238E27FC236}">
                <a16:creationId xmlns:a16="http://schemas.microsoft.com/office/drawing/2014/main" id="{E2390173-938C-E894-009D-DE5FE922A2F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438526" y="4374089"/>
            <a:ext cx="9003798" cy="1991157"/>
          </a:xfrm>
          <a:prstGeom prst="rect">
            <a:avLst/>
          </a:prstGeom>
        </p:spPr>
      </p:pic>
    </p:spTree>
    <p:extLst>
      <p:ext uri="{BB962C8B-B14F-4D97-AF65-F5344CB8AC3E}">
        <p14:creationId xmlns:p14="http://schemas.microsoft.com/office/powerpoint/2010/main" val="96052067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F67C5-1B3F-A324-5987-0159CEC6883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8FDE18-1B74-8EFE-7DE3-BBA52119719C}"/>
              </a:ext>
            </a:extLst>
          </p:cNvPr>
          <p:cNvSpPr>
            <a:spLocks noGrp="1"/>
          </p:cNvSpPr>
          <p:nvPr>
            <p:ph sz="quarter" idx="11"/>
          </p:nvPr>
        </p:nvSpPr>
        <p:spPr/>
        <p:txBody>
          <a:bodyPr/>
          <a:lstStyle/>
          <a:p>
            <a:pPr marL="0" indent="0">
              <a:buNone/>
            </a:pPr>
            <a:r>
              <a:rPr lang="en-GB" noProof="0" dirty="0">
                <a:latin typeface="+mj-lt"/>
              </a:rPr>
              <a:t>Features in Software Tools/Apps to Support Project Management</a:t>
            </a:r>
          </a:p>
        </p:txBody>
      </p:sp>
      <p:sp>
        <p:nvSpPr>
          <p:cNvPr id="5" name="Inhaltsplatzhalter 1">
            <a:extLst>
              <a:ext uri="{FF2B5EF4-FFF2-40B4-BE49-F238E27FC236}">
                <a16:creationId xmlns:a16="http://schemas.microsoft.com/office/drawing/2014/main" id="{BE746D9C-66A7-DDF9-BEDC-6F2A976F6081}"/>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Planning: plan and assign tasks, define deadlines, set priorities, creates notifications.</a:t>
            </a:r>
          </a:p>
          <a:p>
            <a:r>
              <a:rPr lang="en-GB" sz="2200" noProof="0" dirty="0">
                <a:latin typeface="+mj-lt"/>
              </a:rPr>
              <a:t>Communication and collaboration: dashboard to track team and progress, access to each other’s work, status sharing, commenting, tracking of edits and version history. </a:t>
            </a:r>
          </a:p>
          <a:p>
            <a:r>
              <a:rPr lang="en-GB" sz="2200" dirty="0">
                <a:latin typeface="+mj-lt"/>
              </a:rPr>
              <a:t>Documentation: store project information, make it accessible to stakeholders.</a:t>
            </a:r>
          </a:p>
          <a:p>
            <a:r>
              <a:rPr lang="en-GB" sz="2200" noProof="0" dirty="0">
                <a:latin typeface="+mj-lt"/>
              </a:rPr>
              <a:t>Resource management: complete overview of total project costs (who, how and at what rate was worked, other costs).</a:t>
            </a:r>
          </a:p>
          <a:p>
            <a:r>
              <a:rPr lang="en-GB" sz="2200" dirty="0">
                <a:latin typeface="+mj-lt"/>
              </a:rPr>
              <a:t>Risk assessment: calculation and mapping of risks – marked, described and likelihood is calculated. </a:t>
            </a:r>
            <a:endParaRPr lang="en-GB" sz="2200" noProof="0" dirty="0">
              <a:latin typeface="+mj-lt"/>
            </a:endParaRPr>
          </a:p>
          <a:p>
            <a:pPr marL="0" indent="0">
              <a:buNone/>
            </a:pPr>
            <a:endParaRPr lang="en-GB" sz="2200" dirty="0">
              <a:latin typeface="+mj-lt"/>
            </a:endParaRPr>
          </a:p>
          <a:p>
            <a:r>
              <a:rPr lang="en-GB" sz="2200" noProof="0" dirty="0">
                <a:latin typeface="+mj-lt"/>
              </a:rPr>
              <a:t>Project management tools: Jira, Microsoft Project, Monday, Padlet, Trello, Zoho</a:t>
            </a:r>
          </a:p>
        </p:txBody>
      </p:sp>
    </p:spTree>
    <p:extLst>
      <p:ext uri="{BB962C8B-B14F-4D97-AF65-F5344CB8AC3E}">
        <p14:creationId xmlns:p14="http://schemas.microsoft.com/office/powerpoint/2010/main" val="297252043"/>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D110-6827-31B9-CE7F-4B8897809DF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23A442-81DB-833D-769C-9ED025896D41}"/>
              </a:ext>
            </a:extLst>
          </p:cNvPr>
          <p:cNvSpPr>
            <a:spLocks noGrp="1"/>
          </p:cNvSpPr>
          <p:nvPr>
            <p:ph sz="quarter" idx="11"/>
          </p:nvPr>
        </p:nvSpPr>
        <p:spPr/>
        <p:txBody>
          <a:bodyPr/>
          <a:lstStyle/>
          <a:p>
            <a:pPr marL="0" indent="0">
              <a:buNone/>
            </a:pPr>
            <a:r>
              <a:rPr lang="en-GB" noProof="0" dirty="0">
                <a:latin typeface="+mj-lt"/>
              </a:rPr>
              <a:t>11.3.2 Programme and Project Portfolio Governance</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1311CF6E-C4D9-82C6-745D-D5D4AB5933AE}"/>
              </a:ext>
            </a:extLst>
          </p:cNvPr>
          <p:cNvSpPr txBox="1">
            <a:spLocks/>
          </p:cNvSpPr>
          <p:nvPr/>
        </p:nvSpPr>
        <p:spPr>
          <a:xfrm>
            <a:off x="1238249" y="1355725"/>
            <a:ext cx="10010997"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Framework that guides the management and control of a programme/ portfolio</a:t>
            </a:r>
          </a:p>
          <a:p>
            <a:pPr lvl="1"/>
            <a:r>
              <a:rPr lang="en-US" sz="2200" dirty="0">
                <a:latin typeface="+mj-lt"/>
              </a:rPr>
              <a:t>Strategic alignment: </a:t>
            </a:r>
            <a:r>
              <a:rPr lang="en-US" sz="2200" dirty="0" err="1">
                <a:latin typeface="+mj-lt"/>
              </a:rPr>
              <a:t>programme’s</a:t>
            </a:r>
            <a:r>
              <a:rPr lang="en-US" sz="2200" dirty="0">
                <a:latin typeface="+mj-lt"/>
              </a:rPr>
              <a:t> goals and objective align with strategy.</a:t>
            </a:r>
          </a:p>
          <a:p>
            <a:pPr lvl="1"/>
            <a:r>
              <a:rPr lang="en-US" sz="2200" dirty="0">
                <a:latin typeface="+mj-lt"/>
              </a:rPr>
              <a:t>Stakeholder management: identify and involve all relevant stakeholders.</a:t>
            </a:r>
          </a:p>
          <a:p>
            <a:pPr lvl="1"/>
            <a:r>
              <a:rPr lang="en-US" sz="2200" dirty="0">
                <a:latin typeface="+mj-lt"/>
              </a:rPr>
              <a:t>Leadership and decision-making: establish a clear structure with defined roles, responsibilities, and authorities to be transparent, efficient, and accountable.</a:t>
            </a:r>
          </a:p>
          <a:p>
            <a:pPr lvl="1"/>
            <a:r>
              <a:rPr lang="en-US" sz="2200" dirty="0">
                <a:latin typeface="+mj-lt"/>
              </a:rPr>
              <a:t>Monitoring and resource management: continuously monitor and adjust the </a:t>
            </a:r>
            <a:r>
              <a:rPr lang="en-US" sz="2200" dirty="0" err="1">
                <a:latin typeface="+mj-lt"/>
              </a:rPr>
              <a:t>programme</a:t>
            </a:r>
            <a:r>
              <a:rPr lang="en-US" sz="2200" dirty="0">
                <a:latin typeface="+mj-lt"/>
              </a:rPr>
              <a:t> to maintain alignment with external and internal changes, to allocate resources to the changing nature of a strategic </a:t>
            </a:r>
            <a:r>
              <a:rPr lang="en-US" sz="2200" dirty="0" err="1">
                <a:latin typeface="+mj-lt"/>
              </a:rPr>
              <a:t>programme</a:t>
            </a:r>
            <a:r>
              <a:rPr lang="en-US" sz="2200" dirty="0">
                <a:latin typeface="+mj-lt"/>
              </a:rPr>
              <a:t>.</a:t>
            </a:r>
          </a:p>
          <a:p>
            <a:pPr lvl="1"/>
            <a:r>
              <a:rPr lang="en-US" sz="2200" dirty="0">
                <a:latin typeface="+mj-lt"/>
              </a:rPr>
              <a:t>Communication and collaboration: address stakeholders’ needs, concerns.</a:t>
            </a:r>
          </a:p>
          <a:p>
            <a:pPr lvl="1"/>
            <a:r>
              <a:rPr lang="en-US" sz="2200" dirty="0">
                <a:latin typeface="+mj-lt"/>
              </a:rPr>
              <a:t>Risk management: identify and manage potential risks, develop and deploy contingency plans and mitigation strategies to address potential issues.</a:t>
            </a:r>
          </a:p>
          <a:p>
            <a:pPr lvl="1"/>
            <a:r>
              <a:rPr lang="en-US" sz="2200" dirty="0">
                <a:latin typeface="+mj-lt"/>
              </a:rPr>
              <a:t>Performance review and monitoring: Establish OKRs (objectives and key results) and KPIs (key performance indicators) to measure the </a:t>
            </a:r>
            <a:r>
              <a:rPr lang="en-US" sz="2200" dirty="0" err="1">
                <a:latin typeface="+mj-lt"/>
              </a:rPr>
              <a:t>programme's</a:t>
            </a:r>
            <a:r>
              <a:rPr lang="en-US" sz="2200" dirty="0">
                <a:latin typeface="+mj-lt"/>
              </a:rPr>
              <a:t> progress and success.</a:t>
            </a:r>
            <a:endParaRPr lang="en-GB" sz="2200" dirty="0">
              <a:latin typeface="+mj-lt"/>
            </a:endParaRPr>
          </a:p>
        </p:txBody>
      </p:sp>
    </p:spTree>
    <p:extLst>
      <p:ext uri="{BB962C8B-B14F-4D97-AF65-F5344CB8AC3E}">
        <p14:creationId xmlns:p14="http://schemas.microsoft.com/office/powerpoint/2010/main" val="54209384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3637-3462-FE84-40AB-F07EBC7AA7AF}"/>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7CF4925-8413-74C0-FD46-B0F5B3CE00AB}"/>
              </a:ext>
            </a:extLst>
          </p:cNvPr>
          <p:cNvSpPr>
            <a:spLocks noGrp="1"/>
          </p:cNvSpPr>
          <p:nvPr>
            <p:ph sz="quarter" idx="11"/>
          </p:nvPr>
        </p:nvSpPr>
        <p:spPr/>
        <p:txBody>
          <a:bodyPr/>
          <a:lstStyle/>
          <a:p>
            <a:pPr marL="0" indent="0">
              <a:buNone/>
            </a:pPr>
            <a:r>
              <a:rPr lang="en-GB" noProof="0" dirty="0">
                <a:latin typeface="+mj-lt"/>
              </a:rPr>
              <a:t>11.3.3 Conclusion</a:t>
            </a:r>
            <a:endParaRPr lang="en-GB" noProof="0" dirty="0"/>
          </a:p>
        </p:txBody>
      </p:sp>
      <p:sp>
        <p:nvSpPr>
          <p:cNvPr id="4" name="Inhaltsplatzhalter 1">
            <a:extLst>
              <a:ext uri="{FF2B5EF4-FFF2-40B4-BE49-F238E27FC236}">
                <a16:creationId xmlns:a16="http://schemas.microsoft.com/office/drawing/2014/main" id="{E87C14C8-79A0-BE58-9C0D-5035045D91AE}"/>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Project managers act as central point of contact, facilitation clear and consistent communication to build trust and buy-in from stakeholders. </a:t>
            </a:r>
          </a:p>
          <a:p>
            <a:r>
              <a:rPr lang="en-GB" sz="2200" dirty="0">
                <a:latin typeface="+mj-lt"/>
              </a:rPr>
              <a:t>Project management </a:t>
            </a:r>
          </a:p>
          <a:p>
            <a:pPr lvl="1"/>
            <a:r>
              <a:rPr lang="en-GB" sz="2200" dirty="0">
                <a:latin typeface="+mj-lt"/>
              </a:rPr>
              <a:t>provides a framework for measuring and monitoring progress to identify areas of improvement, make data-driven decisions, stay aligned with organisational goals and adapt to changing circumstances. </a:t>
            </a:r>
          </a:p>
          <a:p>
            <a:pPr lvl="1"/>
            <a:r>
              <a:rPr lang="en-GB" sz="2200" dirty="0">
                <a:latin typeface="+mj-lt"/>
              </a:rPr>
              <a:t>provides structure to navigate complexities and challenges by clear planning, effective communication, efficient resource management, continuous monitoring. </a:t>
            </a:r>
          </a:p>
          <a:p>
            <a:pPr lvl="1"/>
            <a:r>
              <a:rPr lang="en-GB" sz="2200" dirty="0">
                <a:latin typeface="+mj-lt"/>
              </a:rPr>
              <a:t>helps organisations achieve their digital transformation goals and drive sustainable growth. </a:t>
            </a:r>
          </a:p>
        </p:txBody>
      </p:sp>
    </p:spTree>
    <p:extLst>
      <p:ext uri="{BB962C8B-B14F-4D97-AF65-F5344CB8AC3E}">
        <p14:creationId xmlns:p14="http://schemas.microsoft.com/office/powerpoint/2010/main" val="215257452"/>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9BA1B-ED46-B701-FECE-2C6034B18D7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8D14F6F-4AD5-E601-74D8-368FF636CAE8}"/>
              </a:ext>
            </a:extLst>
          </p:cNvPr>
          <p:cNvSpPr>
            <a:spLocks noGrp="1"/>
          </p:cNvSpPr>
          <p:nvPr>
            <p:ph sz="quarter" idx="11"/>
          </p:nvPr>
        </p:nvSpPr>
        <p:spPr/>
        <p:txBody>
          <a:bodyPr/>
          <a:lstStyle/>
          <a:p>
            <a:pPr marL="0" indent="0">
              <a:buNone/>
            </a:pPr>
            <a:r>
              <a:rPr lang="en-GB" noProof="0" dirty="0">
                <a:latin typeface="+mj-lt"/>
              </a:rPr>
              <a:t>11.4 Change Management for Digital Transformation</a:t>
            </a:r>
            <a:endParaRPr lang="en-GB" noProof="0" dirty="0"/>
          </a:p>
        </p:txBody>
      </p:sp>
      <p:sp>
        <p:nvSpPr>
          <p:cNvPr id="4" name="Inhaltsplatzhalter 1">
            <a:extLst>
              <a:ext uri="{FF2B5EF4-FFF2-40B4-BE49-F238E27FC236}">
                <a16:creationId xmlns:a16="http://schemas.microsoft.com/office/drawing/2014/main" id="{D503F973-E0FE-E492-6208-6D416EDBF4E6}"/>
              </a:ext>
            </a:extLst>
          </p:cNvPr>
          <p:cNvSpPr txBox="1">
            <a:spLocks/>
          </p:cNvSpPr>
          <p:nvPr/>
        </p:nvSpPr>
        <p:spPr>
          <a:xfrm>
            <a:off x="1238250" y="1258450"/>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transformation involves significant changes to processes, technologies and organisational structures.</a:t>
            </a:r>
          </a:p>
          <a:p>
            <a:r>
              <a:rPr lang="en-GB" sz="2200" dirty="0">
                <a:latin typeface="+mj-lt"/>
              </a:rPr>
              <a:t>Changes can create uncertainty and resistance among employees. </a:t>
            </a:r>
          </a:p>
          <a:p>
            <a:r>
              <a:rPr lang="en-GB" sz="2200" noProof="0" dirty="0">
                <a:latin typeface="+mj-lt"/>
              </a:rPr>
              <a:t>Change management mitigates resistance by preparing and supporting employees through the transition as active participants in the journey. </a:t>
            </a:r>
          </a:p>
        </p:txBody>
      </p:sp>
    </p:spTree>
    <p:extLst>
      <p:ext uri="{BB962C8B-B14F-4D97-AF65-F5344CB8AC3E}">
        <p14:creationId xmlns:p14="http://schemas.microsoft.com/office/powerpoint/2010/main" val="196282630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92B9A-594F-54EA-488A-4AFD9FCCCD4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BDFE0D8-A77B-97CD-73F0-CA03DB584A7C}"/>
              </a:ext>
            </a:extLst>
          </p:cNvPr>
          <p:cNvSpPr>
            <a:spLocks noGrp="1"/>
          </p:cNvSpPr>
          <p:nvPr>
            <p:ph sz="quarter" idx="11"/>
          </p:nvPr>
        </p:nvSpPr>
        <p:spPr/>
        <p:txBody>
          <a:bodyPr/>
          <a:lstStyle/>
          <a:p>
            <a:pPr marL="0" indent="0">
              <a:buNone/>
            </a:pPr>
            <a:r>
              <a:rPr lang="en-GB" noProof="0" dirty="0">
                <a:latin typeface="+mj-lt"/>
              </a:rPr>
              <a:t>11.4.1 The Change Management Process </a:t>
            </a:r>
            <a:endParaRPr lang="en-GB" noProof="0" dirty="0"/>
          </a:p>
        </p:txBody>
      </p:sp>
      <p:sp>
        <p:nvSpPr>
          <p:cNvPr id="4" name="Inhaltsplatzhalter 1">
            <a:extLst>
              <a:ext uri="{FF2B5EF4-FFF2-40B4-BE49-F238E27FC236}">
                <a16:creationId xmlns:a16="http://schemas.microsoft.com/office/drawing/2014/main" id="{670F47DF-D7F7-3A38-6175-CB5EAF5517C4}"/>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Process for preparing and implementing organisational change</a:t>
            </a:r>
            <a:r>
              <a:rPr lang="en-GB" sz="2200" dirty="0">
                <a:latin typeface="+mj-lt"/>
              </a:rPr>
              <a:t> involving stakeholders. </a:t>
            </a:r>
          </a:p>
          <a:p>
            <a:r>
              <a:rPr lang="en-GB" sz="2200" dirty="0">
                <a:latin typeface="+mj-lt"/>
              </a:rPr>
              <a:t>includes strategies to implement change step-by-step, to introduce a pilot project and to ensure support for key stakeholders. </a:t>
            </a:r>
          </a:p>
          <a:p>
            <a:r>
              <a:rPr lang="en-GB" sz="2200" dirty="0">
                <a:latin typeface="+mj-lt"/>
              </a:rPr>
              <a:t>Kurt Lewin (1947) theory: </a:t>
            </a:r>
          </a:p>
          <a:p>
            <a:pPr lvl="1"/>
            <a:r>
              <a:rPr lang="en-GB" sz="2200" dirty="0">
                <a:latin typeface="+mj-lt"/>
              </a:rPr>
              <a:t>Change process goes through three stages unfreeze – change – refreeze. </a:t>
            </a:r>
          </a:p>
          <a:p>
            <a:pPr lvl="1"/>
            <a:r>
              <a:rPr lang="en-GB" sz="2200" dirty="0">
                <a:latin typeface="+mj-lt"/>
              </a:rPr>
              <a:t>Change meaning from the present level to the desired one.</a:t>
            </a:r>
          </a:p>
          <a:p>
            <a:pPr lvl="1"/>
            <a:r>
              <a:rPr lang="en-GB" sz="2200" dirty="0">
                <a:latin typeface="+mj-lt"/>
              </a:rPr>
              <a:t>Breaking the current state, movement and consolidating the newly achieved state. </a:t>
            </a:r>
          </a:p>
          <a:p>
            <a:r>
              <a:rPr lang="en-GB" sz="2200" noProof="0" dirty="0">
                <a:latin typeface="+mj-lt"/>
              </a:rPr>
              <a:t>Adaptation to digital transformation: unfreeze – transform – remain a</a:t>
            </a:r>
            <a:r>
              <a:rPr lang="en-GB" sz="2200" dirty="0" err="1">
                <a:latin typeface="+mj-lt"/>
              </a:rPr>
              <a:t>gile</a:t>
            </a:r>
            <a:r>
              <a:rPr lang="en-GB" sz="2200" dirty="0">
                <a:latin typeface="+mj-lt"/>
              </a:rPr>
              <a:t>.</a:t>
            </a:r>
          </a:p>
          <a:p>
            <a:r>
              <a:rPr lang="en-GB" sz="2200" noProof="0" dirty="0">
                <a:latin typeface="+mj-lt"/>
              </a:rPr>
              <a:t>Digital transformation is therefore not just a change process but</a:t>
            </a:r>
            <a:r>
              <a:rPr lang="en-GB" sz="2200" dirty="0">
                <a:latin typeface="+mj-lt"/>
              </a:rPr>
              <a:t> a new reality.</a:t>
            </a:r>
          </a:p>
        </p:txBody>
      </p:sp>
    </p:spTree>
    <p:extLst>
      <p:ext uri="{BB962C8B-B14F-4D97-AF65-F5344CB8AC3E}">
        <p14:creationId xmlns:p14="http://schemas.microsoft.com/office/powerpoint/2010/main" val="2713307433"/>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EB0F9-361F-A52A-D7F9-B5319BE2DBD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71BD92B-E507-ADAE-A09B-3FD8A118906D}"/>
              </a:ext>
            </a:extLst>
          </p:cNvPr>
          <p:cNvSpPr>
            <a:spLocks noGrp="1"/>
          </p:cNvSpPr>
          <p:nvPr>
            <p:ph sz="quarter" idx="11"/>
          </p:nvPr>
        </p:nvSpPr>
        <p:spPr/>
        <p:txBody>
          <a:bodyPr/>
          <a:lstStyle/>
          <a:p>
            <a:pPr marL="0" indent="0">
              <a:buNone/>
            </a:pPr>
            <a:r>
              <a:rPr lang="en-GB" sz="3000" noProof="0" dirty="0">
                <a:latin typeface="+mj-lt"/>
              </a:rPr>
              <a:t>Kurt Lewin's Change Management Model </a:t>
            </a:r>
            <a:endParaRPr lang="en-GB" noProof="0" dirty="0"/>
          </a:p>
        </p:txBody>
      </p:sp>
      <p:sp>
        <p:nvSpPr>
          <p:cNvPr id="4" name="Inhaltsplatzhalter 1">
            <a:extLst>
              <a:ext uri="{FF2B5EF4-FFF2-40B4-BE49-F238E27FC236}">
                <a16:creationId xmlns:a16="http://schemas.microsoft.com/office/drawing/2014/main" id="{57E82479-04EF-A087-2CD7-3D2EB73A04FA}"/>
              </a:ext>
            </a:extLst>
          </p:cNvPr>
          <p:cNvSpPr txBox="1">
            <a:spLocks/>
          </p:cNvSpPr>
          <p:nvPr/>
        </p:nvSpPr>
        <p:spPr>
          <a:xfrm>
            <a:off x="1238250" y="1355725"/>
            <a:ext cx="967968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Unfreeze (preparation for change): breaking down the existing status quo, people need to recognise and accept that change is necessary.</a:t>
            </a:r>
          </a:p>
          <a:p>
            <a:r>
              <a:rPr lang="en-GB" sz="2200" noProof="0" dirty="0">
                <a:latin typeface="+mj-lt"/>
              </a:rPr>
              <a:t>Change (transformation / </a:t>
            </a:r>
            <a:r>
              <a:rPr lang="en-GB" sz="2200" noProof="0" dirty="0" err="1">
                <a:latin typeface="+mj-lt"/>
              </a:rPr>
              <a:t>transitio</a:t>
            </a:r>
            <a:r>
              <a:rPr lang="en-GB" sz="2200" dirty="0">
                <a:latin typeface="+mj-lt"/>
              </a:rPr>
              <a:t>n): period of confusion, learning and transition as managers and employees begin to learn and adapt to new processes, technology, structures and behaviours (operating model).</a:t>
            </a:r>
          </a:p>
          <a:p>
            <a:r>
              <a:rPr lang="en-GB" sz="2200" noProof="0" dirty="0">
                <a:latin typeface="+mj-lt"/>
              </a:rPr>
              <a:t>Refreeze (setting the new state and remain agile): making these changes stick while being able to adapt to changing circumstances.</a:t>
            </a:r>
          </a:p>
          <a:p>
            <a:endParaRPr lang="en-GB" sz="2200" noProof="0" dirty="0">
              <a:latin typeface="+mj-lt"/>
            </a:endParaRPr>
          </a:p>
        </p:txBody>
      </p:sp>
      <p:pic>
        <p:nvPicPr>
          <p:cNvPr id="5" name="Grafik 4" descr="Ein Bild, das Text, Schrift, Reihe, Diagramm enthält.&#10;&#10;KI-generierte Inhalte können fehlerhaft sein.">
            <a:extLst>
              <a:ext uri="{FF2B5EF4-FFF2-40B4-BE49-F238E27FC236}">
                <a16:creationId xmlns:a16="http://schemas.microsoft.com/office/drawing/2014/main" id="{19361BB3-CC6E-5F5D-562B-0059AEC1FB87}"/>
              </a:ext>
            </a:extLst>
          </p:cNvPr>
          <p:cNvPicPr>
            <a:picLocks noChangeAspect="1"/>
          </p:cNvPicPr>
          <p:nvPr/>
        </p:nvPicPr>
        <p:blipFill>
          <a:blip r:embed="rId2"/>
          <a:stretch>
            <a:fillRect/>
          </a:stretch>
        </p:blipFill>
        <p:spPr>
          <a:xfrm>
            <a:off x="1713888" y="4097867"/>
            <a:ext cx="8764223" cy="1619476"/>
          </a:xfrm>
          <a:prstGeom prst="rect">
            <a:avLst/>
          </a:prstGeom>
        </p:spPr>
      </p:pic>
    </p:spTree>
    <p:extLst>
      <p:ext uri="{BB962C8B-B14F-4D97-AF65-F5344CB8AC3E}">
        <p14:creationId xmlns:p14="http://schemas.microsoft.com/office/powerpoint/2010/main" val="1572310415"/>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89584-C7D8-0A7E-BFAC-4DC93D56611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7AE6A6C-0C82-BCDB-4ED2-107C6F6F35B8}"/>
              </a:ext>
            </a:extLst>
          </p:cNvPr>
          <p:cNvSpPr>
            <a:spLocks noGrp="1"/>
          </p:cNvSpPr>
          <p:nvPr>
            <p:ph sz="quarter" idx="11"/>
          </p:nvPr>
        </p:nvSpPr>
        <p:spPr/>
        <p:txBody>
          <a:bodyPr/>
          <a:lstStyle/>
          <a:p>
            <a:pPr marL="0" indent="0">
              <a:buNone/>
            </a:pPr>
            <a:r>
              <a:rPr lang="en-GB" noProof="0" dirty="0">
                <a:latin typeface="+mj-lt"/>
              </a:rPr>
              <a:t>11.4.1 The Change Management Process </a:t>
            </a:r>
            <a:endParaRPr lang="en-GB" noProof="0" dirty="0"/>
          </a:p>
        </p:txBody>
      </p:sp>
      <p:sp>
        <p:nvSpPr>
          <p:cNvPr id="4" name="Inhaltsplatzhalter 1">
            <a:extLst>
              <a:ext uri="{FF2B5EF4-FFF2-40B4-BE49-F238E27FC236}">
                <a16:creationId xmlns:a16="http://schemas.microsoft.com/office/drawing/2014/main" id="{C6FF4BD2-3854-4D99-0399-0105EE265230}"/>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Kotter’s change management method with step 1 = unfreeze, 2-7 = change,</a:t>
            </a:r>
            <a:br>
              <a:rPr lang="en-GB" sz="2200" noProof="0" dirty="0">
                <a:latin typeface="+mj-lt"/>
              </a:rPr>
            </a:br>
            <a:r>
              <a:rPr lang="en-GB" sz="2200" noProof="0" dirty="0">
                <a:latin typeface="+mj-lt"/>
              </a:rPr>
              <a:t>8 = </a:t>
            </a:r>
            <a:r>
              <a:rPr lang="en-GB" sz="2200" noProof="0" dirty="0" err="1">
                <a:latin typeface="+mj-lt"/>
              </a:rPr>
              <a:t>freez</a:t>
            </a:r>
            <a:r>
              <a:rPr lang="en-GB" sz="2200" dirty="0">
                <a:latin typeface="+mj-lt"/>
              </a:rPr>
              <a:t>e.</a:t>
            </a:r>
            <a:endParaRPr lang="en-GB" sz="2200" noProof="0" dirty="0">
              <a:latin typeface="+mj-lt"/>
            </a:endParaRPr>
          </a:p>
        </p:txBody>
      </p:sp>
      <p:pic>
        <p:nvPicPr>
          <p:cNvPr id="2052" name="Picture 4" descr="Hochgeladenes Bild">
            <a:extLst>
              <a:ext uri="{FF2B5EF4-FFF2-40B4-BE49-F238E27FC236}">
                <a16:creationId xmlns:a16="http://schemas.microsoft.com/office/drawing/2014/main" id="{211DECEF-2320-A415-C0BC-89906551CD4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86974" y="2233725"/>
            <a:ext cx="6818051" cy="38182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557B59C4-876D-B3D1-621B-7036ACC6B0BB}"/>
              </a:ext>
            </a:extLst>
          </p:cNvPr>
          <p:cNvSpPr txBox="1"/>
          <p:nvPr/>
        </p:nvSpPr>
        <p:spPr>
          <a:xfrm>
            <a:off x="2686974" y="6052011"/>
            <a:ext cx="6161102" cy="215444"/>
          </a:xfrm>
          <a:prstGeom prst="rect">
            <a:avLst/>
          </a:prstGeom>
          <a:noFill/>
        </p:spPr>
        <p:txBody>
          <a:bodyPr wrap="square">
            <a:spAutoFit/>
          </a:bodyPr>
          <a:lstStyle/>
          <a:p>
            <a:r>
              <a:rPr lang="de-CH" sz="800" dirty="0">
                <a:latin typeface="+mj-lt"/>
              </a:rPr>
              <a:t>https://www.bitesizelearning.co.uk/resources/kotters-8-step-change-model</a:t>
            </a:r>
          </a:p>
        </p:txBody>
      </p:sp>
    </p:spTree>
    <p:extLst>
      <p:ext uri="{BB962C8B-B14F-4D97-AF65-F5344CB8AC3E}">
        <p14:creationId xmlns:p14="http://schemas.microsoft.com/office/powerpoint/2010/main" val="3728783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DAE1-45E6-8B4A-B5DA-05C6879365E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5DD6FB8-5C7F-C52E-66A7-C653FA8DC2E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A325EDC7-BEC3-E582-2A33-41AE76BC403B}"/>
              </a:ext>
            </a:extLst>
          </p:cNvPr>
          <p:cNvSpPr txBox="1"/>
          <p:nvPr/>
        </p:nvSpPr>
        <p:spPr>
          <a:xfrm>
            <a:off x="2868205" y="1321696"/>
            <a:ext cx="9056395" cy="3016210"/>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p:txBody>
      </p:sp>
      <p:pic>
        <p:nvPicPr>
          <p:cNvPr id="3" name="Picture 2" descr="A person in a suit and tie&#10;&#10;AI-generated content may be incorrect.">
            <a:extLst>
              <a:ext uri="{FF2B5EF4-FFF2-40B4-BE49-F238E27FC236}">
                <a16:creationId xmlns:a16="http://schemas.microsoft.com/office/drawing/2014/main" id="{1589E6A3-3F2C-D17C-E7E6-A2A747EF32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08507" y="4519244"/>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4C472D42-DEC1-C8B8-DFBD-780CA5ED0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5411" y="4519244"/>
            <a:ext cx="1222999" cy="1571321"/>
          </a:xfrm>
          <a:prstGeom prst="rect">
            <a:avLst/>
          </a:prstGeom>
        </p:spPr>
      </p:pic>
      <p:pic>
        <p:nvPicPr>
          <p:cNvPr id="9" name="Picture 8" descr="A book cover with a white square on it&#10;&#10;AI-generated content may be incorrect.">
            <a:extLst>
              <a:ext uri="{FF2B5EF4-FFF2-40B4-BE49-F238E27FC236}">
                <a16:creationId xmlns:a16="http://schemas.microsoft.com/office/drawing/2014/main" id="{D8D4AFA6-CFBB-FD4B-37EC-DC9864CA4FD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20" y="1150613"/>
            <a:ext cx="2456597" cy="3150504"/>
          </a:xfrm>
          <a:prstGeom prst="rect">
            <a:avLst/>
          </a:prstGeom>
        </p:spPr>
      </p:pic>
      <p:sp>
        <p:nvSpPr>
          <p:cNvPr id="11" name="TextBox 10">
            <a:extLst>
              <a:ext uri="{FF2B5EF4-FFF2-40B4-BE49-F238E27FC236}">
                <a16:creationId xmlns:a16="http://schemas.microsoft.com/office/drawing/2014/main" id="{4F5B25AE-DE5C-F645-D44D-D2A2E6215D46}"/>
              </a:ext>
            </a:extLst>
          </p:cNvPr>
          <p:cNvSpPr txBox="1"/>
          <p:nvPr/>
        </p:nvSpPr>
        <p:spPr>
          <a:xfrm>
            <a:off x="321992" y="4301117"/>
            <a:ext cx="2491621" cy="1015663"/>
          </a:xfrm>
          <a:prstGeom prst="rect">
            <a:avLst/>
          </a:prstGeom>
          <a:noFill/>
        </p:spPr>
        <p:txBody>
          <a:bodyPr wrap="square">
            <a:spAutoFit/>
          </a:bodyPr>
          <a:lstStyle/>
          <a:p>
            <a:r>
              <a:rPr lang="en-GB" sz="1000" noProof="0" dirty="0"/>
              <a:t>Marc K. Peter &amp; Johan P. Lindeque</a:t>
            </a:r>
          </a:p>
          <a:p>
            <a:r>
              <a:rPr lang="en-GB" sz="1000" b="1" noProof="0" dirty="0"/>
              <a:t>Strategic Digital Transformation</a:t>
            </a:r>
          </a:p>
          <a:p>
            <a:r>
              <a:rPr lang="en-GB" sz="1000" noProof="0" dirty="0"/>
              <a:t>Theory and Practice</a:t>
            </a:r>
          </a:p>
          <a:p>
            <a:r>
              <a:rPr lang="en-GB" sz="1000" noProof="0" dirty="0"/>
              <a:t>2026, 408 pages </a:t>
            </a:r>
            <a:br>
              <a:rPr lang="en-GB" sz="1000" noProof="0" dirty="0"/>
            </a:br>
            <a:r>
              <a:rPr lang="en-GB" sz="1000" noProof="0" dirty="0"/>
              <a:t>Sage Publications, London/UK</a:t>
            </a:r>
          </a:p>
          <a:p>
            <a:r>
              <a:rPr lang="en-GB" sz="1000" noProof="0" dirty="0">
                <a:hlinkClick r:id="rId5"/>
              </a:rPr>
              <a:t>www.strategic-digital-transformation.com</a:t>
            </a:r>
            <a:r>
              <a:rPr lang="en-GB" sz="1000" noProof="0" dirty="0"/>
              <a:t> </a:t>
            </a:r>
          </a:p>
        </p:txBody>
      </p:sp>
      <p:sp>
        <p:nvSpPr>
          <p:cNvPr id="12" name="TextBox 3">
            <a:extLst>
              <a:ext uri="{FF2B5EF4-FFF2-40B4-BE49-F238E27FC236}">
                <a16:creationId xmlns:a16="http://schemas.microsoft.com/office/drawing/2014/main" id="{7724A186-BC62-DBE5-C1C0-8334FB1DDC59}"/>
              </a:ext>
            </a:extLst>
          </p:cNvPr>
          <p:cNvSpPr txBox="1"/>
          <p:nvPr/>
        </p:nvSpPr>
        <p:spPr>
          <a:xfrm>
            <a:off x="2868204" y="1321696"/>
            <a:ext cx="9056395" cy="3724096"/>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a:p>
            <a:pPr algn="just"/>
            <a:endParaRPr lang="en-GB" sz="1000" noProof="0" dirty="0">
              <a:latin typeface="+mj-lt"/>
            </a:endParaRPr>
          </a:p>
          <a:p>
            <a:r>
              <a:rPr lang="en-GB" noProof="0" dirty="0">
                <a:latin typeface="+mj-lt"/>
              </a:rPr>
              <a:t>We wish you lots of success and hope that </a:t>
            </a:r>
            <a:br>
              <a:rPr lang="en-GB" noProof="0" dirty="0">
                <a:latin typeface="+mj-lt"/>
              </a:rPr>
            </a:br>
            <a:r>
              <a:rPr lang="en-GB" noProof="0" dirty="0">
                <a:latin typeface="+mj-lt"/>
              </a:rPr>
              <a:t>you will benefit from this textbook!</a:t>
            </a:r>
          </a:p>
        </p:txBody>
      </p:sp>
      <p:sp>
        <p:nvSpPr>
          <p:cNvPr id="14" name="TextBox 13">
            <a:extLst>
              <a:ext uri="{FF2B5EF4-FFF2-40B4-BE49-F238E27FC236}">
                <a16:creationId xmlns:a16="http://schemas.microsoft.com/office/drawing/2014/main" id="{4893339E-5F6A-3F0E-1C13-E6EF247695B1}"/>
              </a:ext>
            </a:extLst>
          </p:cNvPr>
          <p:cNvSpPr txBox="1"/>
          <p:nvPr/>
        </p:nvSpPr>
        <p:spPr>
          <a:xfrm>
            <a:off x="7725382" y="6090566"/>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1F8D33F2-0FEA-2373-BA97-387D5BF29FF4}"/>
              </a:ext>
            </a:extLst>
          </p:cNvPr>
          <p:cNvSpPr txBox="1"/>
          <p:nvPr/>
        </p:nvSpPr>
        <p:spPr>
          <a:xfrm>
            <a:off x="9144802" y="6090566"/>
            <a:ext cx="1371119" cy="246221"/>
          </a:xfrm>
          <a:prstGeom prst="rect">
            <a:avLst/>
          </a:prstGeom>
          <a:noFill/>
        </p:spPr>
        <p:txBody>
          <a:bodyPr wrap="square">
            <a:spAutoFit/>
          </a:bodyPr>
          <a:lstStyle/>
          <a:p>
            <a:r>
              <a:rPr lang="en-GB" sz="1000" noProof="0" dirty="0"/>
              <a:t>Dr. Johan P. Lindeque</a:t>
            </a:r>
          </a:p>
        </p:txBody>
      </p:sp>
    </p:spTree>
    <p:extLst>
      <p:ext uri="{BB962C8B-B14F-4D97-AF65-F5344CB8AC3E}">
        <p14:creationId xmlns:p14="http://schemas.microsoft.com/office/powerpoint/2010/main" val="1138335174"/>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AA1BC-28F9-0170-B9A0-37F3C30B879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D673A3C-40AD-1645-AC0A-8222E43B5EB0}"/>
              </a:ext>
            </a:extLst>
          </p:cNvPr>
          <p:cNvSpPr>
            <a:spLocks noGrp="1"/>
          </p:cNvSpPr>
          <p:nvPr>
            <p:ph sz="quarter" idx="11"/>
          </p:nvPr>
        </p:nvSpPr>
        <p:spPr/>
        <p:txBody>
          <a:bodyPr/>
          <a:lstStyle/>
          <a:p>
            <a:pPr marL="0" indent="0">
              <a:buNone/>
            </a:pPr>
            <a:r>
              <a:rPr lang="en-GB" sz="3000" noProof="0" dirty="0">
                <a:latin typeface="+mj-lt"/>
              </a:rPr>
              <a:t>11.4.2 Project Communication and Skills Development</a:t>
            </a:r>
          </a:p>
          <a:p>
            <a:endParaRPr lang="en-GB" noProof="0" dirty="0"/>
          </a:p>
        </p:txBody>
      </p:sp>
      <p:sp>
        <p:nvSpPr>
          <p:cNvPr id="4" name="Inhaltsplatzhalter 1">
            <a:extLst>
              <a:ext uri="{FF2B5EF4-FFF2-40B4-BE49-F238E27FC236}">
                <a16:creationId xmlns:a16="http://schemas.microsoft.com/office/drawing/2014/main" id="{A6843A8C-F592-4BCE-E64F-0AD97F553CBA}"/>
              </a:ext>
            </a:extLst>
          </p:cNvPr>
          <p:cNvSpPr txBox="1">
            <a:spLocks/>
          </p:cNvSpPr>
          <p:nvPr/>
        </p:nvSpPr>
        <p:spPr>
          <a:xfrm>
            <a:off x="1238250" y="1336270"/>
            <a:ext cx="967968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Communication is the most important part of change management: a</a:t>
            </a:r>
            <a:r>
              <a:rPr lang="en-GB" sz="2200" dirty="0" err="1">
                <a:latin typeface="+mj-lt"/>
              </a:rPr>
              <a:t>lign</a:t>
            </a:r>
            <a:r>
              <a:rPr lang="en-GB" sz="2200" dirty="0">
                <a:latin typeface="+mj-lt"/>
              </a:rPr>
              <a:t> everyone around goal by understanding reasons behind change, benefits and roles to reduce uncertainty, build trust and embrace change.</a:t>
            </a:r>
          </a:p>
          <a:p>
            <a:pPr marL="457200" indent="-457200">
              <a:buFont typeface="+mj-lt"/>
              <a:buAutoNum type="arabicPeriod"/>
            </a:pPr>
            <a:r>
              <a:rPr lang="en-GB" sz="2200" dirty="0">
                <a:latin typeface="+mj-lt"/>
              </a:rPr>
              <a:t>Communication with management using training courses and workshops: awakening willingness to change, taking their fears seriously, preparing them for smoothing change for employees using consistent team messages.</a:t>
            </a:r>
          </a:p>
          <a:p>
            <a:pPr marL="457200" indent="-457200">
              <a:buFont typeface="+mj-lt"/>
              <a:buAutoNum type="arabicPeriod"/>
            </a:pPr>
            <a:r>
              <a:rPr lang="en-GB" sz="2200" dirty="0">
                <a:latin typeface="+mj-lt"/>
              </a:rPr>
              <a:t>Information to employees in a staff meeting: explain change, preparing for quick dissemination via suitable information channels to present understandable backgrounds, avoid speculations and rumours. </a:t>
            </a:r>
          </a:p>
          <a:p>
            <a:pPr marL="457200" indent="-457200">
              <a:buFont typeface="+mj-lt"/>
              <a:buAutoNum type="arabicPeriod"/>
            </a:pPr>
            <a:r>
              <a:rPr lang="en-GB" sz="2200" dirty="0">
                <a:latin typeface="+mj-lt"/>
              </a:rPr>
              <a:t>Communication must be maintained throughout change process.</a:t>
            </a:r>
          </a:p>
          <a:p>
            <a:r>
              <a:rPr lang="en-GB" sz="2200" dirty="0">
                <a:latin typeface="+mj-lt"/>
              </a:rPr>
              <a:t>Change leadership programme: principles that help management to prepare for challenges and increasing complexity of market requirements. </a:t>
            </a:r>
          </a:p>
          <a:p>
            <a:r>
              <a:rPr lang="en-GB" sz="2200" dirty="0">
                <a:latin typeface="+mj-lt"/>
              </a:rPr>
              <a:t>Change management involves training/ development of new skills/ competencies through targeted trainings programmes to boost productivity and confidence. </a:t>
            </a:r>
          </a:p>
          <a:p>
            <a:endParaRPr lang="en-GB" sz="2200" dirty="0">
              <a:latin typeface="+mj-lt"/>
            </a:endParaRPr>
          </a:p>
          <a:p>
            <a:endParaRPr lang="en-GB" sz="2200" dirty="0">
              <a:latin typeface="+mj-lt"/>
            </a:endParaRPr>
          </a:p>
          <a:p>
            <a:endParaRPr lang="en-GB" sz="2200" noProof="0" dirty="0">
              <a:latin typeface="+mj-lt"/>
            </a:endParaRPr>
          </a:p>
          <a:p>
            <a:endParaRPr lang="en-GB" sz="2200" noProof="0" dirty="0">
              <a:latin typeface="+mj-lt"/>
            </a:endParaRPr>
          </a:p>
          <a:p>
            <a:endParaRPr lang="en-GB" sz="2200" noProof="0" dirty="0">
              <a:latin typeface="+mj-lt"/>
            </a:endParaRPr>
          </a:p>
        </p:txBody>
      </p:sp>
    </p:spTree>
    <p:extLst>
      <p:ext uri="{BB962C8B-B14F-4D97-AF65-F5344CB8AC3E}">
        <p14:creationId xmlns:p14="http://schemas.microsoft.com/office/powerpoint/2010/main" val="4130166165"/>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61F47-DB9E-0199-132E-49612361F40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51617F22-08CE-DE34-EDE5-87BA287613F4}"/>
              </a:ext>
            </a:extLst>
          </p:cNvPr>
          <p:cNvSpPr>
            <a:spLocks noGrp="1"/>
          </p:cNvSpPr>
          <p:nvPr>
            <p:ph sz="quarter" idx="11"/>
          </p:nvPr>
        </p:nvSpPr>
        <p:spPr/>
        <p:txBody>
          <a:bodyPr/>
          <a:lstStyle/>
          <a:p>
            <a:pPr marL="0" indent="0">
              <a:buNone/>
            </a:pPr>
            <a:r>
              <a:rPr lang="en-GB" noProof="0" dirty="0">
                <a:latin typeface="+mj-lt"/>
              </a:rPr>
              <a:t>11.4.3 Conclusion</a:t>
            </a:r>
            <a:endParaRPr lang="en-GB" noProof="0" dirty="0"/>
          </a:p>
        </p:txBody>
      </p:sp>
      <p:sp>
        <p:nvSpPr>
          <p:cNvPr id="4" name="Inhaltsplatzhalter 1">
            <a:extLst>
              <a:ext uri="{FF2B5EF4-FFF2-40B4-BE49-F238E27FC236}">
                <a16:creationId xmlns:a16="http://schemas.microsoft.com/office/drawing/2014/main" id="{E7FE07E2-CBD7-D32F-2122-A79501086BE9}"/>
              </a:ext>
            </a:extLst>
          </p:cNvPr>
          <p:cNvSpPr txBox="1">
            <a:spLocks/>
          </p:cNvSpPr>
          <p:nvPr/>
        </p:nvSpPr>
        <p:spPr>
          <a:xfrm>
            <a:off x="1238250" y="1355725"/>
            <a:ext cx="93386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Change management helps to align transformation with organisation’s strategic intent, culture and values so a shared vision is embraced by everyone. </a:t>
            </a:r>
          </a:p>
          <a:p>
            <a:r>
              <a:rPr lang="en-GB" sz="2200" dirty="0">
                <a:latin typeface="+mj-lt"/>
              </a:rPr>
              <a:t>Cultural alignment is vital for sustaining and embedding changes into DNA.</a:t>
            </a:r>
          </a:p>
          <a:p>
            <a:r>
              <a:rPr lang="en-GB" sz="2200" noProof="0" dirty="0">
                <a:latin typeface="+mj-lt"/>
              </a:rPr>
              <a:t>Change management addresses the human aspects ensuring that employees are prepared, engaged and supported.</a:t>
            </a:r>
          </a:p>
          <a:p>
            <a:r>
              <a:rPr lang="en-GB" sz="2200" dirty="0">
                <a:latin typeface="+mj-lt"/>
              </a:rPr>
              <a:t>Effective c</a:t>
            </a:r>
            <a:r>
              <a:rPr lang="en-GB" sz="2200" noProof="0" dirty="0" err="1">
                <a:latin typeface="+mj-lt"/>
              </a:rPr>
              <a:t>ommunication</a:t>
            </a:r>
            <a:r>
              <a:rPr lang="en-GB" sz="2200" noProof="0" dirty="0">
                <a:latin typeface="+mj-lt"/>
              </a:rPr>
              <a:t>, training, stakeholder engagement, cultural alignment</a:t>
            </a:r>
            <a:r>
              <a:rPr lang="en-GB" sz="2200" dirty="0">
                <a:latin typeface="+mj-lt"/>
              </a:rPr>
              <a:t> and</a:t>
            </a:r>
            <a:r>
              <a:rPr lang="en-GB" sz="2200" noProof="0" dirty="0">
                <a:latin typeface="+mj-lt"/>
              </a:rPr>
              <a:t> continuous improvement support smooth and successful digital transformation. </a:t>
            </a:r>
          </a:p>
          <a:p>
            <a:r>
              <a:rPr lang="en-GB" sz="2200" dirty="0">
                <a:latin typeface="+mj-lt"/>
              </a:rPr>
              <a:t>Change management is essential for achieving long-term success through gaining necessary buy-in and support from those most impacted by changes. </a:t>
            </a:r>
          </a:p>
          <a:p>
            <a:endParaRPr lang="en-GB" sz="2200" noProof="0" dirty="0">
              <a:latin typeface="+mj-lt"/>
            </a:endParaRPr>
          </a:p>
          <a:p>
            <a:endParaRPr lang="en-GB" sz="2200" noProof="0" dirty="0">
              <a:latin typeface="+mj-lt"/>
            </a:endParaRPr>
          </a:p>
        </p:txBody>
      </p:sp>
    </p:spTree>
    <p:extLst>
      <p:ext uri="{BB962C8B-B14F-4D97-AF65-F5344CB8AC3E}">
        <p14:creationId xmlns:p14="http://schemas.microsoft.com/office/powerpoint/2010/main" val="2650172038"/>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AED43-E5B9-A5FD-B56E-2104B6E86E9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EA271C4-B5EC-1E94-4C4C-073B51765084}"/>
              </a:ext>
            </a:extLst>
          </p:cNvPr>
          <p:cNvSpPr>
            <a:spLocks noGrp="1"/>
          </p:cNvSpPr>
          <p:nvPr>
            <p:ph sz="quarter" idx="11"/>
          </p:nvPr>
        </p:nvSpPr>
        <p:spPr/>
        <p:txBody>
          <a:bodyPr/>
          <a:lstStyle/>
          <a:p>
            <a:pPr marL="0" indent="0">
              <a:buNone/>
            </a:pPr>
            <a:r>
              <a:rPr lang="en-GB" sz="3000" noProof="0" dirty="0">
                <a:latin typeface="+mj-lt"/>
              </a:rPr>
              <a:t>11.5 Digital Leadership</a:t>
            </a:r>
          </a:p>
          <a:p>
            <a:endParaRPr lang="en-GB" noProof="0" dirty="0"/>
          </a:p>
        </p:txBody>
      </p:sp>
      <p:sp>
        <p:nvSpPr>
          <p:cNvPr id="5" name="Inhaltsplatzhalter 1">
            <a:extLst>
              <a:ext uri="{FF2B5EF4-FFF2-40B4-BE49-F238E27FC236}">
                <a16:creationId xmlns:a16="http://schemas.microsoft.com/office/drawing/2014/main" id="{D307B237-9C9C-EF49-9946-B4F4C44B706B}"/>
              </a:ext>
            </a:extLst>
          </p:cNvPr>
          <p:cNvSpPr txBox="1">
            <a:spLocks/>
          </p:cNvSpPr>
          <p:nvPr/>
        </p:nvSpPr>
        <p:spPr>
          <a:xfrm>
            <a:off x="1238250" y="1297360"/>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err="1">
                <a:latin typeface="+mj-lt"/>
              </a:rPr>
              <a:t>Digitalisatio</a:t>
            </a:r>
            <a:r>
              <a:rPr lang="en-GB" sz="2200" dirty="0">
                <a:latin typeface="+mj-lt"/>
              </a:rPr>
              <a:t>n requires stronger focus on people and their needs to get employees excited about digital roadmap: collaborative leadership style with focus on networking and trust. </a:t>
            </a:r>
          </a:p>
          <a:p>
            <a:r>
              <a:rPr lang="en-GB" sz="2200" dirty="0">
                <a:latin typeface="+mj-lt"/>
              </a:rPr>
              <a:t>Digital leaders see themselves as facilitators, mediators and networkers. </a:t>
            </a:r>
          </a:p>
          <a:p>
            <a:r>
              <a:rPr lang="en-GB" sz="2200" dirty="0">
                <a:latin typeface="+mj-lt"/>
              </a:rPr>
              <a:t>Important to establish consistent corporate values and a corporate culture that offers trust and security, creating an environment that builds team spirit, shows a common goal and leaves room for self-development. </a:t>
            </a:r>
          </a:p>
          <a:p>
            <a:endParaRPr lang="en-GB" sz="2200" dirty="0">
              <a:latin typeface="+mj-lt"/>
            </a:endParaRPr>
          </a:p>
        </p:txBody>
      </p:sp>
    </p:spTree>
    <p:extLst>
      <p:ext uri="{BB962C8B-B14F-4D97-AF65-F5344CB8AC3E}">
        <p14:creationId xmlns:p14="http://schemas.microsoft.com/office/powerpoint/2010/main" val="2896740951"/>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E156F-252A-6BF1-23F4-5B9101C1903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CDA6D4C-2C95-14BF-F059-283031A07BD4}"/>
              </a:ext>
            </a:extLst>
          </p:cNvPr>
          <p:cNvSpPr>
            <a:spLocks noGrp="1"/>
          </p:cNvSpPr>
          <p:nvPr>
            <p:ph sz="quarter" idx="11"/>
          </p:nvPr>
        </p:nvSpPr>
        <p:spPr/>
        <p:txBody>
          <a:bodyPr/>
          <a:lstStyle/>
          <a:p>
            <a:pPr marL="0" indent="0">
              <a:buNone/>
            </a:pPr>
            <a:r>
              <a:rPr lang="en-GB" noProof="0" dirty="0">
                <a:latin typeface="+mj-lt"/>
              </a:rPr>
              <a:t>11.5.1</a:t>
            </a:r>
            <a:r>
              <a:rPr lang="en-GB" sz="3000" noProof="0" dirty="0">
                <a:latin typeface="+mj-lt"/>
              </a:rPr>
              <a:t> Developing Skills for the Digital Age</a:t>
            </a:r>
            <a:endParaRPr lang="en-GB" noProof="0" dirty="0"/>
          </a:p>
        </p:txBody>
      </p:sp>
      <p:sp>
        <p:nvSpPr>
          <p:cNvPr id="5" name="Inhaltsplatzhalter 1">
            <a:extLst>
              <a:ext uri="{FF2B5EF4-FFF2-40B4-BE49-F238E27FC236}">
                <a16:creationId xmlns:a16="http://schemas.microsoft.com/office/drawing/2014/main" id="{69FC9934-A5E6-6CA6-BF52-8AEAE7F9D729}"/>
              </a:ext>
            </a:extLst>
          </p:cNvPr>
          <p:cNvSpPr txBox="1">
            <a:spLocks/>
          </p:cNvSpPr>
          <p:nvPr/>
        </p:nvSpPr>
        <p:spPr>
          <a:xfrm>
            <a:off x="1238249" y="1217500"/>
            <a:ext cx="10670215"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leaders together with their employees need to identify the skills gap to plan and invest into training and development programmes. </a:t>
            </a:r>
          </a:p>
          <a:p>
            <a:r>
              <a:rPr lang="en-GB" sz="2200" dirty="0">
                <a:latin typeface="+mj-lt"/>
              </a:rPr>
              <a:t>Focus on capability building not only enhances individual performance but the overall organisational capacity to manage and leverage digital technologies. </a:t>
            </a:r>
          </a:p>
          <a:p>
            <a:r>
              <a:rPr lang="en-GB" sz="2200" noProof="0" dirty="0">
                <a:latin typeface="+mj-lt"/>
              </a:rPr>
              <a:t>Digital Leadership skills:</a:t>
            </a:r>
          </a:p>
          <a:p>
            <a:pPr lvl="1"/>
            <a:r>
              <a:rPr lang="en-GB" sz="2200" dirty="0">
                <a:latin typeface="+mj-lt"/>
              </a:rPr>
              <a:t>Ability to manage heterogeneous and geographically dispersed teams through appropriate team-building measures.</a:t>
            </a:r>
          </a:p>
          <a:p>
            <a:pPr lvl="1"/>
            <a:r>
              <a:rPr lang="en-GB" sz="2200" noProof="0" dirty="0">
                <a:latin typeface="+mj-lt"/>
              </a:rPr>
              <a:t>Being a</a:t>
            </a:r>
            <a:r>
              <a:rPr lang="en-GB" sz="2200" dirty="0" err="1">
                <a:latin typeface="+mj-lt"/>
              </a:rPr>
              <a:t>gile</a:t>
            </a:r>
            <a:r>
              <a:rPr lang="en-GB" sz="2200" dirty="0">
                <a:latin typeface="+mj-lt"/>
              </a:rPr>
              <a:t> and flexible in adapting to change, build and expand networks, set directions and encourage employees, willingness to fail.</a:t>
            </a:r>
          </a:p>
          <a:p>
            <a:pPr lvl="1"/>
            <a:r>
              <a:rPr lang="en-GB" sz="2200" noProof="0" dirty="0">
                <a:latin typeface="+mj-lt"/>
              </a:rPr>
              <a:t>Organisational level: availability of a company vision, values, cultures, governances, decisions and structure..</a:t>
            </a:r>
          </a:p>
          <a:p>
            <a:pPr lvl="1"/>
            <a:r>
              <a:rPr lang="en-GB" sz="2200" dirty="0">
                <a:latin typeface="+mj-lt"/>
              </a:rPr>
              <a:t>Digital leader’s skills, roles and leadership style.</a:t>
            </a:r>
          </a:p>
          <a:p>
            <a:pPr lvl="1"/>
            <a:r>
              <a:rPr lang="en-GB" sz="2200" noProof="0" dirty="0">
                <a:latin typeface="+mj-lt"/>
              </a:rPr>
              <a:t>Individual level of the organisation: how team member experiences people management, knowledge levels, collaboration and communication.</a:t>
            </a:r>
          </a:p>
          <a:p>
            <a:pPr lvl="1"/>
            <a:r>
              <a:rPr lang="en-GB" sz="2200" dirty="0">
                <a:latin typeface="+mj-lt"/>
              </a:rPr>
              <a:t>Ability to take ownership, daring to take a step forward and try out.</a:t>
            </a:r>
            <a:endParaRPr lang="en-GB" sz="2200" noProof="0" dirty="0">
              <a:latin typeface="+mj-lt"/>
            </a:endParaRPr>
          </a:p>
        </p:txBody>
      </p:sp>
    </p:spTree>
    <p:extLst>
      <p:ext uri="{BB962C8B-B14F-4D97-AF65-F5344CB8AC3E}">
        <p14:creationId xmlns:p14="http://schemas.microsoft.com/office/powerpoint/2010/main" val="1641742666"/>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81F91-2B98-B9F0-0B11-9EFD2C845AF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F0534E2-E5C7-97A5-5B49-1D8395C2BDF2}"/>
              </a:ext>
            </a:extLst>
          </p:cNvPr>
          <p:cNvSpPr>
            <a:spLocks noGrp="1"/>
          </p:cNvSpPr>
          <p:nvPr>
            <p:ph sz="quarter" idx="11"/>
          </p:nvPr>
        </p:nvSpPr>
        <p:spPr/>
        <p:txBody>
          <a:bodyPr/>
          <a:lstStyle/>
          <a:p>
            <a:pPr marL="0" indent="0">
              <a:buNone/>
            </a:pPr>
            <a:r>
              <a:rPr lang="en-GB" noProof="0" dirty="0">
                <a:latin typeface="+mj-lt"/>
              </a:rPr>
              <a:t>11.5.1</a:t>
            </a:r>
            <a:r>
              <a:rPr lang="en-GB" sz="3000" noProof="0" dirty="0">
                <a:latin typeface="+mj-lt"/>
              </a:rPr>
              <a:t> Developing Skills for the Digital Age</a:t>
            </a:r>
            <a:endParaRPr lang="en-GB" noProof="0" dirty="0"/>
          </a:p>
        </p:txBody>
      </p:sp>
      <p:sp>
        <p:nvSpPr>
          <p:cNvPr id="5" name="Inhaltsplatzhalter 1">
            <a:extLst>
              <a:ext uri="{FF2B5EF4-FFF2-40B4-BE49-F238E27FC236}">
                <a16:creationId xmlns:a16="http://schemas.microsoft.com/office/drawing/2014/main" id="{FC0C9791-21DD-4EAC-8DD9-0C7BF79A9DB7}"/>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capabilities and skills development:</a:t>
            </a:r>
          </a:p>
          <a:p>
            <a:pPr lvl="1"/>
            <a:r>
              <a:rPr lang="en-GB" sz="2200" noProof="0" dirty="0">
                <a:latin typeface="+mj-lt"/>
              </a:rPr>
              <a:t>Search for digital talent is intensifying, many existing jobs are changing.</a:t>
            </a:r>
          </a:p>
          <a:p>
            <a:pPr lvl="1"/>
            <a:r>
              <a:rPr lang="en-GB" sz="2200" dirty="0">
                <a:latin typeface="+mj-lt"/>
              </a:rPr>
              <a:t>Investing in development of digital skills ensures competitiveness, retainment of talent long-term and successfully designing digital transformation. </a:t>
            </a:r>
          </a:p>
          <a:p>
            <a:pPr lvl="1"/>
            <a:r>
              <a:rPr lang="en-GB" sz="2200" noProof="0" dirty="0">
                <a:latin typeface="+mj-lt"/>
              </a:rPr>
              <a:t>Most important skills: communication technologies, collaboration software and apps, data management and data security, software solutions to increase productivity.</a:t>
            </a:r>
          </a:p>
          <a:p>
            <a:pPr lvl="1"/>
            <a:r>
              <a:rPr lang="en-GB" sz="2200" dirty="0">
                <a:latin typeface="+mj-lt"/>
              </a:rPr>
              <a:t>Focus of the training should support individual goals, needs and interests.</a:t>
            </a:r>
          </a:p>
          <a:p>
            <a:pPr lvl="1"/>
            <a:r>
              <a:rPr lang="en-GB" sz="2200" dirty="0">
                <a:latin typeface="+mj-lt"/>
              </a:rPr>
              <a:t>Three top priorities in the area of AI, green (sustainability) and digital skills, digital resilience and cybersecurity skills.</a:t>
            </a:r>
          </a:p>
          <a:p>
            <a:pPr lvl="1"/>
            <a:r>
              <a:rPr lang="en-GB" sz="2200" dirty="0">
                <a:latin typeface="+mj-lt"/>
              </a:rPr>
              <a:t>Skill assessment needed to identify gaps and provide input for programmes.</a:t>
            </a:r>
          </a:p>
          <a:p>
            <a:pPr lvl="1"/>
            <a:r>
              <a:rPr lang="en-GB" sz="2200" noProof="0" dirty="0">
                <a:latin typeface="+mj-lt"/>
              </a:rPr>
              <a:t>Up</a:t>
            </a:r>
            <a:r>
              <a:rPr lang="en-GB" sz="2200" dirty="0">
                <a:latin typeface="+mj-lt"/>
              </a:rPr>
              <a:t>-skilling and re-skilling through internal training, educational/ academic institutions, micro-credentials, on-the-job training, customised training. </a:t>
            </a:r>
            <a:endParaRPr lang="en-GB" sz="2200" noProof="0" dirty="0">
              <a:latin typeface="+mj-lt"/>
            </a:endParaRPr>
          </a:p>
          <a:p>
            <a:pPr lvl="1"/>
            <a:endParaRPr lang="en-GB" sz="2200" noProof="0" dirty="0">
              <a:latin typeface="+mj-lt"/>
            </a:endParaRPr>
          </a:p>
        </p:txBody>
      </p:sp>
    </p:spTree>
    <p:extLst>
      <p:ext uri="{BB962C8B-B14F-4D97-AF65-F5344CB8AC3E}">
        <p14:creationId xmlns:p14="http://schemas.microsoft.com/office/powerpoint/2010/main" val="2544798079"/>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6EB5F-9B75-358B-70EA-9CDD48EA550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4B276A90-9C94-841D-39A3-223BF8288E69}"/>
              </a:ext>
            </a:extLst>
          </p:cNvPr>
          <p:cNvSpPr>
            <a:spLocks noGrp="1"/>
          </p:cNvSpPr>
          <p:nvPr>
            <p:ph sz="quarter" idx="11"/>
          </p:nvPr>
        </p:nvSpPr>
        <p:spPr/>
        <p:txBody>
          <a:bodyPr/>
          <a:lstStyle/>
          <a:p>
            <a:pPr marL="0" indent="0">
              <a:buNone/>
            </a:pPr>
            <a:r>
              <a:rPr lang="en-GB" sz="3000" noProof="0" dirty="0">
                <a:latin typeface="+mj-lt"/>
              </a:rPr>
              <a:t>World Economic Forum Future of Jobs Report</a:t>
            </a:r>
            <a:endParaRPr lang="en-GB" noProof="0" dirty="0"/>
          </a:p>
        </p:txBody>
      </p:sp>
      <p:sp>
        <p:nvSpPr>
          <p:cNvPr id="4" name="Inhaltsplatzhalter 1">
            <a:extLst>
              <a:ext uri="{FF2B5EF4-FFF2-40B4-BE49-F238E27FC236}">
                <a16:creationId xmlns:a16="http://schemas.microsoft.com/office/drawing/2014/main" id="{15167477-36EA-30EB-7068-79A297A986D3}"/>
              </a:ext>
            </a:extLst>
          </p:cNvPr>
          <p:cNvSpPr txBox="1">
            <a:spLocks/>
          </p:cNvSpPr>
          <p:nvPr/>
        </p:nvSpPr>
        <p:spPr>
          <a:xfrm>
            <a:off x="1238250" y="1355725"/>
            <a:ext cx="967968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Skill gaps are the biggest barrier to business transformation: 63% of employers.</a:t>
            </a:r>
          </a:p>
          <a:p>
            <a:r>
              <a:rPr lang="en-GB" sz="2200" noProof="0" dirty="0">
                <a:latin typeface="+mj-lt"/>
              </a:rPr>
              <a:t>85% of employers prioritise ups</a:t>
            </a:r>
            <a:r>
              <a:rPr lang="en-GB" sz="2200" dirty="0">
                <a:latin typeface="+mj-lt"/>
              </a:rPr>
              <a:t>killing, 70% expect to hire staff with new skills, 40% plan to reduce staff because their skills become less relevant and 50% plan to transition staff to growing roles. </a:t>
            </a:r>
          </a:p>
          <a:p>
            <a:r>
              <a:rPr lang="en-GB" sz="2200" noProof="0" dirty="0">
                <a:latin typeface="+mj-lt"/>
              </a:rPr>
              <a:t>The </a:t>
            </a:r>
            <a:r>
              <a:rPr lang="en-GB" sz="2200" noProof="0" dirty="0" err="1">
                <a:latin typeface="+mj-lt"/>
              </a:rPr>
              <a:t>technolog</a:t>
            </a:r>
            <a:r>
              <a:rPr lang="en-GB" sz="2200" dirty="0">
                <a:latin typeface="+mj-lt"/>
              </a:rPr>
              <a:t>y trends (2025-2030) that drive digital transformation: AI (86%), robotics and autonomous systems (58%). </a:t>
            </a:r>
          </a:p>
          <a:p>
            <a:r>
              <a:rPr lang="en-GB" sz="2200" noProof="0" dirty="0">
                <a:latin typeface="+mj-lt"/>
              </a:rPr>
              <a:t>Fastest growing jobs: Big Data</a:t>
            </a:r>
            <a:r>
              <a:rPr lang="en-GB" sz="2200" dirty="0">
                <a:latin typeface="+mj-lt"/>
              </a:rPr>
              <a:t> Specialist, FinTech Engineers, AI and Machine Learning Specialists, Software and Applications Developers and Security Management Specialists.</a:t>
            </a:r>
          </a:p>
          <a:p>
            <a:r>
              <a:rPr lang="en-GB" sz="2200" noProof="0" dirty="0">
                <a:latin typeface="+mj-lt"/>
              </a:rPr>
              <a:t>Fast</a:t>
            </a:r>
            <a:r>
              <a:rPr lang="en-GB" sz="2200" dirty="0" err="1">
                <a:latin typeface="+mj-lt"/>
              </a:rPr>
              <a:t>est</a:t>
            </a:r>
            <a:r>
              <a:rPr lang="en-GB" sz="2200" dirty="0">
                <a:latin typeface="+mj-lt"/>
              </a:rPr>
              <a:t> declining jobs: Process-driven roles like </a:t>
            </a:r>
            <a:r>
              <a:rPr lang="en-US" sz="2200" dirty="0">
                <a:latin typeface="+mj-lt"/>
              </a:rPr>
              <a:t>Postal Service Clerks, Bank Tellers and Related Clerks, Data Entry Clerks, Cashiers and Ticket Clerks, and Administrative Assistants and Executive Secretaries.</a:t>
            </a:r>
          </a:p>
          <a:p>
            <a:r>
              <a:rPr lang="en-US" sz="2200" noProof="0" dirty="0">
                <a:latin typeface="+mj-lt"/>
              </a:rPr>
              <a:t>Core skills for digital age: analytical thinking, resilience</a:t>
            </a:r>
            <a:r>
              <a:rPr lang="en-US" sz="2200" dirty="0">
                <a:latin typeface="+mj-lt"/>
              </a:rPr>
              <a:t>, agility, leadership, social influence, creative thinking, motivation and self-awareness, technological literacy. </a:t>
            </a:r>
            <a:endParaRPr lang="en-GB" sz="2200" noProof="0" dirty="0">
              <a:latin typeface="+mj-lt"/>
            </a:endParaRPr>
          </a:p>
        </p:txBody>
      </p:sp>
    </p:spTree>
    <p:extLst>
      <p:ext uri="{BB962C8B-B14F-4D97-AF65-F5344CB8AC3E}">
        <p14:creationId xmlns:p14="http://schemas.microsoft.com/office/powerpoint/2010/main" val="3456221006"/>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02844-4F85-40AF-979F-16F59EAB6B8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9E2A371-B66B-BBB7-EC03-842D6B04AAFC}"/>
              </a:ext>
            </a:extLst>
          </p:cNvPr>
          <p:cNvSpPr>
            <a:spLocks noGrp="1"/>
          </p:cNvSpPr>
          <p:nvPr>
            <p:ph sz="quarter" idx="11"/>
          </p:nvPr>
        </p:nvSpPr>
        <p:spPr/>
        <p:txBody>
          <a:bodyPr/>
          <a:lstStyle/>
          <a:p>
            <a:pPr marL="0" indent="0">
              <a:buNone/>
            </a:pPr>
            <a:r>
              <a:rPr lang="en-GB" noProof="0" dirty="0">
                <a:latin typeface="+mj-lt"/>
              </a:rPr>
              <a:t>11.5.2</a:t>
            </a:r>
            <a:r>
              <a:rPr lang="en-GB" sz="3000" noProof="0" dirty="0">
                <a:latin typeface="+mj-lt"/>
              </a:rPr>
              <a:t> Digital Internal Communication</a:t>
            </a:r>
            <a:endParaRPr lang="en-GB" noProof="0" dirty="0"/>
          </a:p>
        </p:txBody>
      </p:sp>
      <p:sp>
        <p:nvSpPr>
          <p:cNvPr id="5" name="Inhaltsplatzhalter 1">
            <a:extLst>
              <a:ext uri="{FF2B5EF4-FFF2-40B4-BE49-F238E27FC236}">
                <a16:creationId xmlns:a16="http://schemas.microsoft.com/office/drawing/2014/main" id="{D2DF313A-49D5-68B2-D0B5-30A3812A5B33}"/>
              </a:ext>
            </a:extLst>
          </p:cNvPr>
          <p:cNvSpPr txBox="1">
            <a:spLocks/>
          </p:cNvSpPr>
          <p:nvPr/>
        </p:nvSpPr>
        <p:spPr>
          <a:xfrm>
            <a:off x="749150" y="1355725"/>
            <a:ext cx="502636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r</a:t>
            </a:r>
            <a:r>
              <a:rPr lang="en-GB" sz="2200" noProof="0" dirty="0" err="1">
                <a:latin typeface="+mj-lt"/>
              </a:rPr>
              <a:t>efers</a:t>
            </a:r>
            <a:r>
              <a:rPr lang="en-GB" sz="2200" noProof="0" dirty="0">
                <a:latin typeface="+mj-lt"/>
              </a:rPr>
              <a:t> to the use of digital tools and platforms to facilitate the exchange of information, ideas and collaboration within an organisation. </a:t>
            </a:r>
          </a:p>
          <a:p>
            <a:r>
              <a:rPr lang="en-GB" sz="2200" dirty="0">
                <a:latin typeface="+mj-lt"/>
              </a:rPr>
              <a:t>e</a:t>
            </a:r>
            <a:r>
              <a:rPr lang="en-GB" sz="2200" noProof="0" dirty="0" err="1">
                <a:latin typeface="+mj-lt"/>
              </a:rPr>
              <a:t>ncompasses</a:t>
            </a:r>
            <a:r>
              <a:rPr lang="en-GB" sz="2200" noProof="0" dirty="0">
                <a:latin typeface="+mj-lt"/>
              </a:rPr>
              <a:t> a wide range of activities with focus on trust building, development and implementation of digital competencies and skills.</a:t>
            </a:r>
          </a:p>
          <a:p>
            <a:r>
              <a:rPr lang="en-GB" sz="2200" dirty="0">
                <a:latin typeface="+mj-lt"/>
              </a:rPr>
              <a:t>designed to keep employees informed, engaged and connected to the strategic goals and values. </a:t>
            </a:r>
          </a:p>
          <a:p>
            <a:r>
              <a:rPr lang="en-GB" sz="2200" dirty="0">
                <a:latin typeface="+mj-lt"/>
              </a:rPr>
              <a:t> can be explained as socio-technical organisational system and as a people-focused phenomenon.</a:t>
            </a:r>
          </a:p>
        </p:txBody>
      </p:sp>
      <p:pic>
        <p:nvPicPr>
          <p:cNvPr id="4" name="Grafik 3" descr="Ein Bild, das Text, Diagramm, Kreis, Screenshot enthält.&#10;&#10;KI-generierte Inhalte können fehlerhaft sein.">
            <a:extLst>
              <a:ext uri="{FF2B5EF4-FFF2-40B4-BE49-F238E27FC236}">
                <a16:creationId xmlns:a16="http://schemas.microsoft.com/office/drawing/2014/main" id="{006FE308-A420-E93B-9521-3280FCC3A9D3}"/>
              </a:ext>
            </a:extLst>
          </p:cNvPr>
          <p:cNvPicPr>
            <a:picLocks noChangeAspect="1"/>
          </p:cNvPicPr>
          <p:nvPr/>
        </p:nvPicPr>
        <p:blipFill>
          <a:blip r:embed="rId2"/>
          <a:stretch>
            <a:fillRect/>
          </a:stretch>
        </p:blipFill>
        <p:spPr>
          <a:xfrm>
            <a:off x="5775513" y="925939"/>
            <a:ext cx="6180201" cy="5542499"/>
          </a:xfrm>
          <a:prstGeom prst="rect">
            <a:avLst/>
          </a:prstGeom>
        </p:spPr>
      </p:pic>
    </p:spTree>
    <p:extLst>
      <p:ext uri="{BB962C8B-B14F-4D97-AF65-F5344CB8AC3E}">
        <p14:creationId xmlns:p14="http://schemas.microsoft.com/office/powerpoint/2010/main" val="2159715599"/>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2A09D-7080-F61C-6C8D-A47BC0783693}"/>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D5CC8C55-FA06-0425-F625-5FC4106D1114}"/>
              </a:ext>
            </a:extLst>
          </p:cNvPr>
          <p:cNvSpPr>
            <a:spLocks noGrp="1"/>
          </p:cNvSpPr>
          <p:nvPr>
            <p:ph sz="quarter" idx="11"/>
          </p:nvPr>
        </p:nvSpPr>
        <p:spPr/>
        <p:txBody>
          <a:bodyPr/>
          <a:lstStyle/>
          <a:p>
            <a:pPr marL="0" indent="0">
              <a:buNone/>
            </a:pPr>
            <a:r>
              <a:rPr lang="en-GB" noProof="0" dirty="0">
                <a:latin typeface="+mj-lt"/>
              </a:rPr>
              <a:t>11.5.3 </a:t>
            </a:r>
            <a:r>
              <a:rPr lang="en-GB" sz="3000" noProof="0" dirty="0">
                <a:latin typeface="+mj-lt"/>
              </a:rPr>
              <a:t>Conclusion</a:t>
            </a:r>
            <a:endParaRPr lang="en-GB" noProof="0" dirty="0"/>
          </a:p>
        </p:txBody>
      </p:sp>
      <p:sp>
        <p:nvSpPr>
          <p:cNvPr id="5" name="Inhaltsplatzhalter 1">
            <a:extLst>
              <a:ext uri="{FF2B5EF4-FFF2-40B4-BE49-F238E27FC236}">
                <a16:creationId xmlns:a16="http://schemas.microsoft.com/office/drawing/2014/main" id="{7AE203C5-1724-9690-9B54-24A4DF8752DD}"/>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Digital leadership provides and articulates a clear vision and direction that aligns with strategic goals. </a:t>
            </a:r>
          </a:p>
          <a:p>
            <a:r>
              <a:rPr lang="en-GB" sz="2200" dirty="0">
                <a:latin typeface="+mj-lt"/>
              </a:rPr>
              <a:t>Digital leaders foster alignment and commitment across the organisation towards common objectives through exploring new ideas, testing technologies and learning from failures.</a:t>
            </a:r>
          </a:p>
          <a:p>
            <a:r>
              <a:rPr lang="en-GB" sz="2200" noProof="0" dirty="0">
                <a:latin typeface="+mj-lt"/>
              </a:rPr>
              <a:t>Digital transformation requires a shift in mindset, encouraging experimentation and embracing change through promoting values like creativity, risk-taking, continuous capabilities, skills development and organisational learning. </a:t>
            </a:r>
          </a:p>
          <a:p>
            <a:r>
              <a:rPr lang="en-GB" sz="2200" dirty="0">
                <a:latin typeface="+mj-lt"/>
              </a:rPr>
              <a:t>Digital leadership is essential to navigate through complex issues like data privacy, cybersecurity and the ethical use of AI. </a:t>
            </a:r>
          </a:p>
          <a:p>
            <a:r>
              <a:rPr lang="en-GB" sz="2200" noProof="0" dirty="0">
                <a:latin typeface="+mj-lt"/>
              </a:rPr>
              <a:t>Digital leaders set value framework for internal collaboration and communication, ethical behaviour, establish robust governance frameworks and ensure compliance with relevant regulations. </a:t>
            </a:r>
          </a:p>
          <a:p>
            <a:r>
              <a:rPr lang="en-GB" sz="2200" noProof="0" dirty="0">
                <a:latin typeface="+mj-lt"/>
              </a:rPr>
              <a:t>Commitment to digital, ethical leadership builds trust for long-term success.</a:t>
            </a:r>
          </a:p>
          <a:p>
            <a:endParaRPr lang="en-GB" sz="2200" noProof="0" dirty="0">
              <a:latin typeface="+mj-lt"/>
            </a:endParaRPr>
          </a:p>
        </p:txBody>
      </p:sp>
    </p:spTree>
    <p:extLst>
      <p:ext uri="{BB962C8B-B14F-4D97-AF65-F5344CB8AC3E}">
        <p14:creationId xmlns:p14="http://schemas.microsoft.com/office/powerpoint/2010/main" val="427179369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51F40-328D-8EF8-22C2-EFCF5974D06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D31368D5-F81A-1ACB-FFFC-2E0FC33065AE}"/>
              </a:ext>
            </a:extLst>
          </p:cNvPr>
          <p:cNvSpPr>
            <a:spLocks noGrp="1"/>
          </p:cNvSpPr>
          <p:nvPr>
            <p:ph sz="quarter" idx="11"/>
          </p:nvPr>
        </p:nvSpPr>
        <p:spPr/>
        <p:txBody>
          <a:bodyPr/>
          <a:lstStyle/>
          <a:p>
            <a:pPr marL="0" indent="0">
              <a:buNone/>
            </a:pPr>
            <a:r>
              <a:rPr lang="en-GB" noProof="0" dirty="0">
                <a:latin typeface="+mj-lt"/>
              </a:rPr>
              <a:t>11.6 </a:t>
            </a:r>
            <a:r>
              <a:rPr lang="en-GB" sz="3000" noProof="0" dirty="0">
                <a:latin typeface="+mj-lt"/>
              </a:rPr>
              <a:t>Success Metrics of Digital Transformation</a:t>
            </a:r>
            <a:endParaRPr lang="en-GB" noProof="0" dirty="0"/>
          </a:p>
        </p:txBody>
      </p:sp>
      <p:sp>
        <p:nvSpPr>
          <p:cNvPr id="5" name="Inhaltsplatzhalter 1">
            <a:extLst>
              <a:ext uri="{FF2B5EF4-FFF2-40B4-BE49-F238E27FC236}">
                <a16:creationId xmlns:a16="http://schemas.microsoft.com/office/drawing/2014/main" id="{DDDC3B31-ADF8-3007-8BAD-04F5D460F69C}"/>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Massive budgets for digital transformation need continuous tracking, measuring and monitoring of progress to make necessary adjustments. </a:t>
            </a:r>
          </a:p>
          <a:p>
            <a:r>
              <a:rPr lang="en-GB" sz="2200" dirty="0">
                <a:latin typeface="+mj-lt"/>
              </a:rPr>
              <a:t>Difficulty to measure: holistic and strategic digital transformation takes several years, management changes, loses focus, energy or interest. </a:t>
            </a:r>
          </a:p>
          <a:p>
            <a:r>
              <a:rPr lang="en-GB" sz="2200" noProof="0" dirty="0">
                <a:latin typeface="+mj-lt"/>
              </a:rPr>
              <a:t>Transformation management in two ways:</a:t>
            </a:r>
          </a:p>
          <a:p>
            <a:pPr lvl="1"/>
            <a:r>
              <a:rPr lang="en-GB" sz="2200" dirty="0">
                <a:latin typeface="+mj-lt"/>
              </a:rPr>
              <a:t>Based on the progress of the project: digital roadmap / strategy has several programmes and projects with progress being measured through project reports or a traffic-light system. </a:t>
            </a:r>
          </a:p>
          <a:p>
            <a:pPr lvl="1"/>
            <a:r>
              <a:rPr lang="en-GB" sz="2200" dirty="0">
                <a:latin typeface="+mj-lt"/>
              </a:rPr>
              <a:t>Through key strategic success metrics:</a:t>
            </a:r>
          </a:p>
          <a:p>
            <a:pPr lvl="2"/>
            <a:r>
              <a:rPr lang="en-GB" sz="2200" noProof="0" dirty="0">
                <a:latin typeface="+mj-lt"/>
              </a:rPr>
              <a:t>Financials: revenue, profit growth, profit margins, ROI metrics.</a:t>
            </a:r>
          </a:p>
          <a:p>
            <a:pPr lvl="2"/>
            <a:r>
              <a:rPr lang="en-GB" sz="2200" dirty="0">
                <a:latin typeface="+mj-lt"/>
              </a:rPr>
              <a:t>Customer focus: customer surveys, reviews, net promoter score.</a:t>
            </a:r>
          </a:p>
          <a:p>
            <a:pPr lvl="2"/>
            <a:r>
              <a:rPr lang="en-GB" sz="2200" noProof="0" dirty="0">
                <a:latin typeface="+mj-lt"/>
              </a:rPr>
              <a:t>Employee focus: employee opinion surveys. </a:t>
            </a:r>
          </a:p>
          <a:p>
            <a:pPr lvl="2"/>
            <a:r>
              <a:rPr lang="en-GB" sz="2200" dirty="0">
                <a:latin typeface="+mj-lt"/>
              </a:rPr>
              <a:t>Sustainability focus.</a:t>
            </a:r>
            <a:endParaRPr lang="en-GB" sz="2200" noProof="0" dirty="0">
              <a:latin typeface="+mj-lt"/>
            </a:endParaRPr>
          </a:p>
        </p:txBody>
      </p:sp>
    </p:spTree>
    <p:extLst>
      <p:ext uri="{BB962C8B-B14F-4D97-AF65-F5344CB8AC3E}">
        <p14:creationId xmlns:p14="http://schemas.microsoft.com/office/powerpoint/2010/main" val="547790837"/>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ED9D1-D931-E7CF-2F68-813C1613965A}"/>
            </a:ext>
          </a:extLst>
        </p:cNvPr>
        <p:cNvGrpSpPr/>
        <p:nvPr/>
      </p:nvGrpSpPr>
      <p:grpSpPr>
        <a:xfrm>
          <a:off x="0" y="0"/>
          <a:ext cx="0" cy="0"/>
          <a:chOff x="0" y="0"/>
          <a:chExt cx="0" cy="0"/>
        </a:xfrm>
      </p:grpSpPr>
      <p:pic>
        <p:nvPicPr>
          <p:cNvPr id="4" name="Grafik 3" descr="Ein Bild, das Text, Screenshot, Schrift, Darstellung enthält.&#10;&#10;KI-generierte Inhalte können fehlerhaft sein.">
            <a:extLst>
              <a:ext uri="{FF2B5EF4-FFF2-40B4-BE49-F238E27FC236}">
                <a16:creationId xmlns:a16="http://schemas.microsoft.com/office/drawing/2014/main" id="{93CB837F-7332-CD2F-BA6B-D6BB435C8DBF}"/>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209335" y="1504986"/>
            <a:ext cx="5820203" cy="4789488"/>
          </a:xfrm>
          <a:prstGeom prst="rect">
            <a:avLst/>
          </a:prstGeom>
        </p:spPr>
      </p:pic>
      <p:sp>
        <p:nvSpPr>
          <p:cNvPr id="3" name="Inhaltsplatzhalter 2">
            <a:extLst>
              <a:ext uri="{FF2B5EF4-FFF2-40B4-BE49-F238E27FC236}">
                <a16:creationId xmlns:a16="http://schemas.microsoft.com/office/drawing/2014/main" id="{E0DE1ED0-823B-8378-EF9E-D21154F8A0DE}"/>
              </a:ext>
            </a:extLst>
          </p:cNvPr>
          <p:cNvSpPr>
            <a:spLocks noGrp="1"/>
          </p:cNvSpPr>
          <p:nvPr>
            <p:ph sz="quarter" idx="11"/>
          </p:nvPr>
        </p:nvSpPr>
        <p:spPr/>
        <p:txBody>
          <a:bodyPr/>
          <a:lstStyle/>
          <a:p>
            <a:pPr marL="0" indent="0">
              <a:buNone/>
            </a:pPr>
            <a:r>
              <a:rPr lang="en-GB" noProof="0" dirty="0">
                <a:latin typeface="+mj-lt"/>
              </a:rPr>
              <a:t>11.6 </a:t>
            </a:r>
            <a:r>
              <a:rPr lang="en-GB" sz="3000" noProof="0" dirty="0">
                <a:latin typeface="+mj-lt"/>
              </a:rPr>
              <a:t>Success Metrics of Digital Transformation</a:t>
            </a:r>
            <a:endParaRPr lang="en-GB" noProof="0" dirty="0"/>
          </a:p>
        </p:txBody>
      </p:sp>
      <p:sp>
        <p:nvSpPr>
          <p:cNvPr id="5" name="Inhaltsplatzhalter 1">
            <a:extLst>
              <a:ext uri="{FF2B5EF4-FFF2-40B4-BE49-F238E27FC236}">
                <a16:creationId xmlns:a16="http://schemas.microsoft.com/office/drawing/2014/main" id="{92A58FE4-2AFF-8C70-A975-A61C0AE125B2}"/>
              </a:ext>
            </a:extLst>
          </p:cNvPr>
          <p:cNvSpPr txBox="1">
            <a:spLocks/>
          </p:cNvSpPr>
          <p:nvPr/>
        </p:nvSpPr>
        <p:spPr>
          <a:xfrm>
            <a:off x="685355" y="1355725"/>
            <a:ext cx="536673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Concepts to measure these metrics:</a:t>
            </a:r>
          </a:p>
          <a:p>
            <a:endParaRPr lang="en-GB" sz="2200" dirty="0">
              <a:latin typeface="+mj-lt"/>
            </a:endParaRPr>
          </a:p>
          <a:p>
            <a:r>
              <a:rPr lang="en-GB" sz="2200" noProof="0" dirty="0">
                <a:latin typeface="+mj-lt"/>
              </a:rPr>
              <a:t>Focus on linking corporate strategy with programmes using planning, agile implementation, measurement of goals and results of output-impact-outcome using these concepts. </a:t>
            </a:r>
          </a:p>
          <a:p>
            <a:r>
              <a:rPr lang="en-GB" sz="2200" dirty="0">
                <a:latin typeface="+mj-lt"/>
              </a:rPr>
              <a:t>Organisations should embed these metrics in their leadership principles and culture and use feedback form the market to improve and develop the digital transformation roadmap. </a:t>
            </a:r>
            <a:endParaRPr lang="en-GB" sz="2200" noProof="0" dirty="0">
              <a:latin typeface="+mj-lt"/>
            </a:endParaRPr>
          </a:p>
        </p:txBody>
      </p:sp>
    </p:spTree>
    <p:extLst>
      <p:ext uri="{BB962C8B-B14F-4D97-AF65-F5344CB8AC3E}">
        <p14:creationId xmlns:p14="http://schemas.microsoft.com/office/powerpoint/2010/main" val="199471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662F-2D8C-6077-5E19-4209BF477AA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E7CE7A0-A07D-0CCA-0EC1-B43C47FD9A6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Foreword</a:t>
            </a:r>
            <a:endParaRPr lang="en-GB" sz="3000" b="1" noProof="0" dirty="0">
              <a:latin typeface="+mj-lt"/>
            </a:endParaRPr>
          </a:p>
        </p:txBody>
      </p:sp>
      <p:sp>
        <p:nvSpPr>
          <p:cNvPr id="5" name="TextBox 3">
            <a:extLst>
              <a:ext uri="{FF2B5EF4-FFF2-40B4-BE49-F238E27FC236}">
                <a16:creationId xmlns:a16="http://schemas.microsoft.com/office/drawing/2014/main" id="{74EF1F22-3BAD-D377-EB4B-575CF7E693C0}"/>
              </a:ext>
            </a:extLst>
          </p:cNvPr>
          <p:cNvSpPr txBox="1"/>
          <p:nvPr/>
        </p:nvSpPr>
        <p:spPr>
          <a:xfrm>
            <a:off x="327546" y="1163921"/>
            <a:ext cx="11542462" cy="2123658"/>
          </a:xfrm>
          <a:prstGeom prst="rect">
            <a:avLst/>
          </a:prstGeom>
          <a:noFill/>
        </p:spPr>
        <p:txBody>
          <a:bodyPr wrap="square">
            <a:spAutoFit/>
          </a:bodyPr>
          <a:lstStyle/>
          <a:p>
            <a:pPr algn="just"/>
            <a:r>
              <a:rPr lang="en-GB" sz="1200" noProof="0" dirty="0">
                <a:latin typeface="+mj-lt"/>
              </a:rPr>
              <a:t>Modern advancements in the economy are characterised by a series of transformative industrial revolutions over the past three hundred years, each driven by groundbreaking technological innovations that reshaped societies, industries, businesses, and the way we live and work. The first industrial revolution, which began in the late 18th century, was driven by the mechanisation of production through steam power and the advent of factories. This era saw a dramatic increase in productivity and the rise of urban centres, fundamentally altering the social and economic landscape. The second industrial revolution in the late 19th and early 20th centuries introduced mass production and assembly lines, powered by electricity. Innovations such as the telegraph, telephone, and internal combustion engine further accelerated industrial growth and global connectivity, resulting in consumer markets.</a:t>
            </a:r>
          </a:p>
          <a:p>
            <a:pPr algn="just"/>
            <a:endParaRPr lang="en-GB" sz="1200" noProof="0" dirty="0">
              <a:latin typeface="+mj-lt"/>
            </a:endParaRPr>
          </a:p>
          <a:p>
            <a:pPr algn="just"/>
            <a:r>
              <a:rPr lang="en-GB" sz="1200" noProof="0" dirty="0">
                <a:latin typeface="+mj-lt"/>
              </a:rPr>
              <a:t>The third industrial revolution, starting in the mid-20th century, brought automation and the digitalisation of manufacturing processes. The development of computers and the internet revolutionised industries, enabling unprecedented levels of precision and efficiency. This era laid the groundwork for the interconnected world we live in today. We are currently in the midst of the fourth industrial revolution, characterised by the fusion of digital and physical dimensions, creating smart factories and shipping digital societies. As we stand on the brink of the fifth industrial revolution, the focus shifts towards human-machine symbiosis, ethical AI, and sustainable practices. This emerging era emphasises the integration of advanced technologies with human capabilities, fostering collaboration between humans and robots, and prioritising ecological sustainability and social well-being.</a:t>
            </a:r>
          </a:p>
        </p:txBody>
      </p:sp>
      <p:pic>
        <p:nvPicPr>
          <p:cNvPr id="3" name="Picture 2" descr="A person in a suit and tie&#10;&#10;AI-generated content may be incorrect.">
            <a:extLst>
              <a:ext uri="{FF2B5EF4-FFF2-40B4-BE49-F238E27FC236}">
                <a16:creationId xmlns:a16="http://schemas.microsoft.com/office/drawing/2014/main" id="{6BEE6FD1-9A63-37FC-BE4E-3D137229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352" y="3429000"/>
            <a:ext cx="3894018" cy="259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C93319E5-D04D-7450-E1B6-56455B8621B7}"/>
              </a:ext>
            </a:extLst>
          </p:cNvPr>
          <p:cNvSpPr txBox="1"/>
          <p:nvPr/>
        </p:nvSpPr>
        <p:spPr>
          <a:xfrm>
            <a:off x="327546" y="3142850"/>
            <a:ext cx="7410735" cy="3046988"/>
          </a:xfrm>
          <a:prstGeom prst="rect">
            <a:avLst/>
          </a:prstGeom>
          <a:noFill/>
        </p:spPr>
        <p:txBody>
          <a:bodyPr wrap="square">
            <a:spAutoFit/>
          </a:bodyPr>
          <a:lstStyle/>
          <a:p>
            <a:pPr algn="just"/>
            <a:endParaRPr lang="en-GB" sz="1200" noProof="0" dirty="0">
              <a:latin typeface="+mj-lt"/>
            </a:endParaRPr>
          </a:p>
          <a:p>
            <a:pPr algn="just"/>
            <a:r>
              <a:rPr lang="en-GB" sz="1200" noProof="0" dirty="0">
                <a:latin typeface="+mj-lt"/>
              </a:rPr>
              <a:t>In this rapidly evolving landscape, strategic digital transformation is not just an option but a necessity for organisations to remain competitive and relevant. It involves a holistic renewal of business models, processes, and organisational structures, leveraging digital technologies to create new value and drive innovation. This new textbook describes the components and provides a toolkit for strategic digital transformation, which requires a clear vision, a comprehensive digital strategy, a robust implementation plan and a commitment to continuous learning and adaptation.</a:t>
            </a:r>
          </a:p>
          <a:p>
            <a:pPr algn="just"/>
            <a:endParaRPr lang="en-GB" sz="1200" noProof="0" dirty="0">
              <a:latin typeface="+mj-lt"/>
            </a:endParaRPr>
          </a:p>
          <a:p>
            <a:pPr algn="just"/>
            <a:r>
              <a:rPr lang="en-GB" sz="1200" noProof="0" dirty="0">
                <a:latin typeface="+mj-lt"/>
              </a:rPr>
              <a:t>Organisations that embrace this transformation will be better positioned to navigate the complexities of the digital age, capitalise on new opportunities, and contribute to a more sustainable and inclusive future. It is an exciting time to be part of this journey, and I am confident that the insights and strategies presented in this textbook will provide valuable guidance for young leaders and innovators seeking to thrive in the digital era.</a:t>
            </a:r>
          </a:p>
          <a:p>
            <a:pPr algn="just"/>
            <a:endParaRPr lang="en-GB" sz="1200" noProof="0" dirty="0">
              <a:latin typeface="+mj-lt"/>
            </a:endParaRPr>
          </a:p>
          <a:p>
            <a:pPr algn="just"/>
            <a:r>
              <a:rPr lang="en-GB" sz="1200" b="1" noProof="0" dirty="0">
                <a:latin typeface="+mj-lt"/>
              </a:rPr>
              <a:t>Alois </a:t>
            </a:r>
            <a:r>
              <a:rPr lang="en-GB" sz="1200" b="1" noProof="0" dirty="0" err="1">
                <a:latin typeface="+mj-lt"/>
              </a:rPr>
              <a:t>Zwinggi</a:t>
            </a:r>
            <a:endParaRPr lang="en-GB" sz="1200" b="1" noProof="0" dirty="0">
              <a:latin typeface="+mj-lt"/>
            </a:endParaRPr>
          </a:p>
          <a:p>
            <a:pPr algn="just"/>
            <a:r>
              <a:rPr lang="en-GB" sz="1200" b="1" noProof="0" dirty="0">
                <a:latin typeface="+mj-lt"/>
              </a:rPr>
              <a:t>Managing Director, World Economic Forum</a:t>
            </a:r>
          </a:p>
          <a:p>
            <a:pPr algn="just"/>
            <a:r>
              <a:rPr lang="en-GB" sz="1200" noProof="0" dirty="0">
                <a:latin typeface="+mj-lt"/>
                <a:hlinkClick r:id="rId3"/>
              </a:rPr>
              <a:t>www.weforum.org</a:t>
            </a:r>
            <a:r>
              <a:rPr lang="en-GB" sz="1200" noProof="0" dirty="0">
                <a:latin typeface="+mj-lt"/>
              </a:rPr>
              <a:t> </a:t>
            </a:r>
          </a:p>
          <a:p>
            <a:pPr algn="just"/>
            <a:endParaRPr lang="en-GB" sz="1200" noProof="0" dirty="0">
              <a:latin typeface="+mj-lt"/>
            </a:endParaRPr>
          </a:p>
        </p:txBody>
      </p:sp>
      <p:sp>
        <p:nvSpPr>
          <p:cNvPr id="8" name="TextBox 7">
            <a:extLst>
              <a:ext uri="{FF2B5EF4-FFF2-40B4-BE49-F238E27FC236}">
                <a16:creationId xmlns:a16="http://schemas.microsoft.com/office/drawing/2014/main" id="{17C74053-3170-A0E0-BA16-7CC26252D248}"/>
              </a:ext>
            </a:extLst>
          </p:cNvPr>
          <p:cNvSpPr txBox="1"/>
          <p:nvPr/>
        </p:nvSpPr>
        <p:spPr>
          <a:xfrm>
            <a:off x="7829408" y="5985037"/>
            <a:ext cx="2695433" cy="216917"/>
          </a:xfrm>
          <a:prstGeom prst="rect">
            <a:avLst/>
          </a:prstGeom>
          <a:noFill/>
        </p:spPr>
        <p:txBody>
          <a:bodyPr wrap="square">
            <a:spAutoFit/>
          </a:bodyPr>
          <a:lstStyle/>
          <a:p>
            <a:r>
              <a:rPr lang="en-GB" sz="800" noProof="0" dirty="0"/>
              <a:t>© World Economic Forum/Pascal Bitz (Flickr, 2023)</a:t>
            </a:r>
          </a:p>
        </p:txBody>
      </p:sp>
    </p:spTree>
    <p:extLst>
      <p:ext uri="{BB962C8B-B14F-4D97-AF65-F5344CB8AC3E}">
        <p14:creationId xmlns:p14="http://schemas.microsoft.com/office/powerpoint/2010/main" val="1922203754"/>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D7292-DA18-1518-B869-03998E5937B3}"/>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0E19064D-1A0B-02BB-4DCF-70DE876F0676}"/>
              </a:ext>
            </a:extLst>
          </p:cNvPr>
          <p:cNvSpPr>
            <a:spLocks noGrp="1"/>
          </p:cNvSpPr>
          <p:nvPr>
            <p:ph sz="quarter" idx="11"/>
          </p:nvPr>
        </p:nvSpPr>
        <p:spPr/>
        <p:txBody>
          <a:bodyPr/>
          <a:lstStyle/>
          <a:p>
            <a:pPr marL="0" indent="0">
              <a:buNone/>
            </a:pPr>
            <a:r>
              <a:rPr lang="en-GB" noProof="0" dirty="0">
                <a:latin typeface="+mj-lt"/>
              </a:rPr>
              <a:t>How long does a digital transformation strategy take to implement?</a:t>
            </a:r>
            <a:endParaRPr lang="en-GB" noProof="0" dirty="0"/>
          </a:p>
        </p:txBody>
      </p:sp>
      <p:sp>
        <p:nvSpPr>
          <p:cNvPr id="5" name="Inhaltsplatzhalter 1">
            <a:extLst>
              <a:ext uri="{FF2B5EF4-FFF2-40B4-BE49-F238E27FC236}">
                <a16:creationId xmlns:a16="http://schemas.microsoft.com/office/drawing/2014/main" id="{3D225B3D-1DBE-79F5-27E3-7367195CD993}"/>
              </a:ext>
            </a:extLst>
          </p:cNvPr>
          <p:cNvSpPr txBox="1">
            <a:spLocks/>
          </p:cNvSpPr>
          <p:nvPr/>
        </p:nvSpPr>
        <p:spPr>
          <a:xfrm>
            <a:off x="1210818" y="1346581"/>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Depending on size of the organisation, industry, culture and maturity of organisations.</a:t>
            </a:r>
          </a:p>
          <a:p>
            <a:r>
              <a:rPr lang="en-GB" sz="2200" dirty="0">
                <a:latin typeface="+mj-lt"/>
              </a:rPr>
              <a:t>Business strategies and digital transformation are designed to last between two and six years. </a:t>
            </a:r>
          </a:p>
          <a:p>
            <a:r>
              <a:rPr lang="en-GB" sz="2200" noProof="0" dirty="0">
                <a:latin typeface="+mj-lt"/>
              </a:rPr>
              <a:t>Small business: digital roadmap planned and outlined for two-three years. </a:t>
            </a:r>
          </a:p>
          <a:p>
            <a:r>
              <a:rPr lang="en-GB" sz="2200" dirty="0">
                <a:latin typeface="+mj-lt"/>
              </a:rPr>
              <a:t>Large enterprise: Period of four to six years, although a sustainable digital transformation can take longer due to complexity of organisation and infrastructure.</a:t>
            </a:r>
          </a:p>
          <a:p>
            <a:r>
              <a:rPr lang="en-GB" sz="2200" dirty="0">
                <a:latin typeface="+mj-lt"/>
              </a:rPr>
              <a:t>Organisations should plan for the future (long-term) and think about how many projects they can and want to implement to achieve a competitive position in the market. </a:t>
            </a:r>
            <a:endParaRPr lang="en-GB" sz="2200" noProof="0" dirty="0">
              <a:latin typeface="+mj-lt"/>
            </a:endParaRPr>
          </a:p>
        </p:txBody>
      </p:sp>
    </p:spTree>
    <p:extLst>
      <p:ext uri="{BB962C8B-B14F-4D97-AF65-F5344CB8AC3E}">
        <p14:creationId xmlns:p14="http://schemas.microsoft.com/office/powerpoint/2010/main" val="3928459992"/>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5589-C6F5-6F6A-105E-46965651CBD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496D705-66AA-8F2B-5CEA-69C07A878873}"/>
              </a:ext>
            </a:extLst>
          </p:cNvPr>
          <p:cNvSpPr>
            <a:spLocks noGrp="1"/>
          </p:cNvSpPr>
          <p:nvPr>
            <p:ph sz="quarter" idx="11"/>
          </p:nvPr>
        </p:nvSpPr>
        <p:spPr/>
        <p:txBody>
          <a:bodyPr/>
          <a:lstStyle/>
          <a:p>
            <a:pPr marL="0" indent="0">
              <a:buNone/>
            </a:pPr>
            <a:r>
              <a:rPr lang="en-GB" noProof="0" dirty="0">
                <a:latin typeface="+mj-lt"/>
              </a:rPr>
              <a:t>11.7 Conclusion</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E55D14A0-37B0-A8DE-8545-7AE1FBC40E9A}"/>
              </a:ext>
            </a:extLst>
          </p:cNvPr>
          <p:cNvSpPr txBox="1">
            <a:spLocks/>
          </p:cNvSpPr>
          <p:nvPr/>
        </p:nvSpPr>
        <p:spPr>
          <a:xfrm>
            <a:off x="1210818" y="1346581"/>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Across the seven SAF, resources, risks and change processes need to be considered to successfully and sustainably implement digital transformation strategies in the context of new digital technology. </a:t>
            </a:r>
          </a:p>
          <a:p>
            <a:r>
              <a:rPr lang="en-GB" sz="2200" noProof="0" dirty="0">
                <a:latin typeface="+mj-lt"/>
              </a:rPr>
              <a:t>First step: identify and address potential barriers and risks, s</a:t>
            </a:r>
            <a:r>
              <a:rPr lang="en-GB" sz="2200" dirty="0" err="1">
                <a:latin typeface="+mj-lt"/>
              </a:rPr>
              <a:t>econd</a:t>
            </a:r>
            <a:r>
              <a:rPr lang="en-GB" sz="2200" dirty="0">
                <a:latin typeface="+mj-lt"/>
              </a:rPr>
              <a:t> step: most suitable organisational anchoring of digital transformation. </a:t>
            </a:r>
          </a:p>
          <a:p>
            <a:r>
              <a:rPr lang="en-GB" sz="2200" noProof="0" dirty="0">
                <a:latin typeface="+mj-lt"/>
              </a:rPr>
              <a:t>Main success factors:</a:t>
            </a:r>
          </a:p>
          <a:p>
            <a:pPr lvl="1"/>
            <a:r>
              <a:rPr lang="en-GB" sz="2200" dirty="0">
                <a:latin typeface="+mj-lt"/>
              </a:rPr>
              <a:t>Project management: structure strategy and monitor progress</a:t>
            </a:r>
          </a:p>
          <a:p>
            <a:pPr lvl="1"/>
            <a:r>
              <a:rPr lang="en-GB" sz="2200" noProof="0" dirty="0">
                <a:latin typeface="+mj-lt"/>
              </a:rPr>
              <a:t>Change management: support employees through unfree – change – freeze</a:t>
            </a:r>
          </a:p>
          <a:p>
            <a:pPr lvl="1"/>
            <a:r>
              <a:rPr lang="en-GB" sz="2200" dirty="0">
                <a:latin typeface="+mj-lt"/>
              </a:rPr>
              <a:t>Digital leadership: development of digital skills, new digital internal collaboration and communication framework</a:t>
            </a:r>
          </a:p>
          <a:p>
            <a:r>
              <a:rPr lang="en-GB" sz="2200" noProof="0" dirty="0">
                <a:latin typeface="+mj-lt"/>
              </a:rPr>
              <a:t>Key metrics: performance monitoring, risk management, customer and employee met</a:t>
            </a:r>
            <a:r>
              <a:rPr lang="en-GB" sz="2200" dirty="0" err="1">
                <a:latin typeface="+mj-lt"/>
              </a:rPr>
              <a:t>rics</a:t>
            </a:r>
            <a:r>
              <a:rPr lang="en-GB" sz="2200" dirty="0">
                <a:latin typeface="+mj-lt"/>
              </a:rPr>
              <a:t>, sustainability metrics. </a:t>
            </a:r>
          </a:p>
          <a:p>
            <a:r>
              <a:rPr lang="en-GB" sz="2200" noProof="0" dirty="0" err="1">
                <a:latin typeface="+mj-lt"/>
              </a:rPr>
              <a:t>Digita</a:t>
            </a:r>
            <a:r>
              <a:rPr lang="en-GB" sz="2200" dirty="0">
                <a:latin typeface="+mj-lt"/>
              </a:rPr>
              <a:t>l toolkit builds bridge from theory to practice (Chapter 12) for a successful implementation for the long run of the digital transformation. </a:t>
            </a:r>
            <a:endParaRPr lang="en-GB" sz="2200" noProof="0" dirty="0">
              <a:latin typeface="+mj-lt"/>
            </a:endParaRPr>
          </a:p>
        </p:txBody>
      </p:sp>
    </p:spTree>
    <p:extLst>
      <p:ext uri="{BB962C8B-B14F-4D97-AF65-F5344CB8AC3E}">
        <p14:creationId xmlns:p14="http://schemas.microsoft.com/office/powerpoint/2010/main" val="1712858560"/>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48704" y="1034745"/>
            <a:ext cx="9404350" cy="55022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noProof="0" dirty="0">
                <a:latin typeface="+mj-lt"/>
                <a:ea typeface="Calibri Light" panose="020F0302020204030204" pitchFamily="34" charset="0"/>
                <a:cs typeface="Calibri Light" panose="020F0302020204030204" pitchFamily="34" charset="0"/>
              </a:rPr>
              <a:t>Step 1: Selection of a case organization</a:t>
            </a:r>
          </a:p>
          <a:p>
            <a:pPr marL="0" indent="0">
              <a:buNone/>
            </a:pPr>
            <a:r>
              <a:rPr lang="en-GB" sz="2000" noProof="0" dirty="0">
                <a:latin typeface="+mj-lt"/>
              </a:rPr>
              <a:t>Students can complete the following tasks either based on the focal case study (adapt the questions, as required), or work on the recommended case study for this chapter (Digital transformation of the city of Lucerne) and answer below questions.</a:t>
            </a:r>
          </a:p>
          <a:p>
            <a:pPr marL="0" indent="0">
              <a:buNone/>
            </a:pPr>
            <a:br>
              <a:rPr lang="en-GB" sz="2000" noProof="0" dirty="0">
                <a:latin typeface="+mj-lt"/>
              </a:rPr>
            </a:br>
            <a:r>
              <a:rPr kumimoji="0" lang="en-GB" sz="2000" b="1" i="0" u="none" strike="noStrike" kern="1200" cap="none" spc="0" normalizeH="0" baseline="0" noProof="0" dirty="0">
                <a:ln>
                  <a:noFill/>
                </a:ln>
                <a:solidFill>
                  <a:prstClr val="black"/>
                </a:solidFill>
                <a:effectLst/>
                <a:uLnTx/>
                <a:uFillTx/>
                <a:latin typeface="+mj-lt"/>
                <a:ea typeface="+mn-ea"/>
                <a:cs typeface="+mn-cs"/>
              </a:rPr>
              <a:t>Step 2: Case questions linked to this chapter</a:t>
            </a:r>
            <a:endParaRPr lang="en-GB" sz="2000" noProof="0" dirty="0">
              <a:latin typeface="+mj-lt"/>
            </a:endParaRPr>
          </a:p>
          <a:p>
            <a:pPr marL="457200" indent="-457200">
              <a:buFont typeface="+mj-lt"/>
              <a:buAutoNum type="arabicPeriod"/>
            </a:pPr>
            <a:r>
              <a:rPr lang="en-GB" sz="2000" noProof="0" dirty="0">
                <a:latin typeface="+mj-lt"/>
              </a:rPr>
              <a:t>What risks and barriers can you identify when renewing (digitally transforming) a government organisation (also see Section 11.1.1)?</a:t>
            </a:r>
          </a:p>
          <a:p>
            <a:pPr marL="457200" indent="-457200">
              <a:buFont typeface="+mj-lt"/>
              <a:buAutoNum type="arabicPeriod"/>
            </a:pPr>
            <a:r>
              <a:rPr lang="en-GB" sz="2000" noProof="0" dirty="0">
                <a:latin typeface="+mj-lt"/>
              </a:rPr>
              <a:t>What are the differences between the digital transformation of a business and government (or not-for-profit) organisation?</a:t>
            </a:r>
          </a:p>
          <a:p>
            <a:pPr marL="457200" indent="-457200">
              <a:buFont typeface="+mj-lt"/>
              <a:buAutoNum type="arabicPeriod"/>
            </a:pPr>
            <a:r>
              <a:rPr lang="en-GB" sz="2000" noProof="0" dirty="0">
                <a:latin typeface="+mj-lt"/>
              </a:rPr>
              <a:t>How would you prepare the City of Lucerne for their digital transformation in the three areas of project management, change management, digital leadership (see Chapter 11.2)? How would you recommend the City of Lucerne invest into these three areas?</a:t>
            </a:r>
          </a:p>
          <a:p>
            <a:pPr marL="457200" indent="-457200">
              <a:buFont typeface="+mj-lt"/>
              <a:buAutoNum type="arabicPeriod"/>
            </a:pPr>
            <a:r>
              <a:rPr lang="en-GB" sz="2000" noProof="0" dirty="0">
                <a:latin typeface="+mj-lt"/>
              </a:rPr>
              <a:t>Is the Smart city Lucerne strategy map (2021) a strategic programme or a project portfolio (see Section 11.3.1)? Explain your rationale.</a:t>
            </a: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4075072822"/>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48704" y="103474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5"/>
            </a:pPr>
            <a:r>
              <a:rPr lang="en-GB" sz="2000" noProof="0" dirty="0">
                <a:latin typeface="+mj-lt"/>
              </a:rPr>
              <a:t>What are the benefits of the digital maturity assessments? Why would you recommend this approach to another organisation (see Chapter 12)?</a:t>
            </a:r>
          </a:p>
          <a:p>
            <a:pPr marL="457200" indent="-457200">
              <a:buFont typeface="+mj-lt"/>
              <a:buAutoNum type="arabicPeriod" startAt="6"/>
            </a:pPr>
            <a:r>
              <a:rPr lang="en-GB" sz="2000" noProof="0" dirty="0">
                <a:latin typeface="+mj-lt"/>
              </a:rPr>
              <a:t>What are the tasks of the Chief Digital Officer (CDO) at the city of Lucerne? Define at least ten tasks/deliverables (see also Chapter 11.1.2)?</a:t>
            </a:r>
          </a:p>
          <a:p>
            <a:pPr marL="457200" indent="-457200">
              <a:buFont typeface="+mj-lt"/>
              <a:buAutoNum type="arabicPeriod" startAt="6"/>
            </a:pPr>
            <a:r>
              <a:rPr lang="en-GB" sz="2000" noProof="0" dirty="0">
                <a:latin typeface="+mj-lt"/>
              </a:rPr>
              <a:t>What other activities could CDO </a:t>
            </a:r>
            <a:r>
              <a:rPr lang="en-GB" sz="2000" noProof="0" dirty="0" err="1">
                <a:latin typeface="+mj-lt"/>
              </a:rPr>
              <a:t>Urs</a:t>
            </a:r>
            <a:r>
              <a:rPr lang="en-GB" sz="2000" noProof="0" dirty="0">
                <a:latin typeface="+mj-lt"/>
              </a:rPr>
              <a:t> Truttmann initiate to advance digital transformation in the city’s administration?</a:t>
            </a:r>
          </a:p>
          <a:p>
            <a:pPr marL="0" indent="0">
              <a:buNone/>
            </a:pPr>
            <a:r>
              <a:rPr lang="en-GB" sz="2000" noProof="0" dirty="0">
                <a:latin typeface="+mj-lt"/>
              </a:rPr>
              <a:t>Additional cases with student questions for the implementation of digital transformation are covered </a:t>
            </a:r>
            <a:r>
              <a:rPr lang="en-GB" sz="2000" noProof="0" dirty="0" err="1">
                <a:latin typeface="+mj-lt"/>
              </a:rPr>
              <a:t>in:Autodesk</a:t>
            </a:r>
            <a:r>
              <a:rPr lang="en-GB" sz="2000" noProof="0" dirty="0">
                <a:latin typeface="+mj-lt"/>
              </a:rPr>
              <a:t> Asia-Pacific – Customer Lifecycle Management and Marketing Automation (available online).</a:t>
            </a:r>
          </a:p>
          <a:p>
            <a:r>
              <a:rPr lang="en-GB" sz="2000" noProof="0" dirty="0">
                <a:latin typeface="+mj-lt"/>
              </a:rPr>
              <a:t>BRUGG Lifting and its Industrial Internet of Things (</a:t>
            </a:r>
            <a:r>
              <a:rPr lang="en-GB" sz="2000" noProof="0" dirty="0" err="1">
                <a:latin typeface="+mj-lt"/>
              </a:rPr>
              <a:t>IIoT</a:t>
            </a:r>
            <a:r>
              <a:rPr lang="en-GB" sz="2000" noProof="0" dirty="0">
                <a:latin typeface="+mj-lt"/>
              </a:rPr>
              <a:t>) asset management solution ‘PVS’ (available in the Appendix).</a:t>
            </a:r>
          </a:p>
          <a:p>
            <a:r>
              <a:rPr lang="en-GB" sz="2000" noProof="0" dirty="0">
                <a:latin typeface="+mj-lt"/>
              </a:rPr>
              <a:t>CRM and Sales Automation at </a:t>
            </a:r>
            <a:r>
              <a:rPr lang="en-GB" sz="2000" noProof="0" dirty="0" err="1">
                <a:latin typeface="+mj-lt"/>
              </a:rPr>
              <a:t>Transgourmet</a:t>
            </a:r>
            <a:r>
              <a:rPr lang="en-GB" sz="2000" noProof="0" dirty="0">
                <a:latin typeface="+mj-lt"/>
              </a:rPr>
              <a:t> Switzerland (available online).</a:t>
            </a:r>
          </a:p>
          <a:p>
            <a:r>
              <a:rPr lang="en-GB" sz="2000" noProof="0" dirty="0">
                <a:latin typeface="+mj-lt"/>
              </a:rPr>
              <a:t>From Limited Budget to Limitless Potential: The Digital Journey of OSHE@UTMKL (available online).</a:t>
            </a:r>
          </a:p>
          <a:p>
            <a:r>
              <a:rPr lang="en-GB" sz="2000" noProof="0" dirty="0" err="1">
                <a:latin typeface="+mj-lt"/>
              </a:rPr>
              <a:t>Valuu</a:t>
            </a:r>
            <a:r>
              <a:rPr lang="en-GB" sz="2000" noProof="0" dirty="0">
                <a:latin typeface="+mj-lt"/>
              </a:rPr>
              <a:t>: a corporate start-up for digital business model innovation (available in the Appendix).</a:t>
            </a:r>
          </a:p>
          <a:p>
            <a:pPr marL="0" indent="0">
              <a:buNone/>
            </a:pPr>
            <a:endParaRPr lang="en-GB" sz="2200" noProof="0" dirty="0">
              <a:latin typeface="+mj-lt"/>
            </a:endParaRP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3425774211"/>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2D57C22-30F6-593C-7A4E-5B0EF70F466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7FF7D2DC-8363-D0F2-5139-B7AE31B9BC8D}"/>
              </a:ext>
            </a:extLst>
          </p:cNvPr>
          <p:cNvSpPr txBox="1"/>
          <p:nvPr/>
        </p:nvSpPr>
        <p:spPr>
          <a:xfrm>
            <a:off x="1261685" y="1236773"/>
            <a:ext cx="9378387" cy="5324535"/>
          </a:xfrm>
          <a:prstGeom prst="rect">
            <a:avLst/>
          </a:prstGeom>
          <a:noFill/>
        </p:spPr>
        <p:txBody>
          <a:bodyPr wrap="square">
            <a:spAutoFit/>
          </a:bodyPr>
          <a:lstStyle/>
          <a:p>
            <a:r>
              <a:rPr lang="en-GB" sz="2000" noProof="0" dirty="0">
                <a:latin typeface="+mj-lt"/>
              </a:rPr>
              <a:t>Discuss the following questions in your class, in your group or assignment:</a:t>
            </a:r>
          </a:p>
          <a:p>
            <a:pPr marL="457200" indent="-457200">
              <a:buAutoNum type="arabicPeriod"/>
            </a:pPr>
            <a:r>
              <a:rPr lang="en-GB" sz="2000" noProof="0" dirty="0">
                <a:latin typeface="+mj-lt"/>
              </a:rPr>
              <a:t>Discuss the barriers and risks associated with digital transformation in light of Lego's transformation story (see opening case and Section 11.1.1). Identify at least three barriers/risks and explain how to overcome these.</a:t>
            </a:r>
          </a:p>
          <a:p>
            <a:pPr marL="457200" indent="-457200">
              <a:buAutoNum type="arabicPeriod"/>
            </a:pPr>
            <a:r>
              <a:rPr lang="en-GB" sz="2000" noProof="0" dirty="0">
                <a:latin typeface="+mj-lt"/>
              </a:rPr>
              <a:t>Discuss why Lego's VP of Finance said that digital transformation is a "(...) journey - not a destination" (see opening case). What does he mean with that?</a:t>
            </a:r>
          </a:p>
          <a:p>
            <a:pPr marL="457200" indent="-457200">
              <a:buAutoNum type="arabicPeriod"/>
            </a:pPr>
            <a:r>
              <a:rPr lang="en-GB" sz="2000" noProof="0" dirty="0">
                <a:latin typeface="+mj-lt"/>
              </a:rPr>
              <a:t>Explain the role of Chief Digital Officer (CDO) (see Section 11.1.2). What are the deliverables (tasks) of a CDO in a large organisation? List and describe at least five tasks.</a:t>
            </a:r>
          </a:p>
          <a:p>
            <a:pPr marL="457200" indent="-457200">
              <a:buAutoNum type="arabicPeriod"/>
            </a:pPr>
            <a:r>
              <a:rPr lang="en-GB" sz="2000" noProof="0" dirty="0">
                <a:latin typeface="+mj-lt"/>
              </a:rPr>
              <a:t>Based on a selected industry/business, try to define strategic activities of the firm to innovate and digitally transform, and categorise them into the following three groups: strategic programmes, projects portfolios and projects (see Section 11.3.1).</a:t>
            </a:r>
          </a:p>
          <a:p>
            <a:pPr marL="457200" indent="-457200">
              <a:buAutoNum type="arabicPeriod"/>
            </a:pPr>
            <a:r>
              <a:rPr lang="en-GB" sz="2000" noProof="0" dirty="0">
                <a:latin typeface="+mj-lt"/>
              </a:rPr>
              <a:t>Forming two small groups (2-4 students in each group), assign a pro and contra position to each group and debate whether change management (and it's "unfreeze – change – refreeze/remain agile" process) is important (group 1), or overrates and not necessary (group 2) for the digital transformation of firms.</a:t>
            </a:r>
          </a:p>
          <a:p>
            <a:pPr marL="457200" indent="-457200">
              <a:buAutoNum type="arabicPeriod"/>
            </a:pPr>
            <a:endParaRPr lang="en-GB" sz="2000" noProof="0" dirty="0">
              <a:latin typeface="+mj-lt"/>
            </a:endParaRPr>
          </a:p>
        </p:txBody>
      </p:sp>
    </p:spTree>
    <p:extLst>
      <p:ext uri="{BB962C8B-B14F-4D97-AF65-F5344CB8AC3E}">
        <p14:creationId xmlns:p14="http://schemas.microsoft.com/office/powerpoint/2010/main" val="2955218497"/>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F91E-44A2-6DEF-6A7E-50155D240B7B}"/>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850BE00-D69D-C516-65CA-61382030E73C}"/>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3ADF7423-2B13-85CA-E596-EE4B4DE7B848}"/>
              </a:ext>
            </a:extLst>
          </p:cNvPr>
          <p:cNvSpPr txBox="1"/>
          <p:nvPr/>
        </p:nvSpPr>
        <p:spPr>
          <a:xfrm>
            <a:off x="1261685" y="1236773"/>
            <a:ext cx="9378387" cy="1938992"/>
          </a:xfrm>
          <a:prstGeom prst="rect">
            <a:avLst/>
          </a:prstGeom>
          <a:noFill/>
        </p:spPr>
        <p:txBody>
          <a:bodyPr wrap="square">
            <a:spAutoFit/>
          </a:bodyPr>
          <a:lstStyle/>
          <a:p>
            <a:pPr marL="457200" indent="-457200">
              <a:buFont typeface="+mj-lt"/>
              <a:buAutoNum type="arabicPeriod" startAt="6"/>
            </a:pPr>
            <a:r>
              <a:rPr lang="en-GB" sz="2000" noProof="0" dirty="0">
                <a:latin typeface="+mj-lt"/>
              </a:rPr>
              <a:t>For your firm selected in Exercise 4, develop a programme digital capabilities and skills building in the firm (make assumptions, where required). Define at least five potential activities.</a:t>
            </a:r>
          </a:p>
          <a:p>
            <a:pPr marL="457200" indent="-457200">
              <a:buFont typeface="+mj-lt"/>
              <a:buAutoNum type="arabicPeriod" startAt="6"/>
            </a:pPr>
            <a:r>
              <a:rPr lang="en-GB" sz="2000" noProof="0" dirty="0">
                <a:latin typeface="+mj-lt"/>
              </a:rPr>
              <a:t>For the firm selected in Exercise 4, define how it could measure digital transformation success with the three metrics of financials, customers, and employees (make assumptions, if required). Define at least three examples for each metric.</a:t>
            </a:r>
          </a:p>
        </p:txBody>
      </p:sp>
    </p:spTree>
    <p:extLst>
      <p:ext uri="{BB962C8B-B14F-4D97-AF65-F5344CB8AC3E}">
        <p14:creationId xmlns:p14="http://schemas.microsoft.com/office/powerpoint/2010/main" val="876188823"/>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E1B3CE9C-8DFF-78FC-6B48-D89445F93BD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Further Reading List </a:t>
            </a:r>
          </a:p>
        </p:txBody>
      </p:sp>
      <p:sp>
        <p:nvSpPr>
          <p:cNvPr id="5" name="TextBox 3">
            <a:extLst>
              <a:ext uri="{FF2B5EF4-FFF2-40B4-BE49-F238E27FC236}">
                <a16:creationId xmlns:a16="http://schemas.microsoft.com/office/drawing/2014/main" id="{4C3FF1DA-5CCC-0647-6711-8B257C15D4E8}"/>
              </a:ext>
            </a:extLst>
          </p:cNvPr>
          <p:cNvSpPr txBox="1"/>
          <p:nvPr/>
        </p:nvSpPr>
        <p:spPr>
          <a:xfrm>
            <a:off x="1261685" y="1315179"/>
            <a:ext cx="9378387" cy="4708981"/>
          </a:xfrm>
          <a:prstGeom prst="rect">
            <a:avLst/>
          </a:prstGeom>
          <a:noFill/>
        </p:spPr>
        <p:txBody>
          <a:bodyPr wrap="square">
            <a:spAutoFit/>
          </a:bodyPr>
          <a:lstStyle/>
          <a:p>
            <a:pPr marL="285750" indent="-285750">
              <a:buFont typeface="Arial" panose="020B0604020202020204" pitchFamily="34" charset="0"/>
              <a:buChar char="•"/>
            </a:pPr>
            <a:r>
              <a:rPr lang="en-GB" sz="2000" noProof="0" dirty="0">
                <a:latin typeface="+mj-lt"/>
              </a:rPr>
              <a:t>El </a:t>
            </a:r>
            <a:r>
              <a:rPr lang="en-GB" sz="2000" noProof="0" dirty="0" err="1">
                <a:latin typeface="+mj-lt"/>
              </a:rPr>
              <a:t>Sawy</a:t>
            </a:r>
            <a:r>
              <a:rPr lang="en-GB" sz="2000" noProof="0" dirty="0">
                <a:latin typeface="+mj-lt"/>
              </a:rPr>
              <a:t>, O. A., Kræmmergaard, P., Amsinck, H., &amp; Vinther, A. L. (2020). How LEGO built the foundations and enterprise capabilities for digital leadership. In Strategic Information Management (174-201). Routledge.</a:t>
            </a:r>
          </a:p>
          <a:p>
            <a:pPr marL="285750" indent="-285750">
              <a:buFont typeface="Arial" panose="020B0604020202020204" pitchFamily="34" charset="0"/>
              <a:buChar char="•"/>
            </a:pPr>
            <a:r>
              <a:rPr lang="en-GB" sz="2000" noProof="0" dirty="0">
                <a:latin typeface="+mj-lt"/>
              </a:rPr>
              <a:t>European Commission (2022). </a:t>
            </a:r>
            <a:r>
              <a:rPr lang="en-GB" sz="2000" noProof="0" dirty="0" err="1">
                <a:latin typeface="+mj-lt"/>
              </a:rPr>
              <a:t>DigComp</a:t>
            </a:r>
            <a:r>
              <a:rPr lang="en-GB" sz="2000" noProof="0" dirty="0">
                <a:latin typeface="+mj-lt"/>
              </a:rPr>
              <a:t> Framework. </a:t>
            </a:r>
            <a:r>
              <a:rPr lang="en-GB" sz="2000" noProof="0" dirty="0" err="1">
                <a:latin typeface="+mj-lt"/>
              </a:rPr>
              <a:t>DigComp</a:t>
            </a:r>
            <a:r>
              <a:rPr lang="en-GB" sz="2000" noProof="0" dirty="0">
                <a:latin typeface="+mj-lt"/>
              </a:rPr>
              <a:t> 2.2, https://joint-research-centre.ec.europa.eu/scientific-activities-z/education-and-training/digital-transformation-education/digital-competence-framework-citizens-digcomp/digcomp-framework_en.</a:t>
            </a:r>
          </a:p>
          <a:p>
            <a:pPr marL="285750" indent="-285750">
              <a:buFont typeface="Arial" panose="020B0604020202020204" pitchFamily="34" charset="0"/>
              <a:buChar char="•"/>
            </a:pPr>
            <a:r>
              <a:rPr lang="en-GB" sz="2000" noProof="0" dirty="0">
                <a:latin typeface="+mj-lt"/>
              </a:rPr>
              <a:t>Mahboub, H., Sadok, H., </a:t>
            </a:r>
            <a:r>
              <a:rPr lang="en-GB" sz="2000" noProof="0" dirty="0" err="1">
                <a:latin typeface="+mj-lt"/>
              </a:rPr>
              <a:t>Chehri</a:t>
            </a:r>
            <a:r>
              <a:rPr lang="en-GB" sz="2000" noProof="0" dirty="0">
                <a:latin typeface="+mj-lt"/>
              </a:rPr>
              <a:t>, A., &amp; Saadane, R. (2023). Measuring the digital transformation: a key performance indicators literature review. Procedia Computer Science, 225, 4570-4579.</a:t>
            </a:r>
          </a:p>
          <a:p>
            <a:pPr marL="285750" indent="-285750">
              <a:buFont typeface="Arial" panose="020B0604020202020204" pitchFamily="34" charset="0"/>
              <a:buChar char="•"/>
            </a:pPr>
            <a:r>
              <a:rPr lang="en-GB" sz="2000" noProof="0" dirty="0">
                <a:latin typeface="+mj-lt"/>
              </a:rPr>
              <a:t>WEF (2025): The Future of Jobs Report 2025. World Economic Forum, 7 January, https://www.weforum.org/publications/the-future-of-jobs-report-2025/. </a:t>
            </a:r>
          </a:p>
          <a:p>
            <a:pPr marL="285750" indent="-285750">
              <a:buFont typeface="Arial" panose="020B0604020202020204" pitchFamily="34" charset="0"/>
              <a:buChar char="•"/>
            </a:pPr>
            <a:r>
              <a:rPr lang="en-GB" sz="2000" noProof="0" dirty="0" err="1">
                <a:latin typeface="+mj-lt"/>
              </a:rPr>
              <a:t>Wuersch</a:t>
            </a:r>
            <a:r>
              <a:rPr lang="en-GB" sz="2000" noProof="0" dirty="0">
                <a:latin typeface="+mj-lt"/>
              </a:rPr>
              <a:t>, L., Neher, A. &amp; Peter, M.K. (2023): Digital internal communication: an interplay of socio-technical elements, International Journal of Management Reviews, Vol. 25, No. 3, pp. 614-639, https://doi.org/10.1111/ijmr.12323.</a:t>
            </a:r>
          </a:p>
        </p:txBody>
      </p:sp>
    </p:spTree>
    <p:extLst>
      <p:ext uri="{BB962C8B-B14F-4D97-AF65-F5344CB8AC3E}">
        <p14:creationId xmlns:p14="http://schemas.microsoft.com/office/powerpoint/2010/main" val="509168817"/>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A6A-DBD1-57CC-3B7B-04C74F4C516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C935882-0770-6891-E1C5-C2FCAA82028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8DA89CB7-DBE7-03CD-3C2F-78C94A10B3AC}"/>
              </a:ext>
            </a:extLst>
          </p:cNvPr>
          <p:cNvSpPr txBox="1"/>
          <p:nvPr/>
        </p:nvSpPr>
        <p:spPr>
          <a:xfrm>
            <a:off x="171274" y="973190"/>
            <a:ext cx="11559209" cy="5478423"/>
          </a:xfrm>
          <a:prstGeom prst="rect">
            <a:avLst/>
          </a:prstGeom>
          <a:noFill/>
        </p:spPr>
        <p:txBody>
          <a:bodyPr wrap="square">
            <a:spAutoFit/>
          </a:bodyPr>
          <a:lstStyle/>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Agrawal, P., Narain, R., &amp; Ullah, I. (2020). Analysis of barriers in implementation of digital transformation of supply chain using interpretive structural modelling approach. Journal of Modelling in Management, 15(1), 297-317.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Andersen, P., &amp; Ross, J. W. (2016, March). Transforming the LEGO Group for the Digital Economy. In ICIS. MIT Sloan Management, </a:t>
            </a:r>
            <a:r>
              <a:rPr lang="en-GB" sz="1000" kern="100" noProof="0" dirty="0" err="1">
                <a:solidFill>
                  <a:srgbClr val="000000"/>
                </a:solidFill>
                <a:effectLst/>
                <a:latin typeface="+mj-lt"/>
                <a:ea typeface="Aptos" panose="020B0004020202020204" pitchFamily="34" charset="0"/>
                <a:cs typeface="Aptos" panose="020B0004020202020204" pitchFamily="34" charset="0"/>
              </a:rPr>
              <a:t>Center</a:t>
            </a:r>
            <a:r>
              <a:rPr lang="en-GB" sz="1000" kern="100" noProof="0" dirty="0">
                <a:solidFill>
                  <a:srgbClr val="000000"/>
                </a:solidFill>
                <a:effectLst/>
                <a:latin typeface="+mj-lt"/>
                <a:ea typeface="Aptos" panose="020B0004020202020204" pitchFamily="34" charset="0"/>
                <a:cs typeface="Aptos" panose="020B0004020202020204" pitchFamily="34" charset="0"/>
              </a:rPr>
              <a:t> for Information Systems Research, CISR WP no. 407.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Balakrishnan, R., &amp; Das, S. (2020). How do firms reorganize to implement digital transformation?. Strategic Change, 29(5), 531-541.</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By, R. T. (2005). Organisational change management: A critical review. Journal of Change Management, 5(4), 369-380.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Eberl, J. K., &amp; Drews, P. (2021). Digital Leadership‒Mountain or molehill? A literature review. Innovation through Information Systems. Volume III (A collection of latest research on management issues), 223-237.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El </a:t>
            </a:r>
            <a:r>
              <a:rPr lang="en-GB" sz="1000" kern="100" noProof="0" dirty="0" err="1">
                <a:solidFill>
                  <a:srgbClr val="000000"/>
                </a:solidFill>
                <a:effectLst/>
                <a:latin typeface="+mj-lt"/>
                <a:ea typeface="Aptos" panose="020B0004020202020204" pitchFamily="34" charset="0"/>
                <a:cs typeface="Aptos" panose="020B0004020202020204" pitchFamily="34" charset="0"/>
              </a:rPr>
              <a:t>Sawy</a:t>
            </a:r>
            <a:r>
              <a:rPr lang="en-GB" sz="1000" kern="100" noProof="0" dirty="0">
                <a:solidFill>
                  <a:srgbClr val="000000"/>
                </a:solidFill>
                <a:effectLst/>
                <a:latin typeface="+mj-lt"/>
                <a:ea typeface="Aptos" panose="020B0004020202020204" pitchFamily="34" charset="0"/>
                <a:cs typeface="Aptos" panose="020B0004020202020204" pitchFamily="34" charset="0"/>
              </a:rPr>
              <a:t>, O. A., Kræmmergaard, P., Amsinck, H., &amp; Vinther, A. L. (2020). How LEGO built the foundations and enterprise capabilities for digital leadership. In Strategic Information Management (174-201). Routledge.</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European Digital SME Alliance (2024): Skills for Digital Leadership. European DIGITAL SME Alliance, September.</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Grundy, T. (1998). Strategy implementation and project management. International Journal of Project Management, 16(1), 43-50.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Haffke, I., </a:t>
            </a:r>
            <a:r>
              <a:rPr lang="en-GB" sz="1000" kern="100" noProof="0" dirty="0" err="1">
                <a:solidFill>
                  <a:srgbClr val="000000"/>
                </a:solidFill>
                <a:effectLst/>
                <a:latin typeface="+mj-lt"/>
                <a:ea typeface="Aptos" panose="020B0004020202020204" pitchFamily="34" charset="0"/>
                <a:cs typeface="Aptos" panose="020B0004020202020204" pitchFamily="34" charset="0"/>
              </a:rPr>
              <a:t>Kalgovas</a:t>
            </a:r>
            <a:r>
              <a:rPr lang="en-GB" sz="1000" kern="100" noProof="0" dirty="0">
                <a:solidFill>
                  <a:srgbClr val="000000"/>
                </a:solidFill>
                <a:effectLst/>
                <a:latin typeface="+mj-lt"/>
                <a:ea typeface="Aptos" panose="020B0004020202020204" pitchFamily="34" charset="0"/>
                <a:cs typeface="Aptos" panose="020B0004020202020204" pitchFamily="34" charset="0"/>
              </a:rPr>
              <a:t>, B. J., &amp; </a:t>
            </a:r>
            <a:r>
              <a:rPr lang="en-GB" sz="1000" kern="100" noProof="0" dirty="0" err="1">
                <a:solidFill>
                  <a:srgbClr val="000000"/>
                </a:solidFill>
                <a:effectLst/>
                <a:latin typeface="+mj-lt"/>
                <a:ea typeface="Aptos" panose="020B0004020202020204" pitchFamily="34" charset="0"/>
                <a:cs typeface="Aptos" panose="020B0004020202020204" pitchFamily="34" charset="0"/>
              </a:rPr>
              <a:t>Benlian</a:t>
            </a:r>
            <a:r>
              <a:rPr lang="en-GB" sz="1000" kern="100" noProof="0" dirty="0">
                <a:solidFill>
                  <a:srgbClr val="000000"/>
                </a:solidFill>
                <a:effectLst/>
                <a:latin typeface="+mj-lt"/>
                <a:ea typeface="Aptos" panose="020B0004020202020204" pitchFamily="34" charset="0"/>
                <a:cs typeface="Aptos" panose="020B0004020202020204" pitchFamily="34" charset="0"/>
              </a:rPr>
              <a:t>, A. (2016). The Role of the CIO and the CDO in an Organization’s Digital Transformation. Thirty Seventh International Conference on Information Systems, Dublin.</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Hussain, S. T., Lei, S., Akram, T., Haider, M. J., Hussain, S. H., &amp; Ali, M. (2018). Kurt Lewin's change model: A critical review of the role of leadership and employee involvement in organizational change. Journal of Innovation &amp; Knowledge, 3(3), 123-127.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IPMA (2018): IPMA Reference Guide. ICB4 in Agile World. Version 2.3. International Project Management Association (IMPA). Zurich, Switzerland.</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Kotter, J.P. (2012): Leading Change, Harvard Business Review Press, Boston/USA.</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Loonam, J., Eaves, S., Kumar, V., &amp; Parry, G. (2018). Towards digital transformation: Lessons learned from traditional organizations. Strategic Change, 27(2), 101-109.</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LEGO (2025): Lego Jobs, https://www.lego.com/en-us/careers, accessed 8 January 2025.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Lewin, K. (1947) ‘Frontiers in Group Dynamics: Concept, Method and Reality in Social Science; Social Equilibria and Social Change’. Human Relations, 1(5).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Mahboub, H., &amp; Sadok, H. (2023). Implementing enterprise digital transformation: a contribution to conceptual framework design. Nankai Business Review International, 14(1), 35-50.</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Morakanyane</a:t>
            </a:r>
            <a:r>
              <a:rPr lang="en-GB" sz="1000" kern="100" noProof="0" dirty="0">
                <a:solidFill>
                  <a:srgbClr val="000000"/>
                </a:solidFill>
                <a:effectLst/>
                <a:latin typeface="+mj-lt"/>
                <a:ea typeface="Aptos" panose="020B0004020202020204" pitchFamily="34" charset="0"/>
                <a:cs typeface="Aptos" panose="020B0004020202020204" pitchFamily="34" charset="0"/>
              </a:rPr>
              <a:t>, R., O'Reilly, P., McAvoy, J., &amp; Grace, A. (2020). Determining digital transformation success factors. Proceedings of the 53rd Hawaii International Conference on System Sciences (pp. 4356-4365). HICSS.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(2017). KMU-Transformation: Als KMU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a:t>
            </a:r>
            <a:r>
              <a:rPr lang="en-GB" sz="1000" kern="100" noProof="0" dirty="0" err="1">
                <a:solidFill>
                  <a:srgbClr val="000000"/>
                </a:solidFill>
                <a:effectLst/>
                <a:latin typeface="+mj-lt"/>
                <a:ea typeface="Aptos" panose="020B0004020202020204" pitchFamily="34" charset="0"/>
                <a:cs typeface="Aptos" panose="020B0004020202020204" pitchFamily="34" charset="0"/>
              </a:rPr>
              <a:t>erfolgreich</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Forschungsresultate</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Praxisleitfaden</a:t>
            </a:r>
            <a:r>
              <a:rPr lang="en-GB"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www.kmu-transformation.ch.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(2019): </a:t>
            </a:r>
            <a:r>
              <a:rPr lang="en-GB" sz="1000" kern="100" noProof="0" dirty="0" err="1">
                <a:solidFill>
                  <a:srgbClr val="000000"/>
                </a:solidFill>
                <a:effectLst/>
                <a:latin typeface="+mj-lt"/>
                <a:ea typeface="Aptos" panose="020B0004020202020204" pitchFamily="34" charset="0"/>
                <a:cs typeface="Aptos" panose="020B0004020202020204" pitchFamily="34" charset="0"/>
              </a:rPr>
              <a:t>Arbeitswelt</a:t>
            </a:r>
            <a:r>
              <a:rPr lang="en-GB" sz="1000" kern="100" noProof="0" dirty="0">
                <a:solidFill>
                  <a:srgbClr val="000000"/>
                </a:solidFill>
                <a:effectLst/>
                <a:latin typeface="+mj-lt"/>
                <a:ea typeface="Aptos" panose="020B0004020202020204" pitchFamily="34" charset="0"/>
                <a:cs typeface="Aptos" panose="020B0004020202020204" pitchFamily="34" charset="0"/>
              </a:rPr>
              <a:t> 4.0: Als KMU die </a:t>
            </a:r>
            <a:r>
              <a:rPr lang="en-GB" sz="1000" kern="100" noProof="0" dirty="0" err="1">
                <a:solidFill>
                  <a:srgbClr val="000000"/>
                </a:solidFill>
                <a:effectLst/>
                <a:latin typeface="+mj-lt"/>
                <a:ea typeface="Aptos" panose="020B0004020202020204" pitchFamily="34" charset="0"/>
                <a:cs typeface="Aptos" panose="020B0004020202020204" pitchFamily="34" charset="0"/>
              </a:rPr>
              <a:t>Arbeitswelt</a:t>
            </a:r>
            <a:r>
              <a:rPr lang="en-GB" sz="1000" kern="100" noProof="0" dirty="0">
                <a:solidFill>
                  <a:srgbClr val="000000"/>
                </a:solidFill>
                <a:effectLst/>
                <a:latin typeface="+mj-lt"/>
                <a:ea typeface="Aptos" panose="020B0004020202020204" pitchFamily="34" charset="0"/>
                <a:cs typeface="Aptos" panose="020B0004020202020204" pitchFamily="34" charset="0"/>
              </a:rPr>
              <a:t> der Zukunft </a:t>
            </a:r>
            <a:r>
              <a:rPr lang="en-GB" sz="1000" kern="100" noProof="0" dirty="0" err="1">
                <a:solidFill>
                  <a:srgbClr val="000000"/>
                </a:solidFill>
                <a:effectLst/>
                <a:latin typeface="+mj-lt"/>
                <a:ea typeface="Aptos" panose="020B0004020202020204" pitchFamily="34" charset="0"/>
                <a:cs typeface="Aptos" panose="020B0004020202020204" pitchFamily="34" charset="0"/>
              </a:rPr>
              <a:t>erfolgreich</a:t>
            </a:r>
            <a:r>
              <a:rPr lang="en-GB" sz="1000" kern="100" noProof="0" dirty="0">
                <a:solidFill>
                  <a:srgbClr val="000000"/>
                </a:solidFill>
                <a:effectLst/>
                <a:latin typeface="+mj-lt"/>
                <a:ea typeface="Aptos" panose="020B0004020202020204" pitchFamily="34" charset="0"/>
                <a:cs typeface="Aptos" panose="020B0004020202020204" pitchFamily="34" charset="0"/>
              </a:rPr>
              <a:t> gestalten. </a:t>
            </a:r>
            <a:r>
              <a:rPr lang="en-GB" sz="1000" kern="100" noProof="0" dirty="0" err="1">
                <a:solidFill>
                  <a:srgbClr val="000000"/>
                </a:solidFill>
                <a:effectLst/>
                <a:latin typeface="+mj-lt"/>
                <a:ea typeface="Aptos" panose="020B0004020202020204" pitchFamily="34" charset="0"/>
                <a:cs typeface="Aptos" panose="020B0004020202020204" pitchFamily="34" charset="0"/>
              </a:rPr>
              <a:t>Forschungsresultate</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Praxisleitfaden</a:t>
            </a:r>
            <a:r>
              <a:rPr lang="en-GB"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(2021).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Strategieentwicklung</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im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Zeitalter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Planung</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Umsetzung</a:t>
            </a:r>
            <a:r>
              <a:rPr lang="en-GB" sz="1000" kern="100" noProof="0" dirty="0">
                <a:solidFill>
                  <a:srgbClr val="000000"/>
                </a:solidFill>
                <a:effectLst/>
                <a:latin typeface="+mj-lt"/>
                <a:ea typeface="Aptos" panose="020B0004020202020204" pitchFamily="34" charset="0"/>
                <a:cs typeface="Aptos" panose="020B0004020202020204" pitchFamily="34" charset="0"/>
              </a:rPr>
              <a:t> der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Strategylab</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www.strategische-transformation.ch.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(2023).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Digitaler</a:t>
            </a:r>
            <a:r>
              <a:rPr lang="en-GB" sz="1000" kern="100" noProof="0" dirty="0">
                <a:solidFill>
                  <a:srgbClr val="000000"/>
                </a:solidFill>
                <a:effectLst/>
                <a:latin typeface="+mj-lt"/>
                <a:ea typeface="Aptos" panose="020B0004020202020204" pitchFamily="34" charset="0"/>
                <a:cs typeface="Aptos" panose="020B0004020202020204" pitchFamily="34" charset="0"/>
              </a:rPr>
              <a:t> Masterplan für KMU. So </a:t>
            </a:r>
            <a:r>
              <a:rPr lang="en-GB" sz="1000" kern="100" noProof="0" dirty="0" err="1">
                <a:solidFill>
                  <a:srgbClr val="000000"/>
                </a:solidFill>
                <a:effectLst/>
                <a:latin typeface="+mj-lt"/>
                <a:ea typeface="Aptos" panose="020B0004020202020204" pitchFamily="34" charset="0"/>
                <a:cs typeface="Aptos" panose="020B0004020202020204" pitchFamily="34" charset="0"/>
              </a:rPr>
              <a:t>gelingt</a:t>
            </a:r>
            <a:r>
              <a:rPr lang="en-GB" sz="1000" kern="100" noProof="0" dirty="0">
                <a:solidFill>
                  <a:srgbClr val="000000"/>
                </a:solidFill>
                <a:effectLst/>
                <a:latin typeface="+mj-lt"/>
                <a:ea typeface="Aptos" panose="020B0004020202020204" pitchFamily="34" charset="0"/>
                <a:cs typeface="Aptos" panose="020B0004020202020204" pitchFamily="34" charset="0"/>
              </a:rPr>
              <a:t>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in </a:t>
            </a:r>
            <a:r>
              <a:rPr lang="en-GB" sz="1000" kern="100" noProof="0" dirty="0" err="1">
                <a:solidFill>
                  <a:srgbClr val="000000"/>
                </a:solidFill>
                <a:effectLst/>
                <a:latin typeface="+mj-lt"/>
                <a:ea typeface="Aptos" panose="020B0004020202020204" pitchFamily="34" charset="0"/>
                <a:cs typeface="Aptos" panose="020B0004020202020204" pitchFamily="34" charset="0"/>
              </a:rPr>
              <a:t>Ihrem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Unternehmen</a:t>
            </a:r>
            <a:r>
              <a:rPr lang="en-GB" sz="1000" kern="100" noProof="0" dirty="0">
                <a:solidFill>
                  <a:srgbClr val="000000"/>
                </a:solidFill>
                <a:effectLst/>
                <a:latin typeface="+mj-lt"/>
                <a:ea typeface="Aptos" panose="020B0004020202020204" pitchFamily="34" charset="0"/>
                <a:cs typeface="Aptos" panose="020B0004020202020204" pitchFamily="34" charset="0"/>
              </a:rPr>
              <a:t>. Verlag Beobachter Edition &amp; </a:t>
            </a:r>
            <a:r>
              <a:rPr lang="en-GB" sz="1000" kern="100" noProof="0" dirty="0" err="1">
                <a:solidFill>
                  <a:srgbClr val="000000"/>
                </a:solidFill>
                <a:effectLst/>
                <a:latin typeface="+mj-lt"/>
                <a:ea typeface="Aptos" panose="020B0004020202020204" pitchFamily="34" charset="0"/>
                <a:cs typeface="Aptos" panose="020B0004020202020204" pitchFamily="34" charset="0"/>
              </a:rPr>
              <a:t>Handelszeitung</a:t>
            </a:r>
            <a:r>
              <a:rPr lang="en-GB" sz="1000" kern="100" noProof="0" dirty="0">
                <a:solidFill>
                  <a:srgbClr val="000000"/>
                </a:solidFill>
                <a:effectLst/>
                <a:latin typeface="+mj-lt"/>
                <a:ea typeface="Aptos" panose="020B0004020202020204" pitchFamily="34" charset="0"/>
                <a:cs typeface="Aptos" panose="020B0004020202020204" pitchFamily="34" charset="0"/>
              </a:rPr>
              <a:t>. Zürich/Schweiz, www.digitaler-masterplan.ch.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(2024). The Digital Transformation Canvas. Develop and implement your digital strategy. FT Publishing/Pearson, London/UK, www.the-digital-transformation-canvas.com.</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&amp; Jarratt, D. G. (2015). The practice of foresight in long-term planning. Technological Forecasting and Social Change, 101, 49-61.</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 K., Kraft, C., &amp; Lindeque, J. (2020). Strategic Action Fields of Digital Transformation: An exploration of the strategic action fields of Swiss SMEs and large enterprises. Journal of Strategy and Management, 13(1), 160-180.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Petzold, R. (2024): KPI und OKR in der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Strategien</a:t>
            </a:r>
            <a:r>
              <a:rPr lang="en-GB" sz="1000" kern="100" noProof="0" dirty="0">
                <a:solidFill>
                  <a:srgbClr val="000000"/>
                </a:solidFill>
                <a:effectLst/>
                <a:latin typeface="+mj-lt"/>
                <a:ea typeface="Aptos" panose="020B0004020202020204" pitchFamily="34" charset="0"/>
                <a:cs typeface="Aptos" panose="020B0004020202020204" pitchFamily="34" charset="0"/>
              </a:rPr>
              <a:t> für die </a:t>
            </a:r>
            <a:r>
              <a:rPr lang="en-GB" sz="1000" kern="100" noProof="0" dirty="0" err="1">
                <a:solidFill>
                  <a:srgbClr val="000000"/>
                </a:solidFill>
                <a:effectLst/>
                <a:latin typeface="+mj-lt"/>
                <a:ea typeface="Aptos" panose="020B0004020202020204" pitchFamily="34" charset="0"/>
                <a:cs typeface="Aptos" panose="020B0004020202020204" pitchFamily="34" charset="0"/>
              </a:rPr>
              <a:t>Planung</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Umsetzung</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Steuerung</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sowie</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Messung</a:t>
            </a:r>
            <a:r>
              <a:rPr lang="en-GB" sz="1000" kern="100" noProof="0" dirty="0">
                <a:solidFill>
                  <a:srgbClr val="000000"/>
                </a:solidFill>
                <a:effectLst/>
                <a:latin typeface="+mj-lt"/>
                <a:ea typeface="Aptos" panose="020B0004020202020204" pitchFamily="34" charset="0"/>
                <a:cs typeface="Aptos" panose="020B0004020202020204" pitchFamily="34" charset="0"/>
              </a:rPr>
              <a:t> der </a:t>
            </a:r>
            <a:r>
              <a:rPr lang="en-GB" sz="1000" kern="100" noProof="0" dirty="0" err="1">
                <a:solidFill>
                  <a:srgbClr val="000000"/>
                </a:solidFill>
                <a:effectLst/>
                <a:latin typeface="+mj-lt"/>
                <a:ea typeface="Aptos" panose="020B0004020202020204" pitchFamily="34" charset="0"/>
                <a:cs typeface="Aptos" panose="020B0004020202020204" pitchFamily="34" charset="0"/>
              </a:rPr>
              <a:t>Ergebnisse</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Wirkung</a:t>
            </a:r>
            <a:r>
              <a:rPr lang="en-GB"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Sedlmayer</a:t>
            </a:r>
            <a:r>
              <a:rPr lang="en-GB" sz="1000" kern="100" noProof="0" dirty="0">
                <a:solidFill>
                  <a:srgbClr val="000000"/>
                </a:solidFill>
                <a:effectLst/>
                <a:latin typeface="+mj-lt"/>
                <a:ea typeface="Aptos" panose="020B0004020202020204" pitchFamily="34" charset="0"/>
                <a:cs typeface="Aptos" panose="020B0004020202020204" pitchFamily="34" charset="0"/>
              </a:rPr>
              <a:t>, Martin R. (2017): Programmes are not just big projects, IPMA, 29 September, https://ipma.world/programme-not-just-big-projects/.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Ul Musawir, A., Abd-Karim, S. B., &amp; Mohd-</a:t>
            </a:r>
            <a:r>
              <a:rPr lang="en-GB" sz="1000" kern="100" noProof="0" dirty="0" err="1">
                <a:solidFill>
                  <a:srgbClr val="000000"/>
                </a:solidFill>
                <a:effectLst/>
                <a:latin typeface="+mj-lt"/>
                <a:ea typeface="Aptos" panose="020B0004020202020204" pitchFamily="34" charset="0"/>
                <a:cs typeface="Aptos" panose="020B0004020202020204" pitchFamily="34" charset="0"/>
              </a:rPr>
              <a:t>Danuri</a:t>
            </a:r>
            <a:r>
              <a:rPr lang="en-GB" sz="1000" kern="100" noProof="0" dirty="0">
                <a:solidFill>
                  <a:srgbClr val="000000"/>
                </a:solidFill>
                <a:effectLst/>
                <a:latin typeface="+mj-lt"/>
                <a:ea typeface="Aptos" panose="020B0004020202020204" pitchFamily="34" charset="0"/>
                <a:cs typeface="Aptos" panose="020B0004020202020204" pitchFamily="34" charset="0"/>
              </a:rPr>
              <a:t>, M. S. (2020). Project governance and its role in enabling organizational strategy implementation: A systematic literature review. International Journal of Project Management, 38(1), 1-16.</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Vogelsang, K., Liere-</a:t>
            </a:r>
            <a:r>
              <a:rPr lang="en-GB" sz="1000" kern="100" noProof="0" dirty="0" err="1">
                <a:solidFill>
                  <a:srgbClr val="000000"/>
                </a:solidFill>
                <a:effectLst/>
                <a:latin typeface="+mj-lt"/>
                <a:ea typeface="Aptos" panose="020B0004020202020204" pitchFamily="34" charset="0"/>
                <a:cs typeface="Aptos" panose="020B0004020202020204" pitchFamily="34" charset="0"/>
              </a:rPr>
              <a:t>Netheler</a:t>
            </a:r>
            <a:r>
              <a:rPr lang="en-GB" sz="1000" kern="100" noProof="0" dirty="0">
                <a:solidFill>
                  <a:srgbClr val="000000"/>
                </a:solidFill>
                <a:effectLst/>
                <a:latin typeface="+mj-lt"/>
                <a:ea typeface="Aptos" panose="020B0004020202020204" pitchFamily="34" charset="0"/>
                <a:cs typeface="Aptos" panose="020B0004020202020204" pitchFamily="34" charset="0"/>
              </a:rPr>
              <a:t>, K., </a:t>
            </a:r>
            <a:r>
              <a:rPr lang="en-GB" sz="1000" kern="100" noProof="0" dirty="0" err="1">
                <a:solidFill>
                  <a:srgbClr val="000000"/>
                </a:solidFill>
                <a:effectLst/>
                <a:latin typeface="+mj-lt"/>
                <a:ea typeface="Aptos" panose="020B0004020202020204" pitchFamily="34" charset="0"/>
                <a:cs typeface="Aptos" panose="020B0004020202020204" pitchFamily="34" charset="0"/>
              </a:rPr>
              <a:t>Packmohr</a:t>
            </a:r>
            <a:r>
              <a:rPr lang="en-GB" sz="1000" kern="100" noProof="0" dirty="0">
                <a:solidFill>
                  <a:srgbClr val="000000"/>
                </a:solidFill>
                <a:effectLst/>
                <a:latin typeface="+mj-lt"/>
                <a:ea typeface="Aptos" panose="020B0004020202020204" pitchFamily="34" charset="0"/>
                <a:cs typeface="Aptos" panose="020B0004020202020204" pitchFamily="34" charset="0"/>
              </a:rPr>
              <a:t>, S., &amp; Hoppe, U. (2018). Success factors for fostering a digital transformation in manufacturing companies. Journal of Enterprise Transformation, 8(1-2), 121-142.</a:t>
            </a:r>
          </a:p>
          <a:p>
            <a:pPr marL="457200" indent="-457200">
              <a:buNone/>
            </a:pPr>
            <a:endParaRPr lang="en-GB" sz="1000" kern="100" noProof="0" dirty="0">
              <a:solidFill>
                <a:srgbClr val="000000"/>
              </a:solidFill>
              <a:effectLst/>
              <a:latin typeface="+mj-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82143852"/>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A3C9B-B3CF-4299-2F7E-E558C97FEA43}"/>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9653E9BD-C580-D818-C114-D4C50965FBD7}"/>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C80FC3D8-7365-0110-423A-E356FA5ADB47}"/>
              </a:ext>
            </a:extLst>
          </p:cNvPr>
          <p:cNvSpPr txBox="1"/>
          <p:nvPr/>
        </p:nvSpPr>
        <p:spPr>
          <a:xfrm>
            <a:off x="171274" y="973190"/>
            <a:ext cx="11559209" cy="707886"/>
          </a:xfrm>
          <a:prstGeom prst="rect">
            <a:avLst/>
          </a:prstGeom>
          <a:noFill/>
        </p:spPr>
        <p:txBody>
          <a:bodyPr wrap="square">
            <a:spAutoFit/>
          </a:bodyPr>
          <a:lstStyle/>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WEF (2025): Future of Jobs Report 2025. Insight Report, January. World Economic Forum, Geneva/Switzerland.</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Wuersch</a:t>
            </a:r>
            <a:r>
              <a:rPr lang="en-GB" sz="1000" kern="100" noProof="0" dirty="0">
                <a:solidFill>
                  <a:srgbClr val="000000"/>
                </a:solidFill>
                <a:effectLst/>
                <a:latin typeface="+mj-lt"/>
                <a:ea typeface="Aptos" panose="020B0004020202020204" pitchFamily="34" charset="0"/>
                <a:cs typeface="Aptos" panose="020B0004020202020204" pitchFamily="34" charset="0"/>
              </a:rPr>
              <a:t>, L., Neher, A., &amp; Peter, M.K. (2023): Digital Internal Communication: An Interplay of Socio-Technical Elements. International Journal of Management Reviews, doi.org/10.1111/ijmr.12323.</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Wuersch</a:t>
            </a:r>
            <a:r>
              <a:rPr lang="en-GB" sz="1000" kern="100" noProof="0" dirty="0">
                <a:solidFill>
                  <a:srgbClr val="000000"/>
                </a:solidFill>
                <a:effectLst/>
                <a:latin typeface="+mj-lt"/>
                <a:ea typeface="Aptos" panose="020B0004020202020204" pitchFamily="34" charset="0"/>
                <a:cs typeface="Aptos" panose="020B0004020202020204" pitchFamily="34" charset="0"/>
              </a:rPr>
              <a:t>, L., Neher, A., Maley, J.F. &amp; Peter, M.K. (2024): Using a digital internal communication strategy for digital capability development, International Journal of Strategic Communication, 18(3), 167-188.</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Zoppelletto</a:t>
            </a:r>
            <a:r>
              <a:rPr lang="en-GB" sz="1000" kern="100" noProof="0" dirty="0">
                <a:solidFill>
                  <a:srgbClr val="000000"/>
                </a:solidFill>
                <a:effectLst/>
                <a:latin typeface="+mj-lt"/>
                <a:ea typeface="Aptos" panose="020B0004020202020204" pitchFamily="34" charset="0"/>
                <a:cs typeface="Aptos" panose="020B0004020202020204" pitchFamily="34" charset="0"/>
              </a:rPr>
              <a:t>, A., Orlandi, L. B., </a:t>
            </a:r>
            <a:r>
              <a:rPr lang="en-GB" sz="1000" kern="100" noProof="0" dirty="0" err="1">
                <a:solidFill>
                  <a:srgbClr val="000000"/>
                </a:solidFill>
                <a:effectLst/>
                <a:latin typeface="+mj-lt"/>
                <a:ea typeface="Aptos" panose="020B0004020202020204" pitchFamily="34" charset="0"/>
                <a:cs typeface="Aptos" panose="020B0004020202020204" pitchFamily="34" charset="0"/>
              </a:rPr>
              <a:t>Zardini</a:t>
            </a:r>
            <a:r>
              <a:rPr lang="en-GB" sz="1000" kern="100" noProof="0" dirty="0">
                <a:solidFill>
                  <a:srgbClr val="000000"/>
                </a:solidFill>
                <a:effectLst/>
                <a:latin typeface="+mj-lt"/>
                <a:ea typeface="Aptos" panose="020B0004020202020204" pitchFamily="34" charset="0"/>
                <a:cs typeface="Aptos" panose="020B0004020202020204" pitchFamily="34" charset="0"/>
              </a:rPr>
              <a:t>, A., </a:t>
            </a:r>
            <a:r>
              <a:rPr lang="en-GB" sz="1000" kern="100" noProof="0" dirty="0" err="1">
                <a:solidFill>
                  <a:srgbClr val="000000"/>
                </a:solidFill>
                <a:effectLst/>
                <a:latin typeface="+mj-lt"/>
                <a:ea typeface="Aptos" panose="020B0004020202020204" pitchFamily="34" charset="0"/>
                <a:cs typeface="Aptos" panose="020B0004020202020204" pitchFamily="34" charset="0"/>
              </a:rPr>
              <a:t>Rossignoli</a:t>
            </a:r>
            <a:r>
              <a:rPr lang="en-GB" sz="1000" kern="100" noProof="0" dirty="0">
                <a:solidFill>
                  <a:srgbClr val="000000"/>
                </a:solidFill>
                <a:effectLst/>
                <a:latin typeface="+mj-lt"/>
                <a:ea typeface="Aptos" panose="020B0004020202020204" pitchFamily="34" charset="0"/>
                <a:cs typeface="Aptos" panose="020B0004020202020204" pitchFamily="34" charset="0"/>
              </a:rPr>
              <a:t>, C., &amp; Kraus, S. (2023). Organizational roles in the context of digital transformation: A micro-level perspective. Journal of Business Research, 157, 113563.</a:t>
            </a:r>
          </a:p>
        </p:txBody>
      </p:sp>
    </p:spTree>
    <p:extLst>
      <p:ext uri="{BB962C8B-B14F-4D97-AF65-F5344CB8AC3E}">
        <p14:creationId xmlns:p14="http://schemas.microsoft.com/office/powerpoint/2010/main" val="1933881269"/>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7531-9519-9A73-4265-35794EF49AF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B6049CB-8AB4-9E0F-98A0-9CFCBD33001B}"/>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0342D7F7-E26D-9CAF-1F05-10D82389790C}"/>
              </a:ext>
            </a:extLst>
          </p:cNvPr>
          <p:cNvSpPr txBox="1"/>
          <p:nvPr/>
        </p:nvSpPr>
        <p:spPr>
          <a:xfrm>
            <a:off x="1261685" y="2046008"/>
            <a:ext cx="10409615" cy="1754326"/>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5" name="Picture 4" descr="A blue text on a black background&#10;&#10;AI-generated content may be incorrect.">
            <a:extLst>
              <a:ext uri="{FF2B5EF4-FFF2-40B4-BE49-F238E27FC236}">
                <a16:creationId xmlns:a16="http://schemas.microsoft.com/office/drawing/2014/main" id="{F2243F32-3955-08D3-04BF-3EFCE5AC94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452" y="4772640"/>
            <a:ext cx="1122680" cy="526886"/>
          </a:xfrm>
          <a:prstGeom prst="rect">
            <a:avLst/>
          </a:prstGeom>
        </p:spPr>
      </p:pic>
      <p:pic>
        <p:nvPicPr>
          <p:cNvPr id="14" name="Graphic 3">
            <a:extLst>
              <a:ext uri="{FF2B5EF4-FFF2-40B4-BE49-F238E27FC236}">
                <a16:creationId xmlns:a16="http://schemas.microsoft.com/office/drawing/2014/main" id="{913F7579-2B47-D8A9-975F-5CC5675F2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449" y="5527958"/>
            <a:ext cx="971550" cy="376555"/>
          </a:xfrm>
          <a:prstGeom prst="rect">
            <a:avLst/>
          </a:prstGeom>
        </p:spPr>
      </p:pic>
      <p:pic>
        <p:nvPicPr>
          <p:cNvPr id="16" name="Picture 15" descr="A black background with red text&#10;&#10;AI-generated content may be incorrect.">
            <a:extLst>
              <a:ext uri="{FF2B5EF4-FFF2-40B4-BE49-F238E27FC236}">
                <a16:creationId xmlns:a16="http://schemas.microsoft.com/office/drawing/2014/main" id="{6FB4BB55-0EFC-E1C2-3141-A8D7E21F4C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784602" y="4873152"/>
            <a:ext cx="1451610" cy="271780"/>
          </a:xfrm>
          <a:prstGeom prst="rect">
            <a:avLst/>
          </a:prstGeom>
          <a:ln>
            <a:noFill/>
          </a:ln>
          <a:extLst>
            <a:ext uri="{53640926-AAD7-44D8-BBD7-CCE9431645EC}">
              <a14:shadowObscured xmlns:a14="http://schemas.microsoft.com/office/drawing/2010/main"/>
            </a:ext>
          </a:extLst>
        </p:spPr>
      </p:pic>
      <p:pic>
        <p:nvPicPr>
          <p:cNvPr id="17" name="Picture 16" descr="A pink and yellow logo&#10;&#10;AI-generated content may be incorrect.">
            <a:extLst>
              <a:ext uri="{FF2B5EF4-FFF2-40B4-BE49-F238E27FC236}">
                <a16:creationId xmlns:a16="http://schemas.microsoft.com/office/drawing/2014/main" id="{6D0FA3C9-69A0-7610-1101-67F1B0418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430" y="5386988"/>
            <a:ext cx="886815" cy="734377"/>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2692DA34-866C-9183-0266-0E1CD687A9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2744" y="4847275"/>
            <a:ext cx="1872084" cy="315325"/>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97D46043-6443-FB5D-4D45-A0950249F7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5895" y="5360038"/>
            <a:ext cx="1352891" cy="289450"/>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569924E0-B8C6-5549-A45B-161ACEDF52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20925" y="4825502"/>
            <a:ext cx="1656398" cy="358873"/>
          </a:xfrm>
          <a:prstGeom prst="rect">
            <a:avLst/>
          </a:prstGeom>
        </p:spPr>
      </p:pic>
      <p:pic>
        <p:nvPicPr>
          <p:cNvPr id="21" name="Picture 20" descr="Red text on a white background&#10;&#10;AI-generated content may be incorrect.">
            <a:extLst>
              <a:ext uri="{FF2B5EF4-FFF2-40B4-BE49-F238E27FC236}">
                <a16:creationId xmlns:a16="http://schemas.microsoft.com/office/drawing/2014/main" id="{222C76C9-0884-A3C7-621F-3A072CD524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61200" y="5825233"/>
            <a:ext cx="1440572" cy="276594"/>
          </a:xfrm>
          <a:prstGeom prst="rect">
            <a:avLst/>
          </a:prstGeom>
        </p:spPr>
      </p:pic>
      <p:pic>
        <p:nvPicPr>
          <p:cNvPr id="22" name="Picture 21" descr="A yellow and red logo&#10;&#10;AI-generated content may be incorrect.">
            <a:extLst>
              <a:ext uri="{FF2B5EF4-FFF2-40B4-BE49-F238E27FC236}">
                <a16:creationId xmlns:a16="http://schemas.microsoft.com/office/drawing/2014/main" id="{F4D6EB35-2CAF-D8F0-F258-D115B4ECA6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23869" y="5694650"/>
            <a:ext cx="1128694" cy="372749"/>
          </a:xfrm>
          <a:prstGeom prst="rect">
            <a:avLst/>
          </a:prstGeom>
        </p:spPr>
      </p:pic>
      <p:pic>
        <p:nvPicPr>
          <p:cNvPr id="23" name="Picture 22" descr="A black text on a white background&#10;&#10;AI-generated content may be incorrect.">
            <a:extLst>
              <a:ext uri="{FF2B5EF4-FFF2-40B4-BE49-F238E27FC236}">
                <a16:creationId xmlns:a16="http://schemas.microsoft.com/office/drawing/2014/main" id="{C069BBA1-341F-B564-66A7-E3BCA00D672B}"/>
              </a:ext>
            </a:extLst>
          </p:cNvPr>
          <p:cNvPicPr>
            <a:picLocks noChangeAspect="1"/>
          </p:cNvPicPr>
          <p:nvPr/>
        </p:nvPicPr>
        <p:blipFill>
          <a:blip r:embed="rId12" cstate="print">
            <a:extLst>
              <a:ext uri="{28A0092B-C50C-407E-A947-70E740481C1C}">
                <a14:useLocalDpi xmlns:a14="http://schemas.microsoft.com/office/drawing/2010/main"/>
              </a:ext>
            </a:extLst>
          </a:blip>
          <a:srcRect t="28709" b="28099"/>
          <a:stretch>
            <a:fillRect/>
          </a:stretch>
        </p:blipFill>
        <p:spPr>
          <a:xfrm>
            <a:off x="9203855" y="4856646"/>
            <a:ext cx="1495581" cy="358874"/>
          </a:xfrm>
          <a:prstGeom prst="rect">
            <a:avLst/>
          </a:prstGeom>
        </p:spPr>
      </p:pic>
      <p:pic>
        <p:nvPicPr>
          <p:cNvPr id="24" name="Picture 2">
            <a:extLst>
              <a:ext uri="{FF2B5EF4-FFF2-40B4-BE49-F238E27FC236}">
                <a16:creationId xmlns:a16="http://schemas.microsoft.com/office/drawing/2014/main" id="{CF2047BB-D97D-454C-FCE4-9774C690FE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67750" y="5525364"/>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text on a black background&#10;&#10;AI-generated content may be incorrect.">
            <a:extLst>
              <a:ext uri="{FF2B5EF4-FFF2-40B4-BE49-F238E27FC236}">
                <a16:creationId xmlns:a16="http://schemas.microsoft.com/office/drawing/2014/main" id="{58FD8FBC-1A59-5205-EF9F-F4B7644CE8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741" y="5429008"/>
            <a:ext cx="1439802" cy="440961"/>
          </a:xfrm>
          <a:prstGeom prst="rect">
            <a:avLst/>
          </a:prstGeom>
        </p:spPr>
      </p:pic>
      <p:pic>
        <p:nvPicPr>
          <p:cNvPr id="26" name="Picture 25" descr="A black sign with brown letters&#10;&#10;AI-generated content may be incorrect.">
            <a:extLst>
              <a:ext uri="{FF2B5EF4-FFF2-40B4-BE49-F238E27FC236}">
                <a16:creationId xmlns:a16="http://schemas.microsoft.com/office/drawing/2014/main" id="{7724C47C-0F7F-ABBE-6562-D270340A53F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06568" y="4881312"/>
            <a:ext cx="763440" cy="442795"/>
          </a:xfrm>
          <a:prstGeom prst="rect">
            <a:avLst/>
          </a:prstGeom>
        </p:spPr>
      </p:pic>
      <p:pic>
        <p:nvPicPr>
          <p:cNvPr id="27" name="Graphic 26">
            <a:extLst>
              <a:ext uri="{FF2B5EF4-FFF2-40B4-BE49-F238E27FC236}">
                <a16:creationId xmlns:a16="http://schemas.microsoft.com/office/drawing/2014/main" id="{B423648F-CA3B-BD93-C506-954C9D9A4B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02741" y="5487635"/>
            <a:ext cx="1181100" cy="457200"/>
          </a:xfrm>
          <a:prstGeom prst="rect">
            <a:avLst/>
          </a:prstGeom>
        </p:spPr>
      </p:pic>
    </p:spTree>
    <p:extLst>
      <p:ext uri="{BB962C8B-B14F-4D97-AF65-F5344CB8AC3E}">
        <p14:creationId xmlns:p14="http://schemas.microsoft.com/office/powerpoint/2010/main" val="1876262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9A1-DF42-0EC8-BEEC-ECDF0CC3B4E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6862197-6FA3-4D77-5481-F25AAC7519A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7C470ED9-33B5-3D10-66E4-89B686D16F44}"/>
              </a:ext>
            </a:extLst>
          </p:cNvPr>
          <p:cNvSpPr txBox="1"/>
          <p:nvPr/>
        </p:nvSpPr>
        <p:spPr>
          <a:xfrm>
            <a:off x="1261685" y="1588808"/>
            <a:ext cx="10409615" cy="3139321"/>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r>
              <a:rPr lang="en-GB" sz="2200" dirty="0">
                <a:latin typeface="+mj-lt"/>
              </a:rPr>
              <a:t>Visit </a:t>
            </a:r>
            <a:r>
              <a:rPr lang="en-GB" sz="2200" dirty="0">
                <a:latin typeface="+mj-lt"/>
                <a:hlinkClick r:id="rId2"/>
              </a:rPr>
              <a:t>www.strategic-digital-transformation.com</a:t>
            </a:r>
            <a:r>
              <a:rPr lang="en-GB" sz="2200" dirty="0">
                <a:latin typeface="+mj-lt"/>
              </a:rPr>
              <a:t> for:</a:t>
            </a:r>
          </a:p>
          <a:p>
            <a:endParaRPr lang="en-GB" sz="800" dirty="0">
              <a:latin typeface="+mj-lt"/>
            </a:endParaRPr>
          </a:p>
          <a:p>
            <a:pPr marL="742950" lvl="1" indent="-285750">
              <a:buFont typeface="Arial" panose="020B0604020202020204" pitchFamily="34" charset="0"/>
              <a:buChar char="•"/>
            </a:pPr>
            <a:r>
              <a:rPr lang="en-GB" sz="2000" b="1" dirty="0">
                <a:latin typeface="+mj-lt"/>
              </a:rPr>
              <a:t>Slide decks </a:t>
            </a:r>
            <a:r>
              <a:rPr lang="en-GB" sz="2000" dirty="0">
                <a:latin typeface="+mj-lt"/>
              </a:rPr>
              <a:t>for each case (case summaries and illustrations).</a:t>
            </a:r>
          </a:p>
          <a:p>
            <a:pPr marL="742950" lvl="1" indent="-285750">
              <a:buFont typeface="Arial" panose="020B0604020202020204" pitchFamily="34" charset="0"/>
              <a:buChar char="•"/>
            </a:pPr>
            <a:r>
              <a:rPr lang="en-GB" sz="2000" b="1" dirty="0">
                <a:latin typeface="+mj-lt"/>
              </a:rPr>
              <a:t>Videos</a:t>
            </a:r>
            <a:r>
              <a:rPr lang="en-GB" sz="2000" dirty="0">
                <a:latin typeface="+mj-lt"/>
              </a:rPr>
              <a:t> from case organisations (case introductions, promotional clips and interviews).</a:t>
            </a:r>
          </a:p>
          <a:p>
            <a:pPr marL="742950" lvl="1" indent="-285750">
              <a:buFont typeface="Arial" panose="020B0604020202020204" pitchFamily="34" charset="0"/>
              <a:buChar char="•"/>
            </a:pPr>
            <a:r>
              <a:rPr lang="en-GB" sz="2000" dirty="0">
                <a:latin typeface="+mj-lt"/>
              </a:rPr>
              <a:t>The Digital Transformation Toolkit with </a:t>
            </a:r>
            <a:r>
              <a:rPr lang="en-GB" sz="2000" b="1" dirty="0">
                <a:latin typeface="+mj-lt"/>
              </a:rPr>
              <a:t>workshop templates and checklists</a:t>
            </a:r>
            <a:r>
              <a:rPr lang="en-GB" sz="2000" dirty="0">
                <a:latin typeface="+mj-lt"/>
              </a:rPr>
              <a:t>.</a:t>
            </a: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3" name="Picture 2" descr="A blue text on a black background&#10;&#10;AI-generated content may be incorrect.">
            <a:extLst>
              <a:ext uri="{FF2B5EF4-FFF2-40B4-BE49-F238E27FC236}">
                <a16:creationId xmlns:a16="http://schemas.microsoft.com/office/drawing/2014/main" id="{198D5455-E946-04E0-9837-9A9B9EF50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845" y="5030816"/>
            <a:ext cx="1122680" cy="526886"/>
          </a:xfrm>
          <a:prstGeom prst="rect">
            <a:avLst/>
          </a:prstGeom>
        </p:spPr>
      </p:pic>
      <p:pic>
        <p:nvPicPr>
          <p:cNvPr id="6" name="Graphic 3">
            <a:extLst>
              <a:ext uri="{FF2B5EF4-FFF2-40B4-BE49-F238E27FC236}">
                <a16:creationId xmlns:a16="http://schemas.microsoft.com/office/drawing/2014/main" id="{F69B8C23-BA15-8F88-FBAC-CE70CBD0B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842" y="5786134"/>
            <a:ext cx="971550" cy="376555"/>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442958A3-F26D-0CC9-E109-ECF7CC3CF6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753995" y="5131328"/>
            <a:ext cx="1451610" cy="271780"/>
          </a:xfrm>
          <a:prstGeom prst="rect">
            <a:avLst/>
          </a:prstGeom>
          <a:ln>
            <a:noFill/>
          </a:ln>
          <a:extLst>
            <a:ext uri="{53640926-AAD7-44D8-BBD7-CCE9431645EC}">
              <a14:shadowObscured xmlns:a14="http://schemas.microsoft.com/office/drawing/2010/main"/>
            </a:ext>
          </a:extLst>
        </p:spPr>
      </p:pic>
      <p:pic>
        <p:nvPicPr>
          <p:cNvPr id="8" name="Picture 7" descr="A pink and yellow logo&#10;&#10;AI-generated content may be incorrect.">
            <a:extLst>
              <a:ext uri="{FF2B5EF4-FFF2-40B4-BE49-F238E27FC236}">
                <a16:creationId xmlns:a16="http://schemas.microsoft.com/office/drawing/2014/main" id="{24E28C17-4450-6C4E-99AD-ACE813B57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823" y="5645164"/>
            <a:ext cx="886815" cy="734377"/>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38123AEF-9428-0D31-CD4D-41EA60483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2137" y="5105451"/>
            <a:ext cx="1872084" cy="315325"/>
          </a:xfrm>
          <a:prstGeom prst="rect">
            <a:avLst/>
          </a:prstGeom>
        </p:spPr>
      </p:pic>
      <p:pic>
        <p:nvPicPr>
          <p:cNvPr id="10" name="Picture 9" descr="A blue and black logo&#10;&#10;AI-generated content may be incorrect.">
            <a:extLst>
              <a:ext uri="{FF2B5EF4-FFF2-40B4-BE49-F238E27FC236}">
                <a16:creationId xmlns:a16="http://schemas.microsoft.com/office/drawing/2014/main" id="{FACC6DB8-BBA2-23C6-66A4-A168F04F26B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5288" y="5618214"/>
            <a:ext cx="1352891" cy="2894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0CE5F47B-F0BD-D362-FC52-10596D658B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90318" y="5083678"/>
            <a:ext cx="1656398" cy="358873"/>
          </a:xfrm>
          <a:prstGeom prst="rect">
            <a:avLst/>
          </a:prstGeom>
        </p:spPr>
      </p:pic>
      <p:pic>
        <p:nvPicPr>
          <p:cNvPr id="12" name="Picture 11" descr="Red text on a white background&#10;&#10;AI-generated content may be incorrect.">
            <a:extLst>
              <a:ext uri="{FF2B5EF4-FFF2-40B4-BE49-F238E27FC236}">
                <a16:creationId xmlns:a16="http://schemas.microsoft.com/office/drawing/2014/main" id="{4264674E-646E-7C5A-0FE8-730BD7887D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0593" y="6083409"/>
            <a:ext cx="1440572" cy="276594"/>
          </a:xfrm>
          <a:prstGeom prst="rect">
            <a:avLst/>
          </a:prstGeom>
        </p:spPr>
      </p:pic>
      <p:pic>
        <p:nvPicPr>
          <p:cNvPr id="13" name="Picture 12" descr="A yellow and red logo&#10;&#10;AI-generated content may be incorrect.">
            <a:extLst>
              <a:ext uri="{FF2B5EF4-FFF2-40B4-BE49-F238E27FC236}">
                <a16:creationId xmlns:a16="http://schemas.microsoft.com/office/drawing/2014/main" id="{5A427F06-9A02-B524-7A21-ECCA58F3BF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93262" y="5952826"/>
            <a:ext cx="1128694" cy="372749"/>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78384F-FC59-381B-B768-1212BCB9B4C5}"/>
              </a:ext>
            </a:extLst>
          </p:cNvPr>
          <p:cNvPicPr>
            <a:picLocks noChangeAspect="1"/>
          </p:cNvPicPr>
          <p:nvPr/>
        </p:nvPicPr>
        <p:blipFill>
          <a:blip r:embed="rId13" cstate="print">
            <a:extLst>
              <a:ext uri="{28A0092B-C50C-407E-A947-70E740481C1C}">
                <a14:useLocalDpi xmlns:a14="http://schemas.microsoft.com/office/drawing/2010/main"/>
              </a:ext>
            </a:extLst>
          </a:blip>
          <a:srcRect t="28709" b="28099"/>
          <a:stretch>
            <a:fillRect/>
          </a:stretch>
        </p:blipFill>
        <p:spPr>
          <a:xfrm>
            <a:off x="9173248" y="5114822"/>
            <a:ext cx="1495581" cy="358874"/>
          </a:xfrm>
          <a:prstGeom prst="rect">
            <a:avLst/>
          </a:prstGeom>
        </p:spPr>
      </p:pic>
      <p:pic>
        <p:nvPicPr>
          <p:cNvPr id="1026" name="Picture 2">
            <a:extLst>
              <a:ext uri="{FF2B5EF4-FFF2-40B4-BE49-F238E27FC236}">
                <a16:creationId xmlns:a16="http://schemas.microsoft.com/office/drawing/2014/main" id="{0817DECA-AE91-5080-80BB-DAAFF094F80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537143" y="5783540"/>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AI-generated content may be incorrect.">
            <a:extLst>
              <a:ext uri="{FF2B5EF4-FFF2-40B4-BE49-F238E27FC236}">
                <a16:creationId xmlns:a16="http://schemas.microsoft.com/office/drawing/2014/main" id="{937B5C4F-EECD-C305-920E-9D7D81E98AE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2134" y="5687184"/>
            <a:ext cx="1439802" cy="440961"/>
          </a:xfrm>
          <a:prstGeom prst="rect">
            <a:avLst/>
          </a:prstGeom>
        </p:spPr>
      </p:pic>
      <p:pic>
        <p:nvPicPr>
          <p:cNvPr id="17" name="Picture 16" descr="A black sign with brown letters&#10;&#10;AI-generated content may be incorrect.">
            <a:extLst>
              <a:ext uri="{FF2B5EF4-FFF2-40B4-BE49-F238E27FC236}">
                <a16:creationId xmlns:a16="http://schemas.microsoft.com/office/drawing/2014/main" id="{96B2484C-77DD-9918-0BE5-111265B65A6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5961" y="5139488"/>
            <a:ext cx="763440" cy="442795"/>
          </a:xfrm>
          <a:prstGeom prst="rect">
            <a:avLst/>
          </a:prstGeom>
        </p:spPr>
      </p:pic>
      <p:pic>
        <p:nvPicPr>
          <p:cNvPr id="19" name="Graphic 18">
            <a:extLst>
              <a:ext uri="{FF2B5EF4-FFF2-40B4-BE49-F238E27FC236}">
                <a16:creationId xmlns:a16="http://schemas.microsoft.com/office/drawing/2014/main" id="{C18AF230-C04E-EB35-D30D-07BE22BA55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72134" y="5745811"/>
            <a:ext cx="1181100" cy="457200"/>
          </a:xfrm>
          <a:prstGeom prst="rect">
            <a:avLst/>
          </a:prstGeom>
        </p:spPr>
      </p:pic>
    </p:spTree>
    <p:extLst>
      <p:ext uri="{BB962C8B-B14F-4D97-AF65-F5344CB8AC3E}">
        <p14:creationId xmlns:p14="http://schemas.microsoft.com/office/powerpoint/2010/main" val="801027699"/>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B98-9358-11A0-41E6-5FE6BAFF50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8ABA0CD-2EB5-52C2-063A-7054E94022D9}"/>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F4A97E48-30D8-4D61-B4AA-5562B8250D78}"/>
              </a:ext>
            </a:extLst>
          </p:cNvPr>
          <p:cNvSpPr txBox="1"/>
          <p:nvPr/>
        </p:nvSpPr>
        <p:spPr>
          <a:xfrm>
            <a:off x="770515" y="2130987"/>
            <a:ext cx="6798685" cy="1230593"/>
          </a:xfrm>
          <a:prstGeom prst="rect">
            <a:avLst/>
          </a:prstGeom>
          <a:noFill/>
        </p:spPr>
        <p:txBody>
          <a:bodyPr wrap="square">
            <a:spAutoFit/>
          </a:bodyPr>
          <a:lstStyle/>
          <a:p>
            <a:pPr>
              <a:lnSpc>
                <a:spcPct val="150000"/>
              </a:lnSpc>
            </a:pPr>
            <a:r>
              <a:rPr lang="en-GB" sz="2600" i="1" noProof="0" dirty="0">
                <a:latin typeface="+mj-lt"/>
              </a:rPr>
              <a:t>Visit </a:t>
            </a:r>
            <a:r>
              <a:rPr lang="en-GB" sz="2600" i="1" noProof="0" dirty="0">
                <a:latin typeface="+mj-lt"/>
                <a:hlinkClick r:id="rId2"/>
              </a:rPr>
              <a:t>www.strategic-digital-transformation.com</a:t>
            </a:r>
            <a:r>
              <a:rPr lang="en-GB" sz="2600" i="1" noProof="0" dirty="0">
                <a:latin typeface="+mj-lt"/>
              </a:rPr>
              <a:t> </a:t>
            </a:r>
            <a:br>
              <a:rPr lang="en-GB" sz="2600" i="1" noProof="0" dirty="0">
                <a:latin typeface="+mj-lt"/>
              </a:rPr>
            </a:br>
            <a:r>
              <a:rPr lang="en-GB" sz="2600" i="1" noProof="0" dirty="0">
                <a:latin typeface="+mj-lt"/>
              </a:rPr>
              <a:t>for case studies, videos and workshop templates.</a:t>
            </a:r>
          </a:p>
        </p:txBody>
      </p:sp>
      <p:pic>
        <p:nvPicPr>
          <p:cNvPr id="3" name="Picture 2" descr="A person in a suit and tie&#10;&#10;AI-generated content may be incorrect.">
            <a:extLst>
              <a:ext uri="{FF2B5EF4-FFF2-40B4-BE49-F238E27FC236}">
                <a16:creationId xmlns:a16="http://schemas.microsoft.com/office/drawing/2014/main" id="{0DB98BF3-60F2-B69E-010E-EB610548E08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53640" y="4344266"/>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14A3DE1E-FE2B-7828-AB01-665F4DC8A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0544" y="4344266"/>
            <a:ext cx="1222999" cy="1571321"/>
          </a:xfrm>
          <a:prstGeom prst="rect">
            <a:avLst/>
          </a:prstGeom>
        </p:spPr>
      </p:pic>
      <p:sp>
        <p:nvSpPr>
          <p:cNvPr id="14" name="TextBox 13">
            <a:extLst>
              <a:ext uri="{FF2B5EF4-FFF2-40B4-BE49-F238E27FC236}">
                <a16:creationId xmlns:a16="http://schemas.microsoft.com/office/drawing/2014/main" id="{F4ADA7D2-0731-7719-75CA-00D57338B441}"/>
              </a:ext>
            </a:extLst>
          </p:cNvPr>
          <p:cNvSpPr txBox="1"/>
          <p:nvPr/>
        </p:nvSpPr>
        <p:spPr>
          <a:xfrm>
            <a:off x="770515" y="5915588"/>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F930E241-B351-1EED-3500-FF949C121141}"/>
              </a:ext>
            </a:extLst>
          </p:cNvPr>
          <p:cNvSpPr txBox="1"/>
          <p:nvPr/>
        </p:nvSpPr>
        <p:spPr>
          <a:xfrm>
            <a:off x="2189935" y="5915588"/>
            <a:ext cx="1371119" cy="246221"/>
          </a:xfrm>
          <a:prstGeom prst="rect">
            <a:avLst/>
          </a:prstGeom>
          <a:noFill/>
        </p:spPr>
        <p:txBody>
          <a:bodyPr wrap="square">
            <a:spAutoFit/>
          </a:bodyPr>
          <a:lstStyle/>
          <a:p>
            <a:r>
              <a:rPr lang="en-GB" sz="1000" noProof="0" dirty="0"/>
              <a:t>Dr. Johan P. Lindeque</a:t>
            </a:r>
          </a:p>
        </p:txBody>
      </p:sp>
      <p:pic>
        <p:nvPicPr>
          <p:cNvPr id="6" name="Picture 5" descr="A book with a white rectangular sign on it&#10;&#10;AI-generated content may be incorrect.">
            <a:extLst>
              <a:ext uri="{FF2B5EF4-FFF2-40B4-BE49-F238E27FC236}">
                <a16:creationId xmlns:a16="http://schemas.microsoft.com/office/drawing/2014/main" id="{26DAA298-2D75-B6F9-205B-328A341F64DB}"/>
              </a:ext>
            </a:extLst>
          </p:cNvPr>
          <p:cNvPicPr>
            <a:picLocks noChangeAspect="1"/>
          </p:cNvPicPr>
          <p:nvPr/>
        </p:nvPicPr>
        <p:blipFill>
          <a:blip r:embed="rId5"/>
          <a:stretch>
            <a:fillRect/>
          </a:stretch>
        </p:blipFill>
        <p:spPr>
          <a:xfrm>
            <a:off x="7861300" y="690945"/>
            <a:ext cx="4698879" cy="5747863"/>
          </a:xfrm>
          <a:prstGeom prst="rect">
            <a:avLst/>
          </a:prstGeom>
        </p:spPr>
      </p:pic>
    </p:spTree>
    <p:extLst>
      <p:ext uri="{BB962C8B-B14F-4D97-AF65-F5344CB8AC3E}">
        <p14:creationId xmlns:p14="http://schemas.microsoft.com/office/powerpoint/2010/main" val="739475665"/>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4A83-642F-6AA8-4D50-C0714B77F824}"/>
            </a:ext>
          </a:extLst>
        </p:cNvPr>
        <p:cNvGrpSpPr/>
        <p:nvPr/>
      </p:nvGrpSpPr>
      <p:grpSpPr>
        <a:xfrm>
          <a:off x="0" y="0"/>
          <a:ext cx="0" cy="0"/>
          <a:chOff x="0" y="0"/>
          <a:chExt cx="0" cy="0"/>
        </a:xfrm>
      </p:grpSpPr>
      <p:pic>
        <p:nvPicPr>
          <p:cNvPr id="9" name="Grafik 16">
            <a:extLst>
              <a:ext uri="{FF2B5EF4-FFF2-40B4-BE49-F238E27FC236}">
                <a16:creationId xmlns:a16="http://schemas.microsoft.com/office/drawing/2014/main" id="{CF4B531D-CAFE-55E0-1F86-C48C4A234132}"/>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1" y="2051687"/>
            <a:ext cx="11236632" cy="3482226"/>
          </a:xfrm>
          <a:prstGeom prst="rect">
            <a:avLst/>
          </a:prstGeom>
        </p:spPr>
      </p:pic>
      <p:sp>
        <p:nvSpPr>
          <p:cNvPr id="4" name="Foliennummernplatzhalter 4">
            <a:extLst>
              <a:ext uri="{FF2B5EF4-FFF2-40B4-BE49-F238E27FC236}">
                <a16:creationId xmlns:a16="http://schemas.microsoft.com/office/drawing/2014/main" id="{50DCBA76-9D1C-5E63-4A3B-7ADA85FB3B2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481</a:t>
            </a:fld>
            <a:endParaRPr lang="en-GB" sz="1000" noProof="0" dirty="0">
              <a:solidFill>
                <a:srgbClr val="004474"/>
              </a:solidFill>
            </a:endParaRPr>
          </a:p>
        </p:txBody>
      </p:sp>
      <p:sp>
        <p:nvSpPr>
          <p:cNvPr id="5" name="Titel 4">
            <a:extLst>
              <a:ext uri="{FF2B5EF4-FFF2-40B4-BE49-F238E27FC236}">
                <a16:creationId xmlns:a16="http://schemas.microsoft.com/office/drawing/2014/main" id="{DB8C31E4-3308-9866-8E94-E8FF8094456A}"/>
              </a:ext>
            </a:extLst>
          </p:cNvPr>
          <p:cNvSpPr>
            <a:spLocks noGrp="1"/>
          </p:cNvSpPr>
          <p:nvPr>
            <p:ph type="ctrTitle"/>
          </p:nvPr>
        </p:nvSpPr>
        <p:spPr>
          <a:xfrm>
            <a:off x="689504" y="668254"/>
            <a:ext cx="11197696" cy="1324216"/>
          </a:xfrm>
        </p:spPr>
        <p:txBody>
          <a:bodyPr>
            <a:noAutofit/>
          </a:bodyPr>
          <a:lstStyle/>
          <a:p>
            <a:pPr algn="l"/>
            <a:r>
              <a:rPr lang="en-GB" sz="4800" b="1" noProof="0" dirty="0"/>
              <a:t>12 Transformation in Practice – </a:t>
            </a:r>
            <a:br>
              <a:rPr lang="en-GB" sz="4800" b="1" noProof="0" dirty="0"/>
            </a:br>
            <a:r>
              <a:rPr lang="en-GB" sz="4800" b="1" noProof="0" dirty="0"/>
              <a:t>Digital Transformation Toolkit</a:t>
            </a:r>
            <a:endParaRPr lang="en-GB" sz="3200" noProof="0" dirty="0">
              <a:latin typeface="+mj-lt"/>
            </a:endParaRPr>
          </a:p>
        </p:txBody>
      </p:sp>
      <p:sp>
        <p:nvSpPr>
          <p:cNvPr id="7" name="Untertitel 5">
            <a:extLst>
              <a:ext uri="{FF2B5EF4-FFF2-40B4-BE49-F238E27FC236}">
                <a16:creationId xmlns:a16="http://schemas.microsoft.com/office/drawing/2014/main" id="{1577F014-D650-8401-31BC-EFB85C465D10}"/>
              </a:ext>
            </a:extLst>
          </p:cNvPr>
          <p:cNvSpPr>
            <a:spLocks noGrp="1"/>
          </p:cNvSpPr>
          <p:nvPr>
            <p:ph type="subTitle" idx="1"/>
          </p:nvPr>
        </p:nvSpPr>
        <p:spPr>
          <a:xfrm>
            <a:off x="689504" y="5654667"/>
            <a:ext cx="10547128" cy="711946"/>
          </a:xfrm>
        </p:spPr>
        <p:txBody>
          <a:bodyPr>
            <a:normAutofit lnSpcReduction="10000"/>
          </a:bodyPr>
          <a:lstStyle/>
          <a:p>
            <a:pPr algn="l"/>
            <a:r>
              <a:rPr lang="en-GB" b="1" noProof="0" dirty="0">
                <a:latin typeface="+mj-lt"/>
              </a:rPr>
              <a:t>Chapter 12 of 12</a:t>
            </a:r>
          </a:p>
          <a:p>
            <a:pPr algn="l"/>
            <a:r>
              <a:rPr lang="en-GB" sz="1200" noProof="0" dirty="0">
                <a:latin typeface="+mj-lt"/>
              </a:rPr>
              <a:t>© Marc K. Peter &amp; Johan P. Lindeque (2026): Strategic Digital Transformation. Theory and Practice. Sage Publications, London/UK</a:t>
            </a:r>
          </a:p>
        </p:txBody>
      </p:sp>
      <p:sp>
        <p:nvSpPr>
          <p:cNvPr id="8" name="Textplatzhalter 4">
            <a:extLst>
              <a:ext uri="{FF2B5EF4-FFF2-40B4-BE49-F238E27FC236}">
                <a16:creationId xmlns:a16="http://schemas.microsoft.com/office/drawing/2014/main" id="{FCB69077-98EC-7A87-6B1C-DD16E89FF8EF}"/>
              </a:ext>
            </a:extLst>
          </p:cNvPr>
          <p:cNvSpPr txBox="1">
            <a:spLocks/>
          </p:cNvSpPr>
          <p:nvPr/>
        </p:nvSpPr>
        <p:spPr>
          <a:xfrm>
            <a:off x="0" y="2492668"/>
            <a:ext cx="799414" cy="2600264"/>
          </a:xfrm>
          <a:prstGeom prst="rect">
            <a:avLst/>
          </a:prstGeom>
          <a:solidFill>
            <a:srgbClr val="004474"/>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5253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GB" noProof="0" dirty="0"/>
              <a:t> </a:t>
            </a:r>
          </a:p>
        </p:txBody>
      </p:sp>
      <p:pic>
        <p:nvPicPr>
          <p:cNvPr id="2" name="Picture 1" descr="A book cover with a white square on it&#10;&#10;AI-generated content may be incorrect.">
            <a:extLst>
              <a:ext uri="{FF2B5EF4-FFF2-40B4-BE49-F238E27FC236}">
                <a16:creationId xmlns:a16="http://schemas.microsoft.com/office/drawing/2014/main" id="{55602D15-45BC-E852-E510-EA37EF5BBC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392576">
            <a:off x="8904394" y="2252861"/>
            <a:ext cx="3034802" cy="3892033"/>
          </a:xfrm>
          <a:prstGeom prst="rect">
            <a:avLst/>
          </a:prstGeom>
        </p:spPr>
      </p:pic>
    </p:spTree>
    <p:extLst>
      <p:ext uri="{BB962C8B-B14F-4D97-AF65-F5344CB8AC3E}">
        <p14:creationId xmlns:p14="http://schemas.microsoft.com/office/powerpoint/2010/main" val="4270853588"/>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DAE1-45E6-8B4A-B5DA-05C6879365E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5DD6FB8-5C7F-C52E-66A7-C653FA8DC2E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A325EDC7-BEC3-E582-2A33-41AE76BC403B}"/>
              </a:ext>
            </a:extLst>
          </p:cNvPr>
          <p:cNvSpPr txBox="1"/>
          <p:nvPr/>
        </p:nvSpPr>
        <p:spPr>
          <a:xfrm>
            <a:off x="2868205" y="1321696"/>
            <a:ext cx="9056395" cy="3016210"/>
          </a:xfrm>
          <a:prstGeom prst="rect">
            <a:avLst/>
          </a:prstGeom>
          <a:noFill/>
        </p:spPr>
        <p:txBody>
          <a:bodyPr wrap="square">
            <a:spAutoFit/>
          </a:bodyPr>
          <a:lstStyle/>
          <a:p>
            <a:pPr algn="just"/>
            <a:r>
              <a:rPr lang="en-GB" noProof="0" dirty="0">
                <a:latin typeface="+mj-lt"/>
              </a:rPr>
              <a:t>This cutting-edge textbook takes a unique approach to digital transformation which aligns theory and practice and is supported by the authors’ own research with over 4,000 organisations. Covering key topics such as emerging technologies, AI, cybersecurity, customer orientation, operational excellence, marketing automation, innovation and leadership and culture, it offers a learning experience which prepares students for the practical realisation of digital transformation for competitive advantage.</a:t>
            </a:r>
          </a:p>
          <a:p>
            <a:pPr algn="just"/>
            <a:endParaRPr lang="en-GB" sz="1000" noProof="0" dirty="0">
              <a:latin typeface="+mj-lt"/>
            </a:endParaRPr>
          </a:p>
          <a:p>
            <a:pPr algn="just"/>
            <a:r>
              <a:rPr lang="en-GB" noProof="0" dirty="0">
                <a:latin typeface="+mj-lt"/>
              </a:rPr>
              <a:t>With individual and group exercises and case studies from a range of organisations, Strategic Digital Transformation prepares students to apply the knowledge and experience gained from the book in their future careers. It is suitable for undergraduate and postgraduate digital transformation and digital business courses. </a:t>
            </a:r>
          </a:p>
        </p:txBody>
      </p:sp>
      <p:pic>
        <p:nvPicPr>
          <p:cNvPr id="3" name="Picture 2" descr="A person in a suit and tie&#10;&#10;AI-generated content may be incorrect.">
            <a:extLst>
              <a:ext uri="{FF2B5EF4-FFF2-40B4-BE49-F238E27FC236}">
                <a16:creationId xmlns:a16="http://schemas.microsoft.com/office/drawing/2014/main" id="{1589E6A3-3F2C-D17C-E7E6-A2A747EF32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08507" y="4519244"/>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4C472D42-DEC1-C8B8-DFBD-780CA5ED07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5411" y="4519244"/>
            <a:ext cx="1222999" cy="1571321"/>
          </a:xfrm>
          <a:prstGeom prst="rect">
            <a:avLst/>
          </a:prstGeom>
        </p:spPr>
      </p:pic>
      <p:pic>
        <p:nvPicPr>
          <p:cNvPr id="9" name="Picture 8" descr="A book cover with a white square on it&#10;&#10;AI-generated content may be incorrect.">
            <a:extLst>
              <a:ext uri="{FF2B5EF4-FFF2-40B4-BE49-F238E27FC236}">
                <a16:creationId xmlns:a16="http://schemas.microsoft.com/office/drawing/2014/main" id="{D8D4AFA6-CFBB-FD4B-37EC-DC9864CA4FD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20" y="1150613"/>
            <a:ext cx="2456597" cy="3150504"/>
          </a:xfrm>
          <a:prstGeom prst="rect">
            <a:avLst/>
          </a:prstGeom>
        </p:spPr>
      </p:pic>
      <p:sp>
        <p:nvSpPr>
          <p:cNvPr id="11" name="TextBox 10">
            <a:extLst>
              <a:ext uri="{FF2B5EF4-FFF2-40B4-BE49-F238E27FC236}">
                <a16:creationId xmlns:a16="http://schemas.microsoft.com/office/drawing/2014/main" id="{4F5B25AE-DE5C-F645-D44D-D2A2E6215D46}"/>
              </a:ext>
            </a:extLst>
          </p:cNvPr>
          <p:cNvSpPr txBox="1"/>
          <p:nvPr/>
        </p:nvSpPr>
        <p:spPr>
          <a:xfrm>
            <a:off x="321992" y="4301117"/>
            <a:ext cx="2491621" cy="1015663"/>
          </a:xfrm>
          <a:prstGeom prst="rect">
            <a:avLst/>
          </a:prstGeom>
          <a:noFill/>
        </p:spPr>
        <p:txBody>
          <a:bodyPr wrap="square">
            <a:spAutoFit/>
          </a:bodyPr>
          <a:lstStyle/>
          <a:p>
            <a:r>
              <a:rPr lang="en-GB" sz="1000" noProof="0" dirty="0"/>
              <a:t>Marc K. Peter &amp; Johan P. Lindeque</a:t>
            </a:r>
          </a:p>
          <a:p>
            <a:r>
              <a:rPr lang="en-GB" sz="1000" b="1" noProof="0" dirty="0"/>
              <a:t>Strategic Digital Transformation</a:t>
            </a:r>
          </a:p>
          <a:p>
            <a:r>
              <a:rPr lang="en-GB" sz="1000" noProof="0" dirty="0"/>
              <a:t>Theory and Practice</a:t>
            </a:r>
          </a:p>
          <a:p>
            <a:r>
              <a:rPr lang="en-GB" sz="1000" noProof="0" dirty="0"/>
              <a:t>2026, 408 pages </a:t>
            </a:r>
            <a:br>
              <a:rPr lang="en-GB" sz="1000" noProof="0" dirty="0"/>
            </a:br>
            <a:r>
              <a:rPr lang="en-GB" sz="1000" noProof="0" dirty="0"/>
              <a:t>Sage Publications, London/UK</a:t>
            </a:r>
          </a:p>
          <a:p>
            <a:r>
              <a:rPr lang="en-GB" sz="1000" noProof="0" dirty="0">
                <a:hlinkClick r:id="rId5"/>
              </a:rPr>
              <a:t>www.strategic-digital-transformation.com</a:t>
            </a:r>
            <a:r>
              <a:rPr lang="en-GB" sz="1000" noProof="0" dirty="0"/>
              <a:t> </a:t>
            </a:r>
          </a:p>
        </p:txBody>
      </p:sp>
      <p:sp>
        <p:nvSpPr>
          <p:cNvPr id="14" name="TextBox 13">
            <a:extLst>
              <a:ext uri="{FF2B5EF4-FFF2-40B4-BE49-F238E27FC236}">
                <a16:creationId xmlns:a16="http://schemas.microsoft.com/office/drawing/2014/main" id="{4893339E-5F6A-3F0E-1C13-E6EF247695B1}"/>
              </a:ext>
            </a:extLst>
          </p:cNvPr>
          <p:cNvSpPr txBox="1"/>
          <p:nvPr/>
        </p:nvSpPr>
        <p:spPr>
          <a:xfrm>
            <a:off x="7725382" y="6090566"/>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1F8D33F2-0FEA-2373-BA97-387D5BF29FF4}"/>
              </a:ext>
            </a:extLst>
          </p:cNvPr>
          <p:cNvSpPr txBox="1"/>
          <p:nvPr/>
        </p:nvSpPr>
        <p:spPr>
          <a:xfrm>
            <a:off x="9144802" y="6090566"/>
            <a:ext cx="1371119" cy="246221"/>
          </a:xfrm>
          <a:prstGeom prst="rect">
            <a:avLst/>
          </a:prstGeom>
          <a:noFill/>
        </p:spPr>
        <p:txBody>
          <a:bodyPr wrap="square">
            <a:spAutoFit/>
          </a:bodyPr>
          <a:lstStyle/>
          <a:p>
            <a:r>
              <a:rPr lang="en-GB" sz="1000" noProof="0" dirty="0"/>
              <a:t>Dr. Johan P. Lindeque</a:t>
            </a:r>
          </a:p>
        </p:txBody>
      </p:sp>
      <p:sp>
        <p:nvSpPr>
          <p:cNvPr id="2" name="Foliennummernplatzhalter 4">
            <a:extLst>
              <a:ext uri="{FF2B5EF4-FFF2-40B4-BE49-F238E27FC236}">
                <a16:creationId xmlns:a16="http://schemas.microsoft.com/office/drawing/2014/main" id="{92B2FF36-561A-60A7-D5F6-C86D9B850532}"/>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482</a:t>
            </a:fld>
            <a:endParaRPr lang="en-GB" sz="1000" noProof="0" dirty="0">
              <a:solidFill>
                <a:srgbClr val="004474"/>
              </a:solidFill>
            </a:endParaRPr>
          </a:p>
        </p:txBody>
      </p:sp>
    </p:spTree>
    <p:extLst>
      <p:ext uri="{BB962C8B-B14F-4D97-AF65-F5344CB8AC3E}">
        <p14:creationId xmlns:p14="http://schemas.microsoft.com/office/powerpoint/2010/main" val="4167352693"/>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662F-2D8C-6077-5E19-4209BF477AA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E7CE7A0-A07D-0CCA-0EC1-B43C47FD9A6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Foreword</a:t>
            </a:r>
            <a:endParaRPr lang="en-GB" sz="3000" b="1" noProof="0" dirty="0">
              <a:latin typeface="+mj-lt"/>
            </a:endParaRPr>
          </a:p>
        </p:txBody>
      </p:sp>
      <p:sp>
        <p:nvSpPr>
          <p:cNvPr id="5" name="TextBox 3">
            <a:extLst>
              <a:ext uri="{FF2B5EF4-FFF2-40B4-BE49-F238E27FC236}">
                <a16:creationId xmlns:a16="http://schemas.microsoft.com/office/drawing/2014/main" id="{74EF1F22-3BAD-D377-EB4B-575CF7E693C0}"/>
              </a:ext>
            </a:extLst>
          </p:cNvPr>
          <p:cNvSpPr txBox="1"/>
          <p:nvPr/>
        </p:nvSpPr>
        <p:spPr>
          <a:xfrm>
            <a:off x="327546" y="1163921"/>
            <a:ext cx="11542462" cy="2123658"/>
          </a:xfrm>
          <a:prstGeom prst="rect">
            <a:avLst/>
          </a:prstGeom>
          <a:noFill/>
        </p:spPr>
        <p:txBody>
          <a:bodyPr wrap="square">
            <a:spAutoFit/>
          </a:bodyPr>
          <a:lstStyle/>
          <a:p>
            <a:pPr algn="just"/>
            <a:r>
              <a:rPr lang="en-GB" sz="1200" noProof="0" dirty="0">
                <a:latin typeface="+mj-lt"/>
              </a:rPr>
              <a:t>Modern advancements in the economy are characterised by a series of transformative industrial revolutions over the past three hundred years, each driven by groundbreaking technological innovations that reshaped societies, industries, businesses, and the way we live and work. The first industrial revolution, which began in the late 18th century, was driven by the mechanisation of production through steam power and the advent of factories. This era saw a dramatic increase in productivity and the rise of urban centres, fundamentally altering the social and economic landscape. The second industrial revolution in the late 19th and early 20th centuries introduced mass production and assembly lines, powered by electricity. Innovations such as the telegraph, telephone, and internal combustion engine further accelerated industrial growth and global connectivity, resulting in consumer markets.</a:t>
            </a:r>
          </a:p>
          <a:p>
            <a:pPr algn="just"/>
            <a:endParaRPr lang="en-GB" sz="1200" noProof="0" dirty="0">
              <a:latin typeface="+mj-lt"/>
            </a:endParaRPr>
          </a:p>
          <a:p>
            <a:pPr algn="just"/>
            <a:r>
              <a:rPr lang="en-GB" sz="1200" noProof="0" dirty="0">
                <a:latin typeface="+mj-lt"/>
              </a:rPr>
              <a:t>The third industrial revolution, starting in the mid-20th century, brought automation and the digitalisation of manufacturing processes. The development of computers and the internet revolutionised industries, enabling unprecedented levels of precision and efficiency. This era laid the groundwork for the interconnected world we live in today. We are currently in the midst of the fourth industrial revolution, characterised by the fusion of digital and physical dimensions, creating smart factories and shipping digital societies. As we stand on the brink of the fifth industrial revolution, the focus shifts towards human-machine symbiosis, ethical AI, and sustainable practices. This emerging era emphasises the integration of advanced technologies with human capabilities, fostering collaboration between humans and robots, and prioritising ecological sustainability and social well-being.</a:t>
            </a:r>
          </a:p>
        </p:txBody>
      </p:sp>
      <p:pic>
        <p:nvPicPr>
          <p:cNvPr id="3" name="Picture 2" descr="A person in a suit and tie&#10;&#10;AI-generated content may be incorrect.">
            <a:extLst>
              <a:ext uri="{FF2B5EF4-FFF2-40B4-BE49-F238E27FC236}">
                <a16:creationId xmlns:a16="http://schemas.microsoft.com/office/drawing/2014/main" id="{6BEE6FD1-9A63-37FC-BE4E-3D1372299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352" y="3429000"/>
            <a:ext cx="3894018" cy="259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3">
            <a:extLst>
              <a:ext uri="{FF2B5EF4-FFF2-40B4-BE49-F238E27FC236}">
                <a16:creationId xmlns:a16="http://schemas.microsoft.com/office/drawing/2014/main" id="{C93319E5-D04D-7450-E1B6-56455B8621B7}"/>
              </a:ext>
            </a:extLst>
          </p:cNvPr>
          <p:cNvSpPr txBox="1"/>
          <p:nvPr/>
        </p:nvSpPr>
        <p:spPr>
          <a:xfrm>
            <a:off x="327546" y="3142850"/>
            <a:ext cx="7410735" cy="3046988"/>
          </a:xfrm>
          <a:prstGeom prst="rect">
            <a:avLst/>
          </a:prstGeom>
          <a:noFill/>
        </p:spPr>
        <p:txBody>
          <a:bodyPr wrap="square">
            <a:spAutoFit/>
          </a:bodyPr>
          <a:lstStyle/>
          <a:p>
            <a:pPr algn="just"/>
            <a:endParaRPr lang="en-GB" sz="1200" noProof="0" dirty="0">
              <a:latin typeface="+mj-lt"/>
            </a:endParaRPr>
          </a:p>
          <a:p>
            <a:pPr algn="just"/>
            <a:r>
              <a:rPr lang="en-GB" sz="1200" noProof="0" dirty="0">
                <a:latin typeface="+mj-lt"/>
              </a:rPr>
              <a:t>In this rapidly evolving landscape, strategic digital transformation is not just an option but a necessity for organisations to remain competitive and relevant. It involves a holistic renewal of business models, processes, and organisational structures, leveraging digital technologies to create new value and drive innovation. This new textbook describes the components and provides a toolkit for strategic digital transformation, which requires a clear vision, a comprehensive digital strategy, a robust implementation plan and a commitment to continuous learning and adaptation.</a:t>
            </a:r>
          </a:p>
          <a:p>
            <a:pPr algn="just"/>
            <a:endParaRPr lang="en-GB" sz="1200" noProof="0" dirty="0">
              <a:latin typeface="+mj-lt"/>
            </a:endParaRPr>
          </a:p>
          <a:p>
            <a:pPr algn="just"/>
            <a:r>
              <a:rPr lang="en-GB" sz="1200" noProof="0" dirty="0">
                <a:latin typeface="+mj-lt"/>
              </a:rPr>
              <a:t>Organisations that embrace this transformation will be better positioned to navigate the complexities of the digital age, capitalise on new opportunities, and contribute to a more sustainable and inclusive future. It is an exciting time to be part of this journey, and I am confident that the insights and strategies presented in this textbook will provide valuable guidance for young leaders and innovators seeking to thrive in the digital era.</a:t>
            </a:r>
          </a:p>
          <a:p>
            <a:pPr algn="just"/>
            <a:endParaRPr lang="en-GB" sz="1200" noProof="0" dirty="0">
              <a:latin typeface="+mj-lt"/>
            </a:endParaRPr>
          </a:p>
          <a:p>
            <a:pPr algn="just"/>
            <a:r>
              <a:rPr lang="en-GB" sz="1200" b="1" noProof="0" dirty="0">
                <a:latin typeface="+mj-lt"/>
              </a:rPr>
              <a:t>Alois </a:t>
            </a:r>
            <a:r>
              <a:rPr lang="en-GB" sz="1200" b="1" noProof="0" dirty="0" err="1">
                <a:latin typeface="+mj-lt"/>
              </a:rPr>
              <a:t>Zwinggi</a:t>
            </a:r>
            <a:endParaRPr lang="en-GB" sz="1200" b="1" noProof="0" dirty="0">
              <a:latin typeface="+mj-lt"/>
            </a:endParaRPr>
          </a:p>
          <a:p>
            <a:pPr algn="just"/>
            <a:r>
              <a:rPr lang="en-GB" sz="1200" b="1" noProof="0" dirty="0">
                <a:latin typeface="+mj-lt"/>
              </a:rPr>
              <a:t>Managing Director, World Economic Forum</a:t>
            </a:r>
          </a:p>
          <a:p>
            <a:pPr algn="just"/>
            <a:r>
              <a:rPr lang="en-GB" sz="1200" noProof="0" dirty="0">
                <a:latin typeface="+mj-lt"/>
                <a:hlinkClick r:id="rId3"/>
              </a:rPr>
              <a:t>www.weforum.org</a:t>
            </a:r>
            <a:r>
              <a:rPr lang="en-GB" sz="1200" noProof="0" dirty="0">
                <a:latin typeface="+mj-lt"/>
              </a:rPr>
              <a:t> </a:t>
            </a:r>
          </a:p>
          <a:p>
            <a:pPr algn="just"/>
            <a:endParaRPr lang="en-GB" sz="1200" noProof="0" dirty="0">
              <a:latin typeface="+mj-lt"/>
            </a:endParaRPr>
          </a:p>
        </p:txBody>
      </p:sp>
      <p:sp>
        <p:nvSpPr>
          <p:cNvPr id="8" name="TextBox 7">
            <a:extLst>
              <a:ext uri="{FF2B5EF4-FFF2-40B4-BE49-F238E27FC236}">
                <a16:creationId xmlns:a16="http://schemas.microsoft.com/office/drawing/2014/main" id="{17C74053-3170-A0E0-BA16-7CC26252D248}"/>
              </a:ext>
            </a:extLst>
          </p:cNvPr>
          <p:cNvSpPr txBox="1"/>
          <p:nvPr/>
        </p:nvSpPr>
        <p:spPr>
          <a:xfrm>
            <a:off x="7829408" y="5985037"/>
            <a:ext cx="2695433" cy="216917"/>
          </a:xfrm>
          <a:prstGeom prst="rect">
            <a:avLst/>
          </a:prstGeom>
          <a:noFill/>
        </p:spPr>
        <p:txBody>
          <a:bodyPr wrap="square">
            <a:spAutoFit/>
          </a:bodyPr>
          <a:lstStyle/>
          <a:p>
            <a:r>
              <a:rPr lang="en-GB" sz="800" noProof="0" dirty="0"/>
              <a:t>© World Economic Forum/Pascal Bitz (Flickr, 2023)</a:t>
            </a:r>
          </a:p>
        </p:txBody>
      </p:sp>
      <p:sp>
        <p:nvSpPr>
          <p:cNvPr id="2" name="Foliennummernplatzhalter 4">
            <a:extLst>
              <a:ext uri="{FF2B5EF4-FFF2-40B4-BE49-F238E27FC236}">
                <a16:creationId xmlns:a16="http://schemas.microsoft.com/office/drawing/2014/main" id="{B509EFEF-8903-3BEA-B84C-7E67C3BAF71E}"/>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483</a:t>
            </a:fld>
            <a:endParaRPr lang="en-GB" sz="1000" noProof="0" dirty="0">
              <a:solidFill>
                <a:srgbClr val="004474"/>
              </a:solidFill>
            </a:endParaRPr>
          </a:p>
        </p:txBody>
      </p:sp>
    </p:spTree>
    <p:extLst>
      <p:ext uri="{BB962C8B-B14F-4D97-AF65-F5344CB8AC3E}">
        <p14:creationId xmlns:p14="http://schemas.microsoft.com/office/powerpoint/2010/main" val="327372526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9A1-DF42-0EC8-BEEC-ECDF0CC3B4E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6862197-6FA3-4D77-5481-F25AAC7519A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7C470ED9-33B5-3D10-66E4-89B686D16F44}"/>
              </a:ext>
            </a:extLst>
          </p:cNvPr>
          <p:cNvSpPr txBox="1"/>
          <p:nvPr/>
        </p:nvSpPr>
        <p:spPr>
          <a:xfrm>
            <a:off x="1261685" y="1588808"/>
            <a:ext cx="10409615" cy="3139321"/>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r>
              <a:rPr lang="en-GB" sz="2200" dirty="0">
                <a:latin typeface="+mj-lt"/>
              </a:rPr>
              <a:t>Visit </a:t>
            </a:r>
            <a:r>
              <a:rPr lang="en-GB" sz="2200" dirty="0">
                <a:latin typeface="+mj-lt"/>
                <a:hlinkClick r:id="rId2"/>
              </a:rPr>
              <a:t>www.strategic-digital-transformation.com</a:t>
            </a:r>
            <a:r>
              <a:rPr lang="en-GB" sz="2200" dirty="0">
                <a:latin typeface="+mj-lt"/>
              </a:rPr>
              <a:t> for:</a:t>
            </a:r>
          </a:p>
          <a:p>
            <a:endParaRPr lang="en-GB" sz="800" dirty="0">
              <a:latin typeface="+mj-lt"/>
            </a:endParaRPr>
          </a:p>
          <a:p>
            <a:pPr marL="742950" lvl="1" indent="-285750">
              <a:buFont typeface="Arial" panose="020B0604020202020204" pitchFamily="34" charset="0"/>
              <a:buChar char="•"/>
            </a:pPr>
            <a:r>
              <a:rPr lang="en-GB" sz="2000" b="1" dirty="0">
                <a:latin typeface="+mj-lt"/>
              </a:rPr>
              <a:t>Slide decks </a:t>
            </a:r>
            <a:r>
              <a:rPr lang="en-GB" sz="2000" dirty="0">
                <a:latin typeface="+mj-lt"/>
              </a:rPr>
              <a:t>for each case (case summaries and illustrations).</a:t>
            </a:r>
          </a:p>
          <a:p>
            <a:pPr marL="742950" lvl="1" indent="-285750">
              <a:buFont typeface="Arial" panose="020B0604020202020204" pitchFamily="34" charset="0"/>
              <a:buChar char="•"/>
            </a:pPr>
            <a:r>
              <a:rPr lang="en-GB" sz="2000" b="1" dirty="0">
                <a:latin typeface="+mj-lt"/>
              </a:rPr>
              <a:t>Videos</a:t>
            </a:r>
            <a:r>
              <a:rPr lang="en-GB" sz="2000" dirty="0">
                <a:latin typeface="+mj-lt"/>
              </a:rPr>
              <a:t> from case organisations (case introductions, promotional clips and interviews).</a:t>
            </a:r>
          </a:p>
          <a:p>
            <a:pPr marL="742950" lvl="1" indent="-285750">
              <a:buFont typeface="Arial" panose="020B0604020202020204" pitchFamily="34" charset="0"/>
              <a:buChar char="•"/>
            </a:pPr>
            <a:r>
              <a:rPr lang="en-GB" sz="2000" dirty="0">
                <a:latin typeface="+mj-lt"/>
              </a:rPr>
              <a:t>The Digital Transformation Toolkit with </a:t>
            </a:r>
            <a:r>
              <a:rPr lang="en-GB" sz="2000" b="1" dirty="0">
                <a:latin typeface="+mj-lt"/>
              </a:rPr>
              <a:t>workshop templates and checklists</a:t>
            </a:r>
            <a:r>
              <a:rPr lang="en-GB" sz="2000" dirty="0">
                <a:latin typeface="+mj-lt"/>
              </a:rPr>
              <a:t>.</a:t>
            </a: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3" name="Picture 2" descr="A blue text on a black background&#10;&#10;AI-generated content may be incorrect.">
            <a:extLst>
              <a:ext uri="{FF2B5EF4-FFF2-40B4-BE49-F238E27FC236}">
                <a16:creationId xmlns:a16="http://schemas.microsoft.com/office/drawing/2014/main" id="{198D5455-E946-04E0-9837-9A9B9EF50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845" y="5030816"/>
            <a:ext cx="1122680" cy="526886"/>
          </a:xfrm>
          <a:prstGeom prst="rect">
            <a:avLst/>
          </a:prstGeom>
        </p:spPr>
      </p:pic>
      <p:pic>
        <p:nvPicPr>
          <p:cNvPr id="6" name="Graphic 3">
            <a:extLst>
              <a:ext uri="{FF2B5EF4-FFF2-40B4-BE49-F238E27FC236}">
                <a16:creationId xmlns:a16="http://schemas.microsoft.com/office/drawing/2014/main" id="{F69B8C23-BA15-8F88-FBAC-CE70CBD0B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842" y="5786134"/>
            <a:ext cx="971550" cy="376555"/>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442958A3-F26D-0CC9-E109-ECF7CC3CF6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753995" y="5131328"/>
            <a:ext cx="1451610" cy="271780"/>
          </a:xfrm>
          <a:prstGeom prst="rect">
            <a:avLst/>
          </a:prstGeom>
          <a:ln>
            <a:noFill/>
          </a:ln>
          <a:extLst>
            <a:ext uri="{53640926-AAD7-44D8-BBD7-CCE9431645EC}">
              <a14:shadowObscured xmlns:a14="http://schemas.microsoft.com/office/drawing/2010/main"/>
            </a:ext>
          </a:extLst>
        </p:spPr>
      </p:pic>
      <p:pic>
        <p:nvPicPr>
          <p:cNvPr id="8" name="Picture 7" descr="A pink and yellow logo&#10;&#10;AI-generated content may be incorrect.">
            <a:extLst>
              <a:ext uri="{FF2B5EF4-FFF2-40B4-BE49-F238E27FC236}">
                <a16:creationId xmlns:a16="http://schemas.microsoft.com/office/drawing/2014/main" id="{24E28C17-4450-6C4E-99AD-ACE813B57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823" y="5645164"/>
            <a:ext cx="886815" cy="734377"/>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38123AEF-9428-0D31-CD4D-41EA60483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2137" y="5105451"/>
            <a:ext cx="1872084" cy="315325"/>
          </a:xfrm>
          <a:prstGeom prst="rect">
            <a:avLst/>
          </a:prstGeom>
        </p:spPr>
      </p:pic>
      <p:pic>
        <p:nvPicPr>
          <p:cNvPr id="10" name="Picture 9" descr="A blue and black logo&#10;&#10;AI-generated content may be incorrect.">
            <a:extLst>
              <a:ext uri="{FF2B5EF4-FFF2-40B4-BE49-F238E27FC236}">
                <a16:creationId xmlns:a16="http://schemas.microsoft.com/office/drawing/2014/main" id="{FACC6DB8-BBA2-23C6-66A4-A168F04F26B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5288" y="5618214"/>
            <a:ext cx="1352891" cy="2894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0CE5F47B-F0BD-D362-FC52-10596D658B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90318" y="5083678"/>
            <a:ext cx="1656398" cy="358873"/>
          </a:xfrm>
          <a:prstGeom prst="rect">
            <a:avLst/>
          </a:prstGeom>
        </p:spPr>
      </p:pic>
      <p:pic>
        <p:nvPicPr>
          <p:cNvPr id="12" name="Picture 11" descr="Red text on a white background&#10;&#10;AI-generated content may be incorrect.">
            <a:extLst>
              <a:ext uri="{FF2B5EF4-FFF2-40B4-BE49-F238E27FC236}">
                <a16:creationId xmlns:a16="http://schemas.microsoft.com/office/drawing/2014/main" id="{4264674E-646E-7C5A-0FE8-730BD7887D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0593" y="6083409"/>
            <a:ext cx="1440572" cy="276594"/>
          </a:xfrm>
          <a:prstGeom prst="rect">
            <a:avLst/>
          </a:prstGeom>
        </p:spPr>
      </p:pic>
      <p:pic>
        <p:nvPicPr>
          <p:cNvPr id="13" name="Picture 12" descr="A yellow and red logo&#10;&#10;AI-generated content may be incorrect.">
            <a:extLst>
              <a:ext uri="{FF2B5EF4-FFF2-40B4-BE49-F238E27FC236}">
                <a16:creationId xmlns:a16="http://schemas.microsoft.com/office/drawing/2014/main" id="{5A427F06-9A02-B524-7A21-ECCA58F3BF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93262" y="5952826"/>
            <a:ext cx="1128694" cy="372749"/>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78384F-FC59-381B-B768-1212BCB9B4C5}"/>
              </a:ext>
            </a:extLst>
          </p:cNvPr>
          <p:cNvPicPr>
            <a:picLocks noChangeAspect="1"/>
          </p:cNvPicPr>
          <p:nvPr/>
        </p:nvPicPr>
        <p:blipFill>
          <a:blip r:embed="rId13" cstate="print">
            <a:extLst>
              <a:ext uri="{28A0092B-C50C-407E-A947-70E740481C1C}">
                <a14:useLocalDpi xmlns:a14="http://schemas.microsoft.com/office/drawing/2010/main"/>
              </a:ext>
            </a:extLst>
          </a:blip>
          <a:srcRect t="28709" b="28099"/>
          <a:stretch>
            <a:fillRect/>
          </a:stretch>
        </p:blipFill>
        <p:spPr>
          <a:xfrm>
            <a:off x="9173248" y="5114822"/>
            <a:ext cx="1495581" cy="358874"/>
          </a:xfrm>
          <a:prstGeom prst="rect">
            <a:avLst/>
          </a:prstGeom>
        </p:spPr>
      </p:pic>
      <p:pic>
        <p:nvPicPr>
          <p:cNvPr id="1026" name="Picture 2">
            <a:extLst>
              <a:ext uri="{FF2B5EF4-FFF2-40B4-BE49-F238E27FC236}">
                <a16:creationId xmlns:a16="http://schemas.microsoft.com/office/drawing/2014/main" id="{0817DECA-AE91-5080-80BB-DAAFF094F80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537143" y="5783540"/>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AI-generated content may be incorrect.">
            <a:extLst>
              <a:ext uri="{FF2B5EF4-FFF2-40B4-BE49-F238E27FC236}">
                <a16:creationId xmlns:a16="http://schemas.microsoft.com/office/drawing/2014/main" id="{937B5C4F-EECD-C305-920E-9D7D81E98AE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2134" y="5687184"/>
            <a:ext cx="1439802" cy="440961"/>
          </a:xfrm>
          <a:prstGeom prst="rect">
            <a:avLst/>
          </a:prstGeom>
        </p:spPr>
      </p:pic>
      <p:pic>
        <p:nvPicPr>
          <p:cNvPr id="17" name="Picture 16" descr="A black sign with brown letters&#10;&#10;AI-generated content may be incorrect.">
            <a:extLst>
              <a:ext uri="{FF2B5EF4-FFF2-40B4-BE49-F238E27FC236}">
                <a16:creationId xmlns:a16="http://schemas.microsoft.com/office/drawing/2014/main" id="{96B2484C-77DD-9918-0BE5-111265B65A6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5961" y="5139488"/>
            <a:ext cx="763440" cy="442795"/>
          </a:xfrm>
          <a:prstGeom prst="rect">
            <a:avLst/>
          </a:prstGeom>
        </p:spPr>
      </p:pic>
      <p:pic>
        <p:nvPicPr>
          <p:cNvPr id="19" name="Graphic 18">
            <a:extLst>
              <a:ext uri="{FF2B5EF4-FFF2-40B4-BE49-F238E27FC236}">
                <a16:creationId xmlns:a16="http://schemas.microsoft.com/office/drawing/2014/main" id="{C18AF230-C04E-EB35-D30D-07BE22BA55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72134" y="5745811"/>
            <a:ext cx="1181100" cy="457200"/>
          </a:xfrm>
          <a:prstGeom prst="rect">
            <a:avLst/>
          </a:prstGeom>
        </p:spPr>
      </p:pic>
      <p:sp>
        <p:nvSpPr>
          <p:cNvPr id="5" name="Foliennummernplatzhalter 4">
            <a:extLst>
              <a:ext uri="{FF2B5EF4-FFF2-40B4-BE49-F238E27FC236}">
                <a16:creationId xmlns:a16="http://schemas.microsoft.com/office/drawing/2014/main" id="{62E3AA0A-AB85-046F-0E39-279813578A98}"/>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484</a:t>
            </a:fld>
            <a:endParaRPr lang="en-GB" sz="1000" noProof="0" dirty="0">
              <a:solidFill>
                <a:srgbClr val="004474"/>
              </a:solidFill>
            </a:endParaRPr>
          </a:p>
        </p:txBody>
      </p:sp>
    </p:spTree>
    <p:extLst>
      <p:ext uri="{BB962C8B-B14F-4D97-AF65-F5344CB8AC3E}">
        <p14:creationId xmlns:p14="http://schemas.microsoft.com/office/powerpoint/2010/main" val="1724375546"/>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831-CED9-C2AF-78D7-DD2FD2851B8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AA93749-0B78-464D-790C-A761456A615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Book Structure</a:t>
            </a:r>
          </a:p>
        </p:txBody>
      </p:sp>
      <p:sp>
        <p:nvSpPr>
          <p:cNvPr id="2" name="Rounded Rectangle 1">
            <a:extLst>
              <a:ext uri="{FF2B5EF4-FFF2-40B4-BE49-F238E27FC236}">
                <a16:creationId xmlns:a16="http://schemas.microsoft.com/office/drawing/2014/main" id="{92F40200-21A2-6DF8-B699-1A3859D7E6F3}"/>
              </a:ext>
            </a:extLst>
          </p:cNvPr>
          <p:cNvSpPr/>
          <p:nvPr/>
        </p:nvSpPr>
        <p:spPr>
          <a:xfrm>
            <a:off x="669976"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1</a:t>
            </a:r>
          </a:p>
          <a:p>
            <a:pPr algn="ctr"/>
            <a:br>
              <a:rPr lang="en-GB" sz="500" noProof="0" dirty="0">
                <a:solidFill>
                  <a:schemeClr val="tx1"/>
                </a:solidFill>
              </a:rPr>
            </a:br>
            <a:r>
              <a:rPr lang="en-GB" sz="1600" b="1" noProof="0" dirty="0">
                <a:solidFill>
                  <a:schemeClr val="tx1"/>
                </a:solidFill>
              </a:rPr>
              <a:t>FOUNDATIONS </a:t>
            </a:r>
            <a:br>
              <a:rPr lang="en-GB" sz="1600" b="1" noProof="0" dirty="0">
                <a:solidFill>
                  <a:schemeClr val="tx1"/>
                </a:solidFill>
              </a:rPr>
            </a:br>
            <a:r>
              <a:rPr lang="en-GB" sz="1600" noProof="0" dirty="0">
                <a:solidFill>
                  <a:schemeClr val="tx1"/>
                </a:solidFill>
              </a:rPr>
              <a:t>OF DIGITAL</a:t>
            </a:r>
            <a:br>
              <a:rPr lang="en-GB" sz="1600" noProof="0" dirty="0">
                <a:solidFill>
                  <a:schemeClr val="tx1"/>
                </a:solidFill>
              </a:rPr>
            </a:br>
            <a:r>
              <a:rPr lang="en-GB" sz="1600" noProof="0" dirty="0">
                <a:solidFill>
                  <a:schemeClr val="tx1"/>
                </a:solidFill>
              </a:rPr>
              <a:t>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01: Strategic Digital Transformation: Background and Terminology</a:t>
            </a:r>
          </a:p>
          <a:p>
            <a:endParaRPr lang="en-GB" sz="500" noProof="0" dirty="0">
              <a:solidFill>
                <a:schemeClr val="tx1"/>
              </a:solidFill>
            </a:endParaRPr>
          </a:p>
          <a:p>
            <a:r>
              <a:rPr lang="en-GB" sz="1200" noProof="0" dirty="0">
                <a:solidFill>
                  <a:schemeClr val="tx1"/>
                </a:solidFill>
              </a:rPr>
              <a:t>Chapter 02: Business Strategy in the Digital Age</a:t>
            </a:r>
          </a:p>
          <a:p>
            <a:endParaRPr lang="en-GB" sz="500" noProof="0" dirty="0">
              <a:solidFill>
                <a:schemeClr val="tx1"/>
              </a:solidFill>
            </a:endParaRPr>
          </a:p>
          <a:p>
            <a:r>
              <a:rPr lang="en-GB" sz="1200" noProof="0" dirty="0">
                <a:solidFill>
                  <a:schemeClr val="tx1"/>
                </a:solidFill>
              </a:rPr>
              <a:t>Chapter 03: Digital Transformation </a:t>
            </a:r>
            <a:br>
              <a:rPr lang="en-GB" sz="1200" noProof="0" dirty="0">
                <a:solidFill>
                  <a:schemeClr val="tx1"/>
                </a:solidFill>
              </a:rPr>
            </a:br>
            <a:r>
              <a:rPr lang="en-GB" sz="1200" noProof="0" dirty="0">
                <a:solidFill>
                  <a:schemeClr val="tx1"/>
                </a:solidFill>
              </a:rPr>
              <a:t>in Context: Innovation </a:t>
            </a:r>
            <a:br>
              <a:rPr lang="en-GB" sz="1200" noProof="0" dirty="0">
                <a:solidFill>
                  <a:schemeClr val="tx1"/>
                </a:solidFill>
              </a:rPr>
            </a:br>
            <a:r>
              <a:rPr lang="en-GB" sz="1200" noProof="0" dirty="0">
                <a:solidFill>
                  <a:schemeClr val="tx1"/>
                </a:solidFill>
              </a:rPr>
              <a:t>and Sustainability</a:t>
            </a:r>
          </a:p>
          <a:p>
            <a:pPr marL="285750" indent="-285750">
              <a:buFont typeface="Arial" panose="020B0604020202020204" pitchFamily="34" charset="0"/>
              <a:buChar char="•"/>
            </a:pPr>
            <a:endParaRPr lang="en-GB" sz="1200" noProof="0" dirty="0">
              <a:solidFill>
                <a:schemeClr val="tx1"/>
              </a:solidFill>
            </a:endParaRPr>
          </a:p>
          <a:p>
            <a:pPr marL="171450" indent="-171450">
              <a:buFont typeface="Arial" panose="020B0604020202020204" pitchFamily="34" charset="0"/>
              <a:buChar char="•"/>
            </a:pPr>
            <a:endParaRPr lang="en-GB" sz="12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6" name="Rounded Rectangle 5">
            <a:extLst>
              <a:ext uri="{FF2B5EF4-FFF2-40B4-BE49-F238E27FC236}">
                <a16:creationId xmlns:a16="http://schemas.microsoft.com/office/drawing/2014/main" id="{FC6A05B6-7864-D066-3C82-A9D9500C3B55}"/>
              </a:ext>
            </a:extLst>
          </p:cNvPr>
          <p:cNvSpPr/>
          <p:nvPr/>
        </p:nvSpPr>
        <p:spPr>
          <a:xfrm>
            <a:off x="3061168" y="1610493"/>
            <a:ext cx="3501197"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2</a:t>
            </a:r>
          </a:p>
          <a:p>
            <a:pPr algn="ctr"/>
            <a:br>
              <a:rPr lang="en-GB" sz="500" noProof="0" dirty="0">
                <a:solidFill>
                  <a:schemeClr val="tx1"/>
                </a:solidFill>
              </a:rPr>
            </a:br>
            <a:r>
              <a:rPr lang="en-GB" sz="1600" b="1" noProof="0" dirty="0">
                <a:solidFill>
                  <a:schemeClr val="tx1"/>
                </a:solidFill>
              </a:rPr>
              <a:t>STRATEGIC ACTION FIELDS </a:t>
            </a:r>
            <a:r>
              <a:rPr lang="en-GB" sz="1600" noProof="0" dirty="0">
                <a:solidFill>
                  <a:schemeClr val="tx1"/>
                </a:solidFill>
              </a:rPr>
              <a:t>(SAF) OF </a:t>
            </a:r>
            <a:br>
              <a:rPr lang="en-GB" sz="1600" noProof="0" dirty="0">
                <a:solidFill>
                  <a:schemeClr val="tx1"/>
                </a:solidFill>
              </a:rPr>
            </a:br>
            <a:r>
              <a:rPr lang="en-GB" sz="1600" noProof="0" dirty="0">
                <a:solidFill>
                  <a:schemeClr val="tx1"/>
                </a:solidFill>
              </a:rPr>
              <a:t>DIGITAL 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04: SAF Customer Centricity</a:t>
            </a:r>
          </a:p>
          <a:p>
            <a:endParaRPr lang="en-GB" sz="500" noProof="0" dirty="0">
              <a:solidFill>
                <a:schemeClr val="tx1"/>
              </a:solidFill>
            </a:endParaRPr>
          </a:p>
          <a:p>
            <a:r>
              <a:rPr lang="en-GB" sz="1200" noProof="0" dirty="0">
                <a:solidFill>
                  <a:schemeClr val="tx1"/>
                </a:solidFill>
              </a:rPr>
              <a:t>Chapter 05: SAF New Digital Technologies</a:t>
            </a:r>
          </a:p>
          <a:p>
            <a:endParaRPr lang="en-GB" sz="500" noProof="0" dirty="0">
              <a:solidFill>
                <a:schemeClr val="tx1"/>
              </a:solidFill>
            </a:endParaRPr>
          </a:p>
          <a:p>
            <a:r>
              <a:rPr lang="en-GB" sz="1200" noProof="0" dirty="0">
                <a:solidFill>
                  <a:schemeClr val="tx1"/>
                </a:solidFill>
              </a:rPr>
              <a:t>Chapter 06: SAF Data and the Cloud</a:t>
            </a:r>
          </a:p>
          <a:p>
            <a:endParaRPr lang="en-GB" sz="500" noProof="0" dirty="0">
              <a:solidFill>
                <a:schemeClr val="tx1"/>
              </a:solidFill>
            </a:endParaRPr>
          </a:p>
          <a:p>
            <a:r>
              <a:rPr lang="en-GB" sz="1200" noProof="0" dirty="0">
                <a:solidFill>
                  <a:schemeClr val="tx1"/>
                </a:solidFill>
              </a:rPr>
              <a:t>Chapter 07: SAF New Strategies and Business Models</a:t>
            </a:r>
          </a:p>
          <a:p>
            <a:endParaRPr lang="en-GB" sz="500" noProof="0" dirty="0">
              <a:solidFill>
                <a:schemeClr val="tx1"/>
              </a:solidFill>
            </a:endParaRPr>
          </a:p>
          <a:p>
            <a:r>
              <a:rPr lang="en-GB" sz="1200" noProof="0" dirty="0">
                <a:solidFill>
                  <a:schemeClr val="tx1"/>
                </a:solidFill>
              </a:rPr>
              <a:t>Chapter 08: SAF Operational Excellence / Process Management</a:t>
            </a:r>
          </a:p>
          <a:p>
            <a:endParaRPr lang="en-GB" sz="500" noProof="0" dirty="0">
              <a:solidFill>
                <a:schemeClr val="tx1"/>
              </a:solidFill>
            </a:endParaRPr>
          </a:p>
          <a:p>
            <a:r>
              <a:rPr lang="en-GB" sz="1200" noProof="0" dirty="0">
                <a:solidFill>
                  <a:schemeClr val="tx1"/>
                </a:solidFill>
              </a:rPr>
              <a:t>Chapter 09: SAF Digital Leadership and Culture</a:t>
            </a:r>
          </a:p>
          <a:p>
            <a:endParaRPr lang="en-GB" sz="500" b="1" noProof="0" dirty="0">
              <a:solidFill>
                <a:schemeClr val="tx1"/>
              </a:solidFill>
            </a:endParaRPr>
          </a:p>
          <a:p>
            <a:r>
              <a:rPr lang="en-GB" sz="1200" noProof="0" dirty="0">
                <a:solidFill>
                  <a:schemeClr val="tx1"/>
                </a:solidFill>
              </a:rPr>
              <a:t>Chapter 10: SAF Digital Marketing</a:t>
            </a:r>
          </a:p>
          <a:p>
            <a:pPr algn="ctr"/>
            <a:endParaRPr lang="en-GB" sz="12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p:txBody>
      </p:sp>
      <p:sp>
        <p:nvSpPr>
          <p:cNvPr id="8" name="Rounded Rectangle 7">
            <a:extLst>
              <a:ext uri="{FF2B5EF4-FFF2-40B4-BE49-F238E27FC236}">
                <a16:creationId xmlns:a16="http://schemas.microsoft.com/office/drawing/2014/main" id="{0329401C-2559-57A5-1BE2-F6E9F74D4478}"/>
              </a:ext>
            </a:extLst>
          </p:cNvPr>
          <p:cNvSpPr/>
          <p:nvPr/>
        </p:nvSpPr>
        <p:spPr>
          <a:xfrm>
            <a:off x="6730375"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3</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IN PRACTICE</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11: Success Factors and Metrics for Digital Transformation Implementation</a:t>
            </a:r>
          </a:p>
          <a:p>
            <a:endParaRPr lang="en-GB" sz="500" noProof="0" dirty="0">
              <a:solidFill>
                <a:schemeClr val="tx1"/>
              </a:solidFill>
            </a:endParaRPr>
          </a:p>
          <a:p>
            <a:r>
              <a:rPr lang="en-GB" sz="1200" b="1" noProof="0" dirty="0">
                <a:solidFill>
                  <a:schemeClr val="bg1"/>
                </a:solidFill>
                <a:highlight>
                  <a:srgbClr val="004474"/>
                </a:highlight>
              </a:rPr>
              <a:t>Chapter 12: Transformation in Practice - Digital Transformation Toolkit</a:t>
            </a:r>
          </a:p>
          <a:p>
            <a:pPr algn="ct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pPr algn="ctr"/>
            <a:endParaRPr lang="en-GB" sz="16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9" name="Rounded Rectangle 8">
            <a:extLst>
              <a:ext uri="{FF2B5EF4-FFF2-40B4-BE49-F238E27FC236}">
                <a16:creationId xmlns:a16="http://schemas.microsoft.com/office/drawing/2014/main" id="{C2D16948-AD8C-0A7C-4902-76C5CA6F97F8}"/>
              </a:ext>
            </a:extLst>
          </p:cNvPr>
          <p:cNvSpPr/>
          <p:nvPr/>
        </p:nvSpPr>
        <p:spPr>
          <a:xfrm>
            <a:off x="9121567" y="1611764"/>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4</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CASE STUDIES</a:t>
            </a: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BRUGG Lifting</a:t>
            </a:r>
          </a:p>
          <a:p>
            <a:endParaRPr lang="en-GB" sz="500" noProof="0" dirty="0">
              <a:solidFill>
                <a:schemeClr val="tx1"/>
              </a:solidFill>
            </a:endParaRPr>
          </a:p>
          <a:p>
            <a:r>
              <a:rPr lang="en-GB" sz="1200" noProof="0" dirty="0">
                <a:solidFill>
                  <a:schemeClr val="tx1"/>
                </a:solidFill>
              </a:rPr>
              <a:t>City of Lucerne</a:t>
            </a:r>
          </a:p>
          <a:p>
            <a:endParaRPr lang="en-GB" sz="500" noProof="0" dirty="0">
              <a:solidFill>
                <a:schemeClr val="tx1"/>
              </a:solidFill>
            </a:endParaRPr>
          </a:p>
          <a:p>
            <a:r>
              <a:rPr lang="en-GB" sz="1200" noProof="0" dirty="0">
                <a:solidFill>
                  <a:schemeClr val="tx1"/>
                </a:solidFill>
              </a:rPr>
              <a:t>Switzerland Tourism</a:t>
            </a:r>
          </a:p>
          <a:p>
            <a:endParaRPr lang="en-GB" sz="500" noProof="0" dirty="0">
              <a:solidFill>
                <a:schemeClr val="tx1"/>
              </a:solidFill>
            </a:endParaRPr>
          </a:p>
          <a:p>
            <a:r>
              <a:rPr lang="en-GB" sz="1200" noProof="0" dirty="0" err="1">
                <a:solidFill>
                  <a:schemeClr val="tx1"/>
                </a:solidFill>
              </a:rPr>
              <a:t>Valuu</a:t>
            </a:r>
            <a:r>
              <a:rPr lang="en-GB" sz="1200" noProof="0" dirty="0">
                <a:solidFill>
                  <a:schemeClr val="tx1"/>
                </a:solidFill>
              </a:rPr>
              <a:t> (</a:t>
            </a:r>
            <a:r>
              <a:rPr lang="en-GB" sz="1200" noProof="0" dirty="0" err="1">
                <a:solidFill>
                  <a:schemeClr val="tx1"/>
                </a:solidFill>
              </a:rPr>
              <a:t>PostFinance</a:t>
            </a:r>
            <a:r>
              <a:rPr lang="en-GB" sz="1200" noProof="0" dirty="0">
                <a:solidFill>
                  <a:schemeClr val="tx1"/>
                </a:solidFill>
              </a:rPr>
              <a:t>)</a:t>
            </a:r>
          </a:p>
          <a:p>
            <a:endParaRPr lang="en-GB" sz="1200" noProof="0" dirty="0">
              <a:solidFill>
                <a:schemeClr val="tx1"/>
              </a:solidFill>
            </a:endParaRPr>
          </a:p>
          <a:p>
            <a:r>
              <a:rPr lang="en-GB" sz="1200" i="1" noProof="0" dirty="0">
                <a:solidFill>
                  <a:schemeClr val="tx1"/>
                </a:solidFill>
              </a:rPr>
              <a:t>With many other case studies (including videos and interviews) available online.</a:t>
            </a:r>
            <a:endParaRPr lang="en-GB" sz="1600" i="1" noProof="0" dirty="0">
              <a:solidFill>
                <a:schemeClr val="tx1"/>
              </a:solidFill>
            </a:endParaRPr>
          </a:p>
        </p:txBody>
      </p:sp>
      <p:cxnSp>
        <p:nvCxnSpPr>
          <p:cNvPr id="10" name="Straight Connector 9">
            <a:extLst>
              <a:ext uri="{FF2B5EF4-FFF2-40B4-BE49-F238E27FC236}">
                <a16:creationId xmlns:a16="http://schemas.microsoft.com/office/drawing/2014/main" id="{58149014-15E1-10A1-2B71-176BE25BEE30}"/>
              </a:ext>
            </a:extLst>
          </p:cNvPr>
          <p:cNvCxnSpPr/>
          <p:nvPr/>
        </p:nvCxnSpPr>
        <p:spPr>
          <a:xfrm>
            <a:off x="783084" y="2924543"/>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C17C192-DBCE-26B8-C5F7-D41BE96AF97A}"/>
              </a:ext>
            </a:extLst>
          </p:cNvPr>
          <p:cNvCxnSpPr>
            <a:cxnSpLocks/>
          </p:cNvCxnSpPr>
          <p:nvPr/>
        </p:nvCxnSpPr>
        <p:spPr>
          <a:xfrm flipV="1">
            <a:off x="3184698" y="2924543"/>
            <a:ext cx="3248574" cy="525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FD74F6-A5CB-321C-F97A-22EE4F2C6F03}"/>
              </a:ext>
            </a:extLst>
          </p:cNvPr>
          <p:cNvCxnSpPr/>
          <p:nvPr/>
        </p:nvCxnSpPr>
        <p:spPr>
          <a:xfrm>
            <a:off x="6843483" y="2919288"/>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38DC8A-9A8A-0113-2E1A-C6D7B7B878FA}"/>
              </a:ext>
            </a:extLst>
          </p:cNvPr>
          <p:cNvCxnSpPr/>
          <p:nvPr/>
        </p:nvCxnSpPr>
        <p:spPr>
          <a:xfrm>
            <a:off x="9234675" y="2932425"/>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3" name="Foliennummernplatzhalter 4">
            <a:extLst>
              <a:ext uri="{FF2B5EF4-FFF2-40B4-BE49-F238E27FC236}">
                <a16:creationId xmlns:a16="http://schemas.microsoft.com/office/drawing/2014/main" id="{211EA92C-6AA0-C03F-F571-59E150B889AE}"/>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485</a:t>
            </a:fld>
            <a:endParaRPr lang="en-GB" sz="1000" noProof="0" dirty="0">
              <a:solidFill>
                <a:srgbClr val="004474"/>
              </a:solidFill>
            </a:endParaRPr>
          </a:p>
        </p:txBody>
      </p:sp>
    </p:spTree>
    <p:extLst>
      <p:ext uri="{BB962C8B-B14F-4D97-AF65-F5344CB8AC3E}">
        <p14:creationId xmlns:p14="http://schemas.microsoft.com/office/powerpoint/2010/main" val="669382473"/>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5CC5D73-3C89-687A-8A7E-3B9CBBF04EC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Learning Goals Chapter 12</a:t>
            </a:r>
            <a:endParaRPr lang="en-GB" sz="3000" b="1" noProof="0" dirty="0">
              <a:latin typeface="+mj-lt"/>
            </a:endParaRPr>
          </a:p>
        </p:txBody>
      </p:sp>
      <p:sp>
        <p:nvSpPr>
          <p:cNvPr id="5" name="TextBox 3">
            <a:extLst>
              <a:ext uri="{FF2B5EF4-FFF2-40B4-BE49-F238E27FC236}">
                <a16:creationId xmlns:a16="http://schemas.microsoft.com/office/drawing/2014/main" id="{90EC36CF-FF7F-EBEB-C0F4-F3AAD1861823}"/>
              </a:ext>
            </a:extLst>
          </p:cNvPr>
          <p:cNvSpPr txBox="1"/>
          <p:nvPr/>
        </p:nvSpPr>
        <p:spPr>
          <a:xfrm>
            <a:off x="1058745" y="1393814"/>
            <a:ext cx="9784267" cy="4493538"/>
          </a:xfrm>
          <a:prstGeom prst="rect">
            <a:avLst/>
          </a:prstGeom>
          <a:noFill/>
        </p:spPr>
        <p:txBody>
          <a:bodyPr wrap="square">
            <a:spAutoFit/>
          </a:bodyPr>
          <a:lstStyle/>
          <a:p>
            <a:pPr marL="285750" indent="-285750">
              <a:buFont typeface="Arial" panose="020B0604020202020204" pitchFamily="34" charset="0"/>
              <a:buChar char="•"/>
            </a:pPr>
            <a:r>
              <a:rPr lang="en-US" sz="2200" noProof="0" dirty="0">
                <a:latin typeface="+mj-lt"/>
              </a:rPr>
              <a:t>Be able to apply theory into practice via the </a:t>
            </a:r>
            <a:r>
              <a:rPr lang="en-US" sz="2200" i="1" noProof="0" dirty="0">
                <a:latin typeface="+mj-lt"/>
              </a:rPr>
              <a:t>Digital Transformation Toolkit </a:t>
            </a:r>
            <a:r>
              <a:rPr lang="en-US" sz="2200" noProof="0" dirty="0">
                <a:latin typeface="+mj-lt"/>
              </a:rPr>
              <a:t>for implementation of digital transformation concepts.</a:t>
            </a:r>
          </a:p>
          <a:p>
            <a:pPr marL="285750" indent="-285750">
              <a:buFont typeface="Arial" panose="020B0604020202020204" pitchFamily="34" charset="0"/>
              <a:buChar char="•"/>
            </a:pPr>
            <a:r>
              <a:rPr lang="en-US" sz="2200" noProof="0" dirty="0">
                <a:latin typeface="+mj-lt"/>
              </a:rPr>
              <a:t>Be able to describe the ten project steps for digital transformation and develop a digital transformation project plan for an </a:t>
            </a:r>
            <a:r>
              <a:rPr lang="en-US" sz="2200" noProof="0" dirty="0" err="1">
                <a:latin typeface="+mj-lt"/>
              </a:rPr>
              <a:t>organisation</a:t>
            </a:r>
            <a:r>
              <a:rPr lang="en-US" sz="2200" noProof="0" dirty="0">
                <a:latin typeface="+mj-lt"/>
              </a:rPr>
              <a:t>.</a:t>
            </a:r>
          </a:p>
          <a:p>
            <a:pPr marL="285750" indent="-285750">
              <a:buFont typeface="Arial" panose="020B0604020202020204" pitchFamily="34" charset="0"/>
              <a:buChar char="•"/>
            </a:pPr>
            <a:r>
              <a:rPr lang="en-US" sz="2200" noProof="0" dirty="0">
                <a:latin typeface="+mj-lt"/>
              </a:rPr>
              <a:t>Be able to describe the activities in each of the ten project steps for digital transformation process for an </a:t>
            </a:r>
            <a:r>
              <a:rPr lang="en-US" sz="2200" noProof="0" dirty="0" err="1">
                <a:latin typeface="+mj-lt"/>
              </a:rPr>
              <a:t>organisation</a:t>
            </a:r>
            <a:r>
              <a:rPr lang="en-US" sz="2200" noProof="0" dirty="0">
                <a:latin typeface="+mj-lt"/>
              </a:rPr>
              <a:t>.</a:t>
            </a:r>
          </a:p>
          <a:p>
            <a:pPr marL="285750" indent="-285750">
              <a:buFont typeface="Arial" panose="020B0604020202020204" pitchFamily="34" charset="0"/>
              <a:buChar char="•"/>
            </a:pPr>
            <a:r>
              <a:rPr lang="en-US" sz="2200" noProof="0" dirty="0">
                <a:latin typeface="+mj-lt"/>
              </a:rPr>
              <a:t>Be able to </a:t>
            </a:r>
            <a:r>
              <a:rPr lang="en-US" sz="2200" noProof="0" dirty="0" err="1">
                <a:latin typeface="+mj-lt"/>
              </a:rPr>
              <a:t>analyse</a:t>
            </a:r>
            <a:r>
              <a:rPr lang="en-US" sz="2200" noProof="0" dirty="0">
                <a:latin typeface="+mj-lt"/>
              </a:rPr>
              <a:t> and evaluate the ACT method (</a:t>
            </a:r>
            <a:r>
              <a:rPr lang="en-US" sz="2200" noProof="0" dirty="0" err="1">
                <a:latin typeface="+mj-lt"/>
              </a:rPr>
              <a:t>Analyse</a:t>
            </a:r>
            <a:r>
              <a:rPr lang="en-US" sz="2200" noProof="0" dirty="0">
                <a:latin typeface="+mj-lt"/>
              </a:rPr>
              <a:t>, Create, Transform) for a specific </a:t>
            </a:r>
            <a:r>
              <a:rPr lang="en-US" sz="2200" noProof="0" dirty="0" err="1">
                <a:latin typeface="+mj-lt"/>
              </a:rPr>
              <a:t>organisation</a:t>
            </a:r>
            <a:r>
              <a:rPr lang="en-US" sz="2200" noProof="0" dirty="0">
                <a:latin typeface="+mj-lt"/>
              </a:rPr>
              <a:t>.</a:t>
            </a:r>
          </a:p>
          <a:p>
            <a:pPr marL="285750" indent="-285750">
              <a:buFont typeface="Arial" panose="020B0604020202020204" pitchFamily="34" charset="0"/>
              <a:buChar char="•"/>
            </a:pPr>
            <a:r>
              <a:rPr lang="en-US" sz="2200" noProof="0" dirty="0">
                <a:latin typeface="+mj-lt"/>
              </a:rPr>
              <a:t>Be able to evaluate and </a:t>
            </a:r>
            <a:r>
              <a:rPr lang="en-US" sz="2200" noProof="0" dirty="0" err="1">
                <a:latin typeface="+mj-lt"/>
              </a:rPr>
              <a:t>prioritise</a:t>
            </a:r>
            <a:r>
              <a:rPr lang="en-US" sz="2200" noProof="0" dirty="0">
                <a:latin typeface="+mj-lt"/>
              </a:rPr>
              <a:t> candidate digital projects.</a:t>
            </a:r>
          </a:p>
          <a:p>
            <a:pPr marL="285750" indent="-285750">
              <a:buFont typeface="Arial" panose="020B0604020202020204" pitchFamily="34" charset="0"/>
              <a:buChar char="•"/>
            </a:pPr>
            <a:r>
              <a:rPr lang="en-US" sz="2200" noProof="0" dirty="0">
                <a:latin typeface="+mj-lt"/>
              </a:rPr>
              <a:t>Be able to document a digital roadmap/digital transformation strategy based on the inputs from managers, employees, investigations, and workshops.</a:t>
            </a:r>
          </a:p>
          <a:p>
            <a:pPr marL="285750" indent="-285750">
              <a:buFont typeface="Arial" panose="020B0604020202020204" pitchFamily="34" charset="0"/>
              <a:buChar char="•"/>
            </a:pPr>
            <a:r>
              <a:rPr lang="en-US" sz="2200" noProof="0" dirty="0">
                <a:latin typeface="+mj-lt"/>
              </a:rPr>
              <a:t>Be able to critically evaluate the tools/templates from the </a:t>
            </a:r>
            <a:r>
              <a:rPr lang="en-US" sz="2200" i="1" noProof="0" dirty="0">
                <a:latin typeface="+mj-lt"/>
              </a:rPr>
              <a:t>Digital Transformation Toolkit.</a:t>
            </a:r>
          </a:p>
        </p:txBody>
      </p:sp>
      <p:sp>
        <p:nvSpPr>
          <p:cNvPr id="2" name="Foliennummernplatzhalter 4">
            <a:extLst>
              <a:ext uri="{FF2B5EF4-FFF2-40B4-BE49-F238E27FC236}">
                <a16:creationId xmlns:a16="http://schemas.microsoft.com/office/drawing/2014/main" id="{FEBB9B58-FBF0-93D3-8B6F-83A042741AF0}"/>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486</a:t>
            </a:fld>
            <a:endParaRPr lang="en-GB" sz="1000" noProof="0" dirty="0">
              <a:solidFill>
                <a:srgbClr val="004474"/>
              </a:solidFill>
            </a:endParaRPr>
          </a:p>
        </p:txBody>
      </p:sp>
    </p:spTree>
    <p:extLst>
      <p:ext uri="{BB962C8B-B14F-4D97-AF65-F5344CB8AC3E}">
        <p14:creationId xmlns:p14="http://schemas.microsoft.com/office/powerpoint/2010/main" val="2425573093"/>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3DDE-2DCB-36BD-CDA6-98307CCE6EFB}"/>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F046CA86-356C-8BC6-0A2B-58098F1C52BB}"/>
              </a:ext>
            </a:extLst>
          </p:cNvPr>
          <p:cNvSpPr txBox="1"/>
          <p:nvPr/>
        </p:nvSpPr>
        <p:spPr>
          <a:xfrm>
            <a:off x="1263690" y="1469021"/>
            <a:ext cx="9826068" cy="5509200"/>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Synchrony Financial, the leading consumer financial services company, </a:t>
            </a:r>
            <a:r>
              <a:rPr lang="en-GB" sz="2200" dirty="0">
                <a:latin typeface="+mj-lt"/>
              </a:rPr>
              <a:t>o</a:t>
            </a:r>
            <a:r>
              <a:rPr lang="en-GB" sz="2200" noProof="0" dirty="0" err="1">
                <a:latin typeface="+mj-lt"/>
              </a:rPr>
              <a:t>ffers</a:t>
            </a:r>
            <a:r>
              <a:rPr lang="en-GB" sz="2200" noProof="0" dirty="0">
                <a:latin typeface="+mj-lt"/>
              </a:rPr>
              <a:t> a wide range of credit products (including credit cards). </a:t>
            </a:r>
          </a:p>
          <a:p>
            <a:pPr marL="285750" indent="-285750">
              <a:buFont typeface="Arial" panose="020B0604020202020204" pitchFamily="34" charset="0"/>
              <a:buChar char="•"/>
            </a:pPr>
            <a:r>
              <a:rPr lang="en-GB" sz="2200" noProof="0" dirty="0">
                <a:latin typeface="+mj-lt"/>
              </a:rPr>
              <a:t>Synchrony’s corporate strategy leverages deep industry </a:t>
            </a:r>
            <a:r>
              <a:rPr lang="en-GB" sz="2200" dirty="0">
                <a:latin typeface="+mj-lt"/>
              </a:rPr>
              <a:t>expertise, advanced data analytics, a dynamic technology platform.</a:t>
            </a:r>
          </a:p>
          <a:p>
            <a:pPr marL="285750" indent="-285750">
              <a:buFont typeface="Arial" panose="020B0604020202020204" pitchFamily="34" charset="0"/>
              <a:buChar char="•"/>
            </a:pPr>
            <a:r>
              <a:rPr lang="en-GB" sz="2200" noProof="0" dirty="0">
                <a:latin typeface="+mj-lt"/>
              </a:rPr>
              <a:t>Key </a:t>
            </a:r>
            <a:r>
              <a:rPr lang="en-GB" sz="2200" dirty="0">
                <a:latin typeface="+mj-lt"/>
              </a:rPr>
              <a:t>strategic initiatives: expansion of digital capabilities, partnership growth, innovation and technology, sustainability and social responsibility. </a:t>
            </a:r>
          </a:p>
          <a:p>
            <a:pPr marL="285750" indent="-285750">
              <a:buFont typeface="Arial" panose="020B0604020202020204" pitchFamily="34" charset="0"/>
              <a:buChar char="•"/>
            </a:pPr>
            <a:r>
              <a:rPr lang="en-GB" sz="2200" dirty="0">
                <a:latin typeface="+mj-lt"/>
              </a:rPr>
              <a:t>Projects across the seven SAF of digital transformation:</a:t>
            </a:r>
          </a:p>
          <a:p>
            <a:pPr marL="742950" lvl="1" indent="-285750">
              <a:buFont typeface="Arial" panose="020B0604020202020204" pitchFamily="34" charset="0"/>
              <a:buChar char="•"/>
            </a:pPr>
            <a:r>
              <a:rPr lang="en-GB" sz="2200" dirty="0">
                <a:latin typeface="+mj-lt"/>
              </a:rPr>
              <a:t>Customer Centricity: priority on customer experience in B2B and B2C.</a:t>
            </a:r>
          </a:p>
          <a:p>
            <a:pPr marL="742950" lvl="1" indent="-285750">
              <a:buFont typeface="Arial" panose="020B0604020202020204" pitchFamily="34" charset="0"/>
              <a:buChar char="•"/>
            </a:pPr>
            <a:r>
              <a:rPr lang="en-GB" sz="2200" dirty="0">
                <a:latin typeface="+mj-lt"/>
              </a:rPr>
              <a:t>New Digital Technologies: proprietary technology like </a:t>
            </a:r>
            <a:r>
              <a:rPr lang="en-GB" sz="2200" dirty="0" err="1">
                <a:latin typeface="+mj-lt"/>
              </a:rPr>
              <a:t>SyPI</a:t>
            </a:r>
            <a:r>
              <a:rPr lang="en-GB" sz="2200" dirty="0">
                <a:latin typeface="+mj-lt"/>
              </a:rPr>
              <a:t> for mobile apps.</a:t>
            </a:r>
          </a:p>
          <a:p>
            <a:pPr marL="742950" lvl="1" indent="-285750">
              <a:buFont typeface="Arial" panose="020B0604020202020204" pitchFamily="34" charset="0"/>
              <a:buChar char="•"/>
            </a:pPr>
            <a:r>
              <a:rPr lang="en-GB" sz="2200" dirty="0">
                <a:latin typeface="+mj-lt"/>
              </a:rPr>
              <a:t>Data and the Cloud: data lake to leverage rich data sets for all purposes.</a:t>
            </a:r>
          </a:p>
          <a:p>
            <a:pPr marL="742950" lvl="1" indent="-285750">
              <a:buFont typeface="Arial" panose="020B0604020202020204" pitchFamily="34" charset="0"/>
              <a:buChar char="•"/>
            </a:pPr>
            <a:r>
              <a:rPr lang="en-GB" sz="2200" dirty="0">
                <a:latin typeface="+mj-lt"/>
              </a:rPr>
              <a:t>New Strategies and Business Models: unified digital marketplace for B2B2C.</a:t>
            </a:r>
          </a:p>
          <a:p>
            <a:pPr marL="742950" lvl="1" indent="-285750">
              <a:buFont typeface="Arial" panose="020B0604020202020204" pitchFamily="34" charset="0"/>
              <a:buChar char="•"/>
            </a:pPr>
            <a:r>
              <a:rPr lang="en-GB" sz="2200" dirty="0">
                <a:latin typeface="+mj-lt"/>
              </a:rPr>
              <a:t>Operational Excellence / Process management for efficiency and agility.</a:t>
            </a:r>
          </a:p>
          <a:p>
            <a:pPr marL="742950" lvl="1" indent="-285750">
              <a:buFont typeface="Arial" panose="020B0604020202020204" pitchFamily="34" charset="0"/>
              <a:buChar char="•"/>
            </a:pPr>
            <a:r>
              <a:rPr lang="en-GB" sz="2200" dirty="0">
                <a:latin typeface="+mj-lt"/>
              </a:rPr>
              <a:t>Digital Leadership and Culture: hybrid work model, supportive environment.</a:t>
            </a:r>
          </a:p>
          <a:p>
            <a:pPr marL="742950" lvl="1" indent="-285750">
              <a:buFont typeface="Arial" panose="020B0604020202020204" pitchFamily="34" charset="0"/>
              <a:buChar char="•"/>
            </a:pPr>
            <a:r>
              <a:rPr lang="en-GB" sz="2200" dirty="0">
                <a:latin typeface="+mj-lt"/>
              </a:rPr>
              <a:t>Digital Marketing: extensive </a:t>
            </a:r>
            <a:r>
              <a:rPr lang="en-GB" sz="2200" dirty="0" err="1">
                <a:latin typeface="+mj-lt"/>
              </a:rPr>
              <a:t>MarTech</a:t>
            </a:r>
            <a:r>
              <a:rPr lang="en-GB" sz="2200" dirty="0">
                <a:latin typeface="+mj-lt"/>
              </a:rPr>
              <a:t> stack and digital channels</a:t>
            </a:r>
          </a:p>
          <a:p>
            <a:pPr marL="285750" indent="-285750">
              <a:buFont typeface="Arial" panose="020B0604020202020204" pitchFamily="34" charset="0"/>
              <a:buChar char="•"/>
            </a:pPr>
            <a:r>
              <a:rPr lang="en-GB" sz="2200" dirty="0">
                <a:latin typeface="+mj-lt"/>
              </a:rPr>
              <a:t>Future: leveraging AI capabilities after identifying opportunities with hackathon.</a:t>
            </a:r>
          </a:p>
          <a:p>
            <a:pPr marL="285750" indent="-285750">
              <a:buFont typeface="Arial" panose="020B0604020202020204" pitchFamily="34" charset="0"/>
              <a:buChar char="•"/>
            </a:pPr>
            <a:endParaRPr lang="en-GB" sz="2200" noProof="0" dirty="0">
              <a:latin typeface="+mj-lt"/>
            </a:endParaRPr>
          </a:p>
        </p:txBody>
      </p:sp>
      <p:sp>
        <p:nvSpPr>
          <p:cNvPr id="2" name="TextBox 7">
            <a:extLst>
              <a:ext uri="{FF2B5EF4-FFF2-40B4-BE49-F238E27FC236}">
                <a16:creationId xmlns:a16="http://schemas.microsoft.com/office/drawing/2014/main" id="{408FE07E-D13B-47FF-3122-5E4387C48552}"/>
              </a:ext>
            </a:extLst>
          </p:cNvPr>
          <p:cNvSpPr txBox="1"/>
          <p:nvPr/>
        </p:nvSpPr>
        <p:spPr>
          <a:xfrm>
            <a:off x="31750" y="419192"/>
            <a:ext cx="11838258" cy="553998"/>
          </a:xfrm>
          <a:prstGeom prst="rect">
            <a:avLst/>
          </a:prstGeom>
          <a:noFill/>
        </p:spPr>
        <p:txBody>
          <a:bodyPr wrap="square">
            <a:spAutoFit/>
          </a:bodyPr>
          <a:lstStyle/>
          <a:p>
            <a:r>
              <a:rPr lang="en-US" sz="3000" noProof="0" dirty="0">
                <a:latin typeface="+mj-lt"/>
              </a:rPr>
              <a:t>Opening Case: Digital Transformation in Practice at Synchrony (USA) </a:t>
            </a:r>
          </a:p>
        </p:txBody>
      </p:sp>
      <p:pic>
        <p:nvPicPr>
          <p:cNvPr id="1026" name="Picture 2" descr="Credit Cards, Financing, Marketplace, Banking &amp; More - Synchrony">
            <a:extLst>
              <a:ext uri="{FF2B5EF4-FFF2-40B4-BE49-F238E27FC236}">
                <a16:creationId xmlns:a16="http://schemas.microsoft.com/office/drawing/2014/main" id="{162CB59C-AB4E-4E6E-3BF0-315B0B2AF9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642" y="3269821"/>
            <a:ext cx="2344366" cy="495831"/>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4">
            <a:extLst>
              <a:ext uri="{FF2B5EF4-FFF2-40B4-BE49-F238E27FC236}">
                <a16:creationId xmlns:a16="http://schemas.microsoft.com/office/drawing/2014/main" id="{D40DFC95-E4F1-BFD6-786F-328BAF117182}"/>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487</a:t>
            </a:fld>
            <a:endParaRPr lang="en-GB" sz="1000" noProof="0" dirty="0">
              <a:solidFill>
                <a:srgbClr val="004474"/>
              </a:solidFill>
            </a:endParaRPr>
          </a:p>
        </p:txBody>
      </p:sp>
    </p:spTree>
    <p:extLst>
      <p:ext uri="{BB962C8B-B14F-4D97-AF65-F5344CB8AC3E}">
        <p14:creationId xmlns:p14="http://schemas.microsoft.com/office/powerpoint/2010/main" val="1965286533"/>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A9C8A8-5BD1-4101-8574-5D2189ECB36B}"/>
              </a:ext>
            </a:extLst>
          </p:cNvPr>
          <p:cNvSpPr>
            <a:spLocks noGrp="1"/>
          </p:cNvSpPr>
          <p:nvPr>
            <p:ph sz="quarter" idx="10"/>
          </p:nvPr>
        </p:nvSpPr>
        <p:spPr/>
        <p:txBody>
          <a:bodyPr>
            <a:noAutofit/>
          </a:bodyPr>
          <a:lstStyle/>
          <a:p>
            <a:r>
              <a:rPr lang="en-GB" sz="2200" noProof="0" dirty="0">
                <a:latin typeface="+mj-lt"/>
              </a:rPr>
              <a:t>In a dynamic market environment, it is important to develop and optimise successful competitive strategies. </a:t>
            </a:r>
          </a:p>
          <a:p>
            <a:r>
              <a:rPr lang="en-GB" sz="2200" dirty="0">
                <a:latin typeface="+mj-lt"/>
              </a:rPr>
              <a:t>This chapter focuses on the traditional strategy development process of analysis, strategy formulation, implementation, monitoring and optimisation for all seven SAF. </a:t>
            </a:r>
          </a:p>
          <a:p>
            <a:r>
              <a:rPr lang="en-GB" sz="2200" dirty="0">
                <a:latin typeface="+mj-lt"/>
              </a:rPr>
              <a:t>Practical strategic digital transformation method with a practice-oriented structure:</a:t>
            </a:r>
          </a:p>
          <a:p>
            <a:pPr lvl="1"/>
            <a:r>
              <a:rPr lang="en-GB" sz="2200" noProof="0" dirty="0">
                <a:latin typeface="+mj-lt"/>
              </a:rPr>
              <a:t>Analyse: understanding market and </a:t>
            </a:r>
            <a:r>
              <a:rPr lang="en-GB" sz="2200" dirty="0">
                <a:latin typeface="+mj-lt"/>
              </a:rPr>
              <a:t>firm situation,</a:t>
            </a:r>
          </a:p>
          <a:p>
            <a:pPr lvl="1"/>
            <a:r>
              <a:rPr lang="en-GB" sz="2200" noProof="0" dirty="0">
                <a:latin typeface="+mj-lt"/>
              </a:rPr>
              <a:t>Create: design strategi</a:t>
            </a:r>
            <a:r>
              <a:rPr lang="en-GB" sz="2200" dirty="0">
                <a:latin typeface="+mj-lt"/>
              </a:rPr>
              <a:t>c digital capabilities, competencies and innovations,</a:t>
            </a:r>
          </a:p>
          <a:p>
            <a:pPr lvl="1"/>
            <a:r>
              <a:rPr lang="en-GB" sz="2200" noProof="0" dirty="0">
                <a:latin typeface="+mj-lt"/>
              </a:rPr>
              <a:t>Tran</a:t>
            </a:r>
            <a:r>
              <a:rPr lang="en-GB" sz="2200" dirty="0" err="1">
                <a:latin typeface="+mj-lt"/>
              </a:rPr>
              <a:t>sform</a:t>
            </a:r>
            <a:r>
              <a:rPr lang="en-GB" sz="2200" dirty="0">
                <a:latin typeface="+mj-lt"/>
              </a:rPr>
              <a:t>: implement, evaluate and optimise them.</a:t>
            </a:r>
          </a:p>
          <a:p>
            <a:r>
              <a:rPr lang="en-GB" sz="2200" noProof="0" dirty="0">
                <a:latin typeface="+mj-lt"/>
              </a:rPr>
              <a:t>Chapter </a:t>
            </a:r>
            <a:r>
              <a:rPr lang="en-GB" sz="2200" dirty="0">
                <a:latin typeface="+mj-lt"/>
              </a:rPr>
              <a:t>is based on the practical digital transformation toolkit centred around the ACT method to plan and implement digital transformation in ten steps.</a:t>
            </a:r>
          </a:p>
          <a:p>
            <a:r>
              <a:rPr lang="en-GB" sz="2200" noProof="0" dirty="0">
                <a:latin typeface="+mj-lt"/>
              </a:rPr>
              <a:t>Meth</a:t>
            </a:r>
            <a:r>
              <a:rPr lang="en-GB" sz="2200" dirty="0">
                <a:latin typeface="+mj-lt"/>
              </a:rPr>
              <a:t>od developed in Switzerland over the past five years. </a:t>
            </a:r>
            <a:endParaRPr lang="en-GB" sz="2200" noProof="0" dirty="0">
              <a:latin typeface="+mj-lt"/>
            </a:endParaRPr>
          </a:p>
        </p:txBody>
      </p:sp>
      <p:sp>
        <p:nvSpPr>
          <p:cNvPr id="3" name="Inhaltsplatzhalter 2">
            <a:extLst>
              <a:ext uri="{FF2B5EF4-FFF2-40B4-BE49-F238E27FC236}">
                <a16:creationId xmlns:a16="http://schemas.microsoft.com/office/drawing/2014/main" id="{B7ECAB24-A731-9154-4429-54BBB503AC47}"/>
              </a:ext>
            </a:extLst>
          </p:cNvPr>
          <p:cNvSpPr>
            <a:spLocks noGrp="1"/>
          </p:cNvSpPr>
          <p:nvPr>
            <p:ph sz="quarter" idx="11"/>
          </p:nvPr>
        </p:nvSpPr>
        <p:spPr/>
        <p:txBody>
          <a:bodyPr/>
          <a:lstStyle/>
          <a:p>
            <a:pPr marL="0" indent="0">
              <a:buNone/>
            </a:pPr>
            <a:r>
              <a:rPr lang="en-GB" noProof="0" dirty="0">
                <a:latin typeface="+mj-lt"/>
              </a:rPr>
              <a:t>12.0 Introduction</a:t>
            </a:r>
          </a:p>
        </p:txBody>
      </p:sp>
      <p:sp>
        <p:nvSpPr>
          <p:cNvPr id="4" name="Foliennummernplatzhalter 4">
            <a:extLst>
              <a:ext uri="{FF2B5EF4-FFF2-40B4-BE49-F238E27FC236}">
                <a16:creationId xmlns:a16="http://schemas.microsoft.com/office/drawing/2014/main" id="{3CCB71E5-9771-C8C0-93B9-5C92E6E6C471}"/>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488</a:t>
            </a:fld>
            <a:endParaRPr lang="en-GB" sz="1000" noProof="0" dirty="0">
              <a:solidFill>
                <a:srgbClr val="004474"/>
              </a:solidFill>
            </a:endParaRPr>
          </a:p>
        </p:txBody>
      </p:sp>
    </p:spTree>
    <p:extLst>
      <p:ext uri="{BB962C8B-B14F-4D97-AF65-F5344CB8AC3E}">
        <p14:creationId xmlns:p14="http://schemas.microsoft.com/office/powerpoint/2010/main" val="1132501690"/>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CC7BB-A6D4-DC94-0768-75A592DA03F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1C0946-AF31-2A52-C48F-3B765B4FBF99}"/>
              </a:ext>
            </a:extLst>
          </p:cNvPr>
          <p:cNvSpPr>
            <a:spLocks noGrp="1"/>
          </p:cNvSpPr>
          <p:nvPr>
            <p:ph sz="quarter" idx="10"/>
          </p:nvPr>
        </p:nvSpPr>
        <p:spPr>
          <a:xfrm>
            <a:off x="1238250" y="1355725"/>
            <a:ext cx="9404350" cy="4789488"/>
          </a:xfrm>
        </p:spPr>
        <p:txBody>
          <a:bodyPr>
            <a:noAutofit/>
          </a:bodyPr>
          <a:lstStyle/>
          <a:p>
            <a:r>
              <a:rPr lang="en-US" sz="2200" b="1" dirty="0" err="1">
                <a:latin typeface="+mj-lt"/>
              </a:rPr>
              <a:t>Analyse</a:t>
            </a:r>
            <a:r>
              <a:rPr lang="en-US" sz="2200" dirty="0">
                <a:latin typeface="+mj-lt"/>
              </a:rPr>
              <a:t>: market analysis with topics such as customer expectations, competitors, environmental factors, technology trends and the firm’s own digital maturity.</a:t>
            </a:r>
          </a:p>
          <a:p>
            <a:r>
              <a:rPr lang="en-US" sz="2200" b="1" dirty="0">
                <a:latin typeface="+mj-lt"/>
              </a:rPr>
              <a:t>Create</a:t>
            </a:r>
            <a:r>
              <a:rPr lang="en-US" sz="2200" dirty="0">
                <a:latin typeface="+mj-lt"/>
              </a:rPr>
              <a:t>: developing and shaping the vision as well as strategic core competencies, business models, working environments and digital channels. </a:t>
            </a:r>
          </a:p>
          <a:p>
            <a:r>
              <a:rPr lang="en-US" sz="2200" b="1" dirty="0">
                <a:latin typeface="+mj-lt"/>
              </a:rPr>
              <a:t>Transform</a:t>
            </a:r>
            <a:r>
              <a:rPr lang="en-US" sz="2200" dirty="0">
                <a:latin typeface="+mj-lt"/>
              </a:rPr>
              <a:t>: implementation of the strategy roadmap with a new market positioning, new ideas/products and ongoing evaluation, selection and </a:t>
            </a:r>
            <a:r>
              <a:rPr lang="en-US" sz="2200" dirty="0" err="1">
                <a:latin typeface="+mj-lt"/>
              </a:rPr>
              <a:t>optimisation</a:t>
            </a:r>
            <a:r>
              <a:rPr lang="en-US" sz="2200" dirty="0">
                <a:latin typeface="+mj-lt"/>
              </a:rPr>
              <a:t> of options to improve strategic flexibility.</a:t>
            </a:r>
          </a:p>
          <a:p>
            <a:endParaRPr lang="en-US" sz="2200" dirty="0">
              <a:latin typeface="+mj-lt"/>
            </a:endParaRPr>
          </a:p>
        </p:txBody>
      </p:sp>
      <p:sp>
        <p:nvSpPr>
          <p:cNvPr id="3" name="Inhaltsplatzhalter 2">
            <a:extLst>
              <a:ext uri="{FF2B5EF4-FFF2-40B4-BE49-F238E27FC236}">
                <a16:creationId xmlns:a16="http://schemas.microsoft.com/office/drawing/2014/main" id="{2369B3DE-B13A-4EDD-D35A-18C38189EB73}"/>
              </a:ext>
            </a:extLst>
          </p:cNvPr>
          <p:cNvSpPr>
            <a:spLocks noGrp="1"/>
          </p:cNvSpPr>
          <p:nvPr>
            <p:ph sz="quarter" idx="11"/>
          </p:nvPr>
        </p:nvSpPr>
        <p:spPr/>
        <p:txBody>
          <a:bodyPr/>
          <a:lstStyle/>
          <a:p>
            <a:pPr marL="0" indent="0">
              <a:buNone/>
            </a:pPr>
            <a:r>
              <a:rPr lang="en-GB" sz="3000" noProof="0" dirty="0">
                <a:latin typeface="+mj-lt"/>
              </a:rPr>
              <a:t>ACT Method (Analyse, Create, Transform)</a:t>
            </a:r>
          </a:p>
          <a:p>
            <a:endParaRPr lang="en-GB" noProof="0" dirty="0"/>
          </a:p>
        </p:txBody>
      </p:sp>
      <p:pic>
        <p:nvPicPr>
          <p:cNvPr id="5" name="Grafik 4" descr="Ein Bild, das Schrift, Text, weiß, Screenshot enthält.&#10;&#10;KI-generierte Inhalte können fehlerhaft sein.">
            <a:extLst>
              <a:ext uri="{FF2B5EF4-FFF2-40B4-BE49-F238E27FC236}">
                <a16:creationId xmlns:a16="http://schemas.microsoft.com/office/drawing/2014/main" id="{F75C569A-84DC-976E-E6A7-E9A2ECCE324E}"/>
              </a:ext>
            </a:extLst>
          </p:cNvPr>
          <p:cNvPicPr>
            <a:picLocks noChangeAspect="1"/>
          </p:cNvPicPr>
          <p:nvPr/>
        </p:nvPicPr>
        <p:blipFill>
          <a:blip r:embed="rId2" cstate="print">
            <a:extLst>
              <a:ext uri="{28A0092B-C50C-407E-A947-70E740481C1C}">
                <a14:useLocalDpi xmlns:a14="http://schemas.microsoft.com/office/drawing/2010/main"/>
              </a:ext>
            </a:extLst>
          </a:blip>
          <a:srcRect l="196" t="2220" r="708" b="5853"/>
          <a:stretch>
            <a:fillRect/>
          </a:stretch>
        </p:blipFill>
        <p:spPr>
          <a:xfrm>
            <a:off x="3317289" y="4217668"/>
            <a:ext cx="5557422" cy="1927545"/>
          </a:xfrm>
          <a:prstGeom prst="rect">
            <a:avLst/>
          </a:prstGeom>
        </p:spPr>
      </p:pic>
      <p:sp>
        <p:nvSpPr>
          <p:cNvPr id="4" name="Foliennummernplatzhalter 4">
            <a:extLst>
              <a:ext uri="{FF2B5EF4-FFF2-40B4-BE49-F238E27FC236}">
                <a16:creationId xmlns:a16="http://schemas.microsoft.com/office/drawing/2014/main" id="{5147A1C2-6774-5D33-7A57-E5740E1213F4}"/>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489</a:t>
            </a:fld>
            <a:endParaRPr lang="en-GB" sz="1000" noProof="0" dirty="0">
              <a:solidFill>
                <a:srgbClr val="004474"/>
              </a:solidFill>
            </a:endParaRPr>
          </a:p>
        </p:txBody>
      </p:sp>
    </p:spTree>
    <p:extLst>
      <p:ext uri="{BB962C8B-B14F-4D97-AF65-F5344CB8AC3E}">
        <p14:creationId xmlns:p14="http://schemas.microsoft.com/office/powerpoint/2010/main" val="1723049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831-CED9-C2AF-78D7-DD2FD2851B8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AA93749-0B78-464D-790C-A761456A6152}"/>
              </a:ext>
            </a:extLst>
          </p:cNvPr>
          <p:cNvSpPr txBox="1"/>
          <p:nvPr/>
        </p:nvSpPr>
        <p:spPr>
          <a:xfrm>
            <a:off x="31750" y="419192"/>
            <a:ext cx="11838258" cy="553998"/>
          </a:xfrm>
          <a:prstGeom prst="rect">
            <a:avLst/>
          </a:prstGeom>
          <a:noFill/>
        </p:spPr>
        <p:txBody>
          <a:bodyPr wrap="square">
            <a:spAutoFit/>
          </a:bodyPr>
          <a:lstStyle/>
          <a:p>
            <a:r>
              <a:rPr lang="en-GB" sz="3000" b="1" noProof="0" dirty="0">
                <a:latin typeface="+mj-lt"/>
              </a:rPr>
              <a:t>Book Structure</a:t>
            </a:r>
          </a:p>
        </p:txBody>
      </p:sp>
      <p:sp>
        <p:nvSpPr>
          <p:cNvPr id="2" name="Rounded Rectangle 1">
            <a:extLst>
              <a:ext uri="{FF2B5EF4-FFF2-40B4-BE49-F238E27FC236}">
                <a16:creationId xmlns:a16="http://schemas.microsoft.com/office/drawing/2014/main" id="{92F40200-21A2-6DF8-B699-1A3859D7E6F3}"/>
              </a:ext>
            </a:extLst>
          </p:cNvPr>
          <p:cNvSpPr/>
          <p:nvPr/>
        </p:nvSpPr>
        <p:spPr>
          <a:xfrm>
            <a:off x="669976"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1</a:t>
            </a:r>
          </a:p>
          <a:p>
            <a:pPr algn="ctr"/>
            <a:br>
              <a:rPr lang="en-GB" sz="500" noProof="0" dirty="0">
                <a:solidFill>
                  <a:schemeClr val="tx1"/>
                </a:solidFill>
              </a:rPr>
            </a:br>
            <a:r>
              <a:rPr lang="en-GB" sz="1600" b="1" noProof="0" dirty="0">
                <a:solidFill>
                  <a:schemeClr val="tx1"/>
                </a:solidFill>
              </a:rPr>
              <a:t>FOUNDATIONS </a:t>
            </a:r>
            <a:br>
              <a:rPr lang="en-GB" sz="1600" b="1" noProof="0" dirty="0">
                <a:solidFill>
                  <a:schemeClr val="tx1"/>
                </a:solidFill>
              </a:rPr>
            </a:br>
            <a:r>
              <a:rPr lang="en-GB" sz="1600" noProof="0" dirty="0">
                <a:solidFill>
                  <a:schemeClr val="tx1"/>
                </a:solidFill>
              </a:rPr>
              <a:t>OF DIGITAL</a:t>
            </a:r>
            <a:br>
              <a:rPr lang="en-GB" sz="1600" noProof="0" dirty="0">
                <a:solidFill>
                  <a:schemeClr val="tx1"/>
                </a:solidFill>
              </a:rPr>
            </a:br>
            <a:r>
              <a:rPr lang="en-GB" sz="1600" noProof="0" dirty="0">
                <a:solidFill>
                  <a:schemeClr val="tx1"/>
                </a:solidFill>
              </a:rPr>
              <a:t>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01: Strategic Digital Transformation: Background and Terminology</a:t>
            </a:r>
          </a:p>
          <a:p>
            <a:endParaRPr lang="en-GB" sz="500" noProof="0" dirty="0">
              <a:solidFill>
                <a:schemeClr val="tx1"/>
              </a:solidFill>
            </a:endParaRPr>
          </a:p>
          <a:p>
            <a:r>
              <a:rPr lang="en-GB" sz="1200" b="1" noProof="0" dirty="0">
                <a:solidFill>
                  <a:schemeClr val="bg1"/>
                </a:solidFill>
                <a:highlight>
                  <a:srgbClr val="004474"/>
                </a:highlight>
              </a:rPr>
              <a:t>Chapter 02: Business Strategy in the Digital Age</a:t>
            </a:r>
          </a:p>
          <a:p>
            <a:endParaRPr lang="en-GB" sz="500" noProof="0" dirty="0">
              <a:solidFill>
                <a:schemeClr val="tx1"/>
              </a:solidFill>
            </a:endParaRPr>
          </a:p>
          <a:p>
            <a:r>
              <a:rPr lang="en-GB" sz="1200" noProof="0" dirty="0">
                <a:solidFill>
                  <a:schemeClr val="tx1"/>
                </a:solidFill>
              </a:rPr>
              <a:t>Chapter 03: Digital Transformation </a:t>
            </a:r>
            <a:br>
              <a:rPr lang="en-GB" sz="1200" noProof="0" dirty="0">
                <a:solidFill>
                  <a:schemeClr val="tx1"/>
                </a:solidFill>
              </a:rPr>
            </a:br>
            <a:r>
              <a:rPr lang="en-GB" sz="1200" noProof="0" dirty="0">
                <a:solidFill>
                  <a:schemeClr val="tx1"/>
                </a:solidFill>
              </a:rPr>
              <a:t>in Context: Innovation </a:t>
            </a:r>
            <a:br>
              <a:rPr lang="en-GB" sz="1200" noProof="0" dirty="0">
                <a:solidFill>
                  <a:schemeClr val="tx1"/>
                </a:solidFill>
              </a:rPr>
            </a:br>
            <a:r>
              <a:rPr lang="en-GB" sz="1200" noProof="0" dirty="0">
                <a:solidFill>
                  <a:schemeClr val="tx1"/>
                </a:solidFill>
              </a:rPr>
              <a:t>and Sustainability</a:t>
            </a:r>
          </a:p>
          <a:p>
            <a:pPr marL="285750" indent="-285750">
              <a:buFont typeface="Arial" panose="020B0604020202020204" pitchFamily="34" charset="0"/>
              <a:buChar char="•"/>
            </a:pPr>
            <a:endParaRPr lang="en-GB" sz="1200" noProof="0" dirty="0">
              <a:solidFill>
                <a:schemeClr val="tx1"/>
              </a:solidFill>
            </a:endParaRPr>
          </a:p>
          <a:p>
            <a:pPr marL="171450" indent="-171450">
              <a:buFont typeface="Arial" panose="020B0604020202020204" pitchFamily="34" charset="0"/>
              <a:buChar char="•"/>
            </a:pPr>
            <a:endParaRPr lang="en-GB" sz="12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6" name="Rounded Rectangle 5">
            <a:extLst>
              <a:ext uri="{FF2B5EF4-FFF2-40B4-BE49-F238E27FC236}">
                <a16:creationId xmlns:a16="http://schemas.microsoft.com/office/drawing/2014/main" id="{FC6A05B6-7864-D066-3C82-A9D9500C3B55}"/>
              </a:ext>
            </a:extLst>
          </p:cNvPr>
          <p:cNvSpPr/>
          <p:nvPr/>
        </p:nvSpPr>
        <p:spPr>
          <a:xfrm>
            <a:off x="3061168" y="1610493"/>
            <a:ext cx="3501197"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2</a:t>
            </a:r>
          </a:p>
          <a:p>
            <a:pPr algn="ctr"/>
            <a:br>
              <a:rPr lang="en-GB" sz="500" noProof="0" dirty="0">
                <a:solidFill>
                  <a:schemeClr val="tx1"/>
                </a:solidFill>
              </a:rPr>
            </a:br>
            <a:r>
              <a:rPr lang="en-GB" sz="1600" b="1" noProof="0" dirty="0">
                <a:solidFill>
                  <a:schemeClr val="tx1"/>
                </a:solidFill>
              </a:rPr>
              <a:t>STRATEGIC ACTION FIELDS </a:t>
            </a:r>
            <a:r>
              <a:rPr lang="en-GB" sz="1600" noProof="0" dirty="0">
                <a:solidFill>
                  <a:schemeClr val="tx1"/>
                </a:solidFill>
              </a:rPr>
              <a:t>(SAF) OF </a:t>
            </a:r>
            <a:br>
              <a:rPr lang="en-GB" sz="1600" noProof="0" dirty="0">
                <a:solidFill>
                  <a:schemeClr val="tx1"/>
                </a:solidFill>
              </a:rPr>
            </a:br>
            <a:r>
              <a:rPr lang="en-GB" sz="1600" noProof="0" dirty="0">
                <a:solidFill>
                  <a:schemeClr val="tx1"/>
                </a:solidFill>
              </a:rPr>
              <a:t>DIGITAL TRANSFORMATION</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04: SAF Customer Centricity</a:t>
            </a:r>
          </a:p>
          <a:p>
            <a:endParaRPr lang="en-GB" sz="500" noProof="0" dirty="0">
              <a:solidFill>
                <a:schemeClr val="tx1"/>
              </a:solidFill>
            </a:endParaRPr>
          </a:p>
          <a:p>
            <a:r>
              <a:rPr lang="en-GB" sz="1200" noProof="0" dirty="0">
                <a:solidFill>
                  <a:schemeClr val="tx1"/>
                </a:solidFill>
              </a:rPr>
              <a:t>Chapter 05: SAF New Digital Technologies</a:t>
            </a:r>
          </a:p>
          <a:p>
            <a:endParaRPr lang="en-GB" sz="500" noProof="0" dirty="0">
              <a:solidFill>
                <a:schemeClr val="tx1"/>
              </a:solidFill>
            </a:endParaRPr>
          </a:p>
          <a:p>
            <a:r>
              <a:rPr lang="en-GB" sz="1200" noProof="0" dirty="0">
                <a:solidFill>
                  <a:schemeClr val="tx1"/>
                </a:solidFill>
              </a:rPr>
              <a:t>Chapter 06: SAF Data and the Cloud</a:t>
            </a:r>
          </a:p>
          <a:p>
            <a:endParaRPr lang="en-GB" sz="500" noProof="0" dirty="0">
              <a:solidFill>
                <a:schemeClr val="tx1"/>
              </a:solidFill>
            </a:endParaRPr>
          </a:p>
          <a:p>
            <a:r>
              <a:rPr lang="en-GB" sz="1200" noProof="0" dirty="0">
                <a:solidFill>
                  <a:schemeClr val="tx1"/>
                </a:solidFill>
              </a:rPr>
              <a:t>Chapter 07: SAF New Strategies and Business Models</a:t>
            </a:r>
          </a:p>
          <a:p>
            <a:endParaRPr lang="en-GB" sz="500" noProof="0" dirty="0">
              <a:solidFill>
                <a:schemeClr val="tx1"/>
              </a:solidFill>
            </a:endParaRPr>
          </a:p>
          <a:p>
            <a:r>
              <a:rPr lang="en-GB" sz="1200" noProof="0" dirty="0">
                <a:solidFill>
                  <a:schemeClr val="tx1"/>
                </a:solidFill>
              </a:rPr>
              <a:t>Chapter 08: SAF Operational Excellence / Process Management</a:t>
            </a:r>
          </a:p>
          <a:p>
            <a:endParaRPr lang="en-GB" sz="500" noProof="0" dirty="0">
              <a:solidFill>
                <a:schemeClr val="tx1"/>
              </a:solidFill>
            </a:endParaRPr>
          </a:p>
          <a:p>
            <a:r>
              <a:rPr lang="en-GB" sz="1200" noProof="0" dirty="0">
                <a:solidFill>
                  <a:schemeClr val="tx1"/>
                </a:solidFill>
              </a:rPr>
              <a:t>Chapter 09: SAF Digital Leadership and Culture</a:t>
            </a:r>
          </a:p>
          <a:p>
            <a:endParaRPr lang="en-GB" sz="500" noProof="0" dirty="0">
              <a:solidFill>
                <a:schemeClr val="tx1"/>
              </a:solidFill>
            </a:endParaRPr>
          </a:p>
          <a:p>
            <a:r>
              <a:rPr lang="en-GB" sz="1200" noProof="0" dirty="0">
                <a:solidFill>
                  <a:schemeClr val="tx1"/>
                </a:solidFill>
              </a:rPr>
              <a:t>Chapter 10: SAF Digital Marketing</a:t>
            </a:r>
          </a:p>
          <a:p>
            <a:pPr algn="ctr"/>
            <a:endParaRPr lang="en-GB" sz="12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a:p>
            <a:pPr algn="ctr"/>
            <a:endParaRPr lang="en-GB" sz="1600" b="1" noProof="0" dirty="0">
              <a:solidFill>
                <a:schemeClr val="tx1"/>
              </a:solidFill>
            </a:endParaRPr>
          </a:p>
        </p:txBody>
      </p:sp>
      <p:sp>
        <p:nvSpPr>
          <p:cNvPr id="8" name="Rounded Rectangle 7">
            <a:extLst>
              <a:ext uri="{FF2B5EF4-FFF2-40B4-BE49-F238E27FC236}">
                <a16:creationId xmlns:a16="http://schemas.microsoft.com/office/drawing/2014/main" id="{0329401C-2559-57A5-1BE2-F6E9F74D4478}"/>
              </a:ext>
            </a:extLst>
          </p:cNvPr>
          <p:cNvSpPr/>
          <p:nvPr/>
        </p:nvSpPr>
        <p:spPr>
          <a:xfrm>
            <a:off x="6730375"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3</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IN PRACTICE</a:t>
            </a: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Chapter 11: Success Factors and Metrics for Digital Transformation Implementation</a:t>
            </a:r>
          </a:p>
          <a:p>
            <a:endParaRPr lang="en-GB" sz="500" noProof="0" dirty="0">
              <a:solidFill>
                <a:schemeClr val="tx1"/>
              </a:solidFill>
            </a:endParaRPr>
          </a:p>
          <a:p>
            <a:r>
              <a:rPr lang="en-GB" sz="1200" noProof="0" dirty="0">
                <a:solidFill>
                  <a:schemeClr val="tx1"/>
                </a:solidFill>
              </a:rPr>
              <a:t>Chapter 12: Transformation in Practice - Digital Transformation Toolkit</a:t>
            </a:r>
          </a:p>
          <a:p>
            <a:pPr algn="ct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pPr algn="ctr"/>
            <a:endParaRPr lang="en-GB" sz="16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500" b="1" noProof="0" dirty="0">
              <a:solidFill>
                <a:schemeClr val="tx1"/>
              </a:solidFill>
            </a:endParaRPr>
          </a:p>
          <a:p>
            <a:pPr algn="ctr"/>
            <a:endParaRPr lang="en-GB" sz="1600" b="1" noProof="0" dirty="0">
              <a:solidFill>
                <a:schemeClr val="tx1"/>
              </a:solidFill>
            </a:endParaRPr>
          </a:p>
        </p:txBody>
      </p:sp>
      <p:sp>
        <p:nvSpPr>
          <p:cNvPr id="9" name="Rounded Rectangle 8">
            <a:extLst>
              <a:ext uri="{FF2B5EF4-FFF2-40B4-BE49-F238E27FC236}">
                <a16:creationId xmlns:a16="http://schemas.microsoft.com/office/drawing/2014/main" id="{C2D16948-AD8C-0A7C-4902-76C5CA6F97F8}"/>
              </a:ext>
            </a:extLst>
          </p:cNvPr>
          <p:cNvSpPr/>
          <p:nvPr/>
        </p:nvSpPr>
        <p:spPr>
          <a:xfrm>
            <a:off x="9121567" y="1611764"/>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noProof="0" dirty="0">
                <a:solidFill>
                  <a:schemeClr val="bg1">
                    <a:lumMod val="50000"/>
                  </a:schemeClr>
                </a:solidFill>
              </a:rPr>
              <a:t>PART 4</a:t>
            </a:r>
          </a:p>
          <a:p>
            <a:pPr algn="ctr"/>
            <a:br>
              <a:rPr lang="en-GB" sz="500" noProof="0" dirty="0">
                <a:solidFill>
                  <a:schemeClr val="tx1"/>
                </a:solidFill>
              </a:rPr>
            </a:br>
            <a:r>
              <a:rPr lang="en-GB" sz="1600" noProof="0" dirty="0">
                <a:solidFill>
                  <a:schemeClr val="tx1"/>
                </a:solidFill>
              </a:rPr>
              <a:t>DIGITAL TRANSFORMATION </a:t>
            </a:r>
            <a:r>
              <a:rPr lang="en-GB" sz="1600" b="1" noProof="0" dirty="0">
                <a:solidFill>
                  <a:schemeClr val="tx1"/>
                </a:solidFill>
              </a:rPr>
              <a:t>CASE STUDIES</a:t>
            </a:r>
            <a:endParaRPr lang="en-GB" sz="1600" noProof="0" dirty="0">
              <a:solidFill>
                <a:schemeClr val="tx1"/>
              </a:solidFill>
            </a:endParaRPr>
          </a:p>
          <a:p>
            <a:pPr algn="ctr"/>
            <a:endParaRPr lang="en-GB" sz="1600" noProof="0" dirty="0">
              <a:solidFill>
                <a:schemeClr val="tx1"/>
              </a:solidFill>
            </a:endParaRPr>
          </a:p>
          <a:p>
            <a:pPr algn="ctr"/>
            <a:endParaRPr lang="en-GB" sz="1600" noProof="0" dirty="0">
              <a:solidFill>
                <a:schemeClr val="tx1"/>
              </a:solidFill>
            </a:endParaRPr>
          </a:p>
          <a:p>
            <a:r>
              <a:rPr lang="en-GB" sz="1200" noProof="0" dirty="0">
                <a:solidFill>
                  <a:schemeClr val="tx1"/>
                </a:solidFill>
              </a:rPr>
              <a:t>BRUGG Lifting</a:t>
            </a:r>
          </a:p>
          <a:p>
            <a:endParaRPr lang="en-GB" sz="500" noProof="0" dirty="0">
              <a:solidFill>
                <a:schemeClr val="tx1"/>
              </a:solidFill>
            </a:endParaRPr>
          </a:p>
          <a:p>
            <a:r>
              <a:rPr lang="en-GB" sz="1200" noProof="0" dirty="0">
                <a:solidFill>
                  <a:schemeClr val="tx1"/>
                </a:solidFill>
              </a:rPr>
              <a:t>City of Lucerne</a:t>
            </a:r>
          </a:p>
          <a:p>
            <a:endParaRPr lang="en-GB" sz="500" noProof="0" dirty="0">
              <a:solidFill>
                <a:schemeClr val="tx1"/>
              </a:solidFill>
            </a:endParaRPr>
          </a:p>
          <a:p>
            <a:r>
              <a:rPr lang="en-GB" sz="1200" noProof="0" dirty="0">
                <a:solidFill>
                  <a:schemeClr val="tx1"/>
                </a:solidFill>
              </a:rPr>
              <a:t>Switzerland Tourism</a:t>
            </a:r>
          </a:p>
          <a:p>
            <a:endParaRPr lang="en-GB" sz="500" noProof="0" dirty="0">
              <a:solidFill>
                <a:schemeClr val="tx1"/>
              </a:solidFill>
            </a:endParaRPr>
          </a:p>
          <a:p>
            <a:r>
              <a:rPr lang="en-GB" sz="1200" noProof="0" dirty="0" err="1">
                <a:solidFill>
                  <a:schemeClr val="tx1"/>
                </a:solidFill>
              </a:rPr>
              <a:t>Valuu</a:t>
            </a:r>
            <a:r>
              <a:rPr lang="en-GB" sz="1200" noProof="0" dirty="0">
                <a:solidFill>
                  <a:schemeClr val="tx1"/>
                </a:solidFill>
              </a:rPr>
              <a:t> (PostFinance)</a:t>
            </a:r>
          </a:p>
          <a:p>
            <a:endParaRPr lang="en-GB" sz="1200" noProof="0" dirty="0">
              <a:solidFill>
                <a:schemeClr val="tx1"/>
              </a:solidFill>
            </a:endParaRPr>
          </a:p>
          <a:p>
            <a:r>
              <a:rPr lang="en-GB" sz="1200" i="1" noProof="0" dirty="0">
                <a:solidFill>
                  <a:schemeClr val="tx1"/>
                </a:solidFill>
              </a:rPr>
              <a:t>With many other case studies (including videos and interviews) available online.</a:t>
            </a:r>
            <a:endParaRPr lang="en-GB" sz="1600" i="1" noProof="0" dirty="0">
              <a:solidFill>
                <a:schemeClr val="tx1"/>
              </a:solidFill>
            </a:endParaRPr>
          </a:p>
        </p:txBody>
      </p:sp>
      <p:cxnSp>
        <p:nvCxnSpPr>
          <p:cNvPr id="10" name="Straight Connector 9">
            <a:extLst>
              <a:ext uri="{FF2B5EF4-FFF2-40B4-BE49-F238E27FC236}">
                <a16:creationId xmlns:a16="http://schemas.microsoft.com/office/drawing/2014/main" id="{58149014-15E1-10A1-2B71-176BE25BEE30}"/>
              </a:ext>
            </a:extLst>
          </p:cNvPr>
          <p:cNvCxnSpPr/>
          <p:nvPr/>
        </p:nvCxnSpPr>
        <p:spPr>
          <a:xfrm>
            <a:off x="783084" y="2924543"/>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C17C192-DBCE-26B8-C5F7-D41BE96AF97A}"/>
              </a:ext>
            </a:extLst>
          </p:cNvPr>
          <p:cNvCxnSpPr>
            <a:cxnSpLocks/>
          </p:cNvCxnSpPr>
          <p:nvPr/>
        </p:nvCxnSpPr>
        <p:spPr>
          <a:xfrm flipV="1">
            <a:off x="3184698" y="2924543"/>
            <a:ext cx="3248574" cy="525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FD74F6-A5CB-321C-F97A-22EE4F2C6F03}"/>
              </a:ext>
            </a:extLst>
          </p:cNvPr>
          <p:cNvCxnSpPr/>
          <p:nvPr/>
        </p:nvCxnSpPr>
        <p:spPr>
          <a:xfrm>
            <a:off x="6843483" y="2919288"/>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38DC8A-9A8A-0113-2E1A-C6D7B7B878FA}"/>
              </a:ext>
            </a:extLst>
          </p:cNvPr>
          <p:cNvCxnSpPr/>
          <p:nvPr/>
        </p:nvCxnSpPr>
        <p:spPr>
          <a:xfrm>
            <a:off x="9234675" y="2932425"/>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2275034"/>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B1423-FDC1-9998-1C71-2EF311B2D5E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3208D5D-5CA8-7602-948C-276EE6B12E41}"/>
              </a:ext>
            </a:extLst>
          </p:cNvPr>
          <p:cNvSpPr>
            <a:spLocks noGrp="1"/>
          </p:cNvSpPr>
          <p:nvPr>
            <p:ph sz="quarter" idx="11"/>
          </p:nvPr>
        </p:nvSpPr>
        <p:spPr/>
        <p:txBody>
          <a:bodyPr/>
          <a:lstStyle/>
          <a:p>
            <a:pPr marL="0" indent="0">
              <a:buNone/>
            </a:pPr>
            <a:r>
              <a:rPr lang="en-GB" noProof="0" dirty="0">
                <a:latin typeface="+mj-lt"/>
              </a:rPr>
              <a:t>12.1 ACT Method (Analyse, Create, Transform)</a:t>
            </a:r>
            <a:endParaRPr lang="en-GB" noProof="0" dirty="0"/>
          </a:p>
        </p:txBody>
      </p:sp>
      <p:sp>
        <p:nvSpPr>
          <p:cNvPr id="5" name="Inhaltsplatzhalter 1">
            <a:extLst>
              <a:ext uri="{FF2B5EF4-FFF2-40B4-BE49-F238E27FC236}">
                <a16:creationId xmlns:a16="http://schemas.microsoft.com/office/drawing/2014/main" id="{DF7310FF-F1A3-DEAD-82EA-C5906B760FDF}"/>
              </a:ext>
            </a:extLst>
          </p:cNvPr>
          <p:cNvSpPr txBox="1">
            <a:spLocks/>
          </p:cNvSpPr>
          <p:nvPr/>
        </p:nvSpPr>
        <p:spPr>
          <a:xfrm>
            <a:off x="621559" y="1355725"/>
            <a:ext cx="1103172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Most businesses use the traditional process of strategic development (analysis, formulation, implementation, monitoring and optimisation). </a:t>
            </a:r>
          </a:p>
          <a:p>
            <a:r>
              <a:rPr lang="en-GB" sz="2200" dirty="0">
                <a:latin typeface="+mj-lt"/>
              </a:rPr>
              <a:t>In light of the fourth/ fifth industrial revolutions, some organisations have used the seven SAF as a navigation-aid/ checklist for the development of a strategy.</a:t>
            </a:r>
          </a:p>
          <a:p>
            <a:r>
              <a:rPr lang="en-GB" sz="2200" dirty="0">
                <a:latin typeface="+mj-lt"/>
              </a:rPr>
              <a:t>Each phase of the ACT method is linked to a SAF (based on design science research) with four elements:</a:t>
            </a:r>
          </a:p>
          <a:p>
            <a:pPr marL="914400" lvl="1" indent="-457200">
              <a:buFont typeface="+mj-lt"/>
              <a:buAutoNum type="arabicPeriod"/>
            </a:pPr>
            <a:r>
              <a:rPr lang="en-US" sz="2200" dirty="0">
                <a:latin typeface="+mj-lt"/>
              </a:rPr>
              <a:t>Analysis of the environment or problem diagnosis (people, </a:t>
            </a:r>
            <a:r>
              <a:rPr lang="en-US" sz="2200" dirty="0" err="1">
                <a:latin typeface="+mj-lt"/>
              </a:rPr>
              <a:t>organisations</a:t>
            </a:r>
            <a:r>
              <a:rPr lang="en-US" sz="2200" dirty="0">
                <a:latin typeface="+mj-lt"/>
              </a:rPr>
              <a:t>, technologies),</a:t>
            </a:r>
          </a:p>
          <a:p>
            <a:pPr marL="914400" lvl="1" indent="-457200">
              <a:buFont typeface="+mj-lt"/>
              <a:buAutoNum type="arabicPeriod"/>
            </a:pPr>
            <a:r>
              <a:rPr lang="en-US" sz="2200" dirty="0">
                <a:latin typeface="+mj-lt"/>
              </a:rPr>
              <a:t>Development and construction (technology innovations, products, processes, systems),</a:t>
            </a:r>
          </a:p>
          <a:p>
            <a:pPr marL="914400" lvl="1" indent="-457200">
              <a:buFont typeface="+mj-lt"/>
              <a:buAutoNum type="arabicPeriod"/>
            </a:pPr>
            <a:r>
              <a:rPr lang="en-US" sz="2200" dirty="0">
                <a:latin typeface="+mj-lt"/>
              </a:rPr>
              <a:t>Justification and evaluation of the solution (field studies, surveys, experiments, simulations), and a</a:t>
            </a:r>
          </a:p>
          <a:p>
            <a:pPr marL="914400" lvl="1" indent="-457200">
              <a:buFont typeface="+mj-lt"/>
              <a:buAutoNum type="arabicPeriod"/>
            </a:pPr>
            <a:r>
              <a:rPr lang="en-US" sz="2200" dirty="0">
                <a:latin typeface="+mj-lt"/>
              </a:rPr>
              <a:t>Knowledge base (methods, models, instruments).</a:t>
            </a:r>
          </a:p>
          <a:p>
            <a:r>
              <a:rPr lang="en-US" sz="2200" dirty="0">
                <a:latin typeface="+mj-lt"/>
              </a:rPr>
              <a:t>This method simplifies the traditional strategy development process with a focus on digital transformation topics and strategic questions. </a:t>
            </a:r>
          </a:p>
          <a:p>
            <a:pPr lvl="1"/>
            <a:endParaRPr lang="en-GB" sz="2200" dirty="0">
              <a:latin typeface="+mj-lt"/>
            </a:endParaRPr>
          </a:p>
          <a:p>
            <a:endParaRPr lang="en-GB" sz="2200" noProof="0" dirty="0"/>
          </a:p>
        </p:txBody>
      </p:sp>
      <p:sp>
        <p:nvSpPr>
          <p:cNvPr id="2" name="Foliennummernplatzhalter 4">
            <a:extLst>
              <a:ext uri="{FF2B5EF4-FFF2-40B4-BE49-F238E27FC236}">
                <a16:creationId xmlns:a16="http://schemas.microsoft.com/office/drawing/2014/main" id="{050FED1A-38B0-687E-CACB-331ABDC5F7E9}"/>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490</a:t>
            </a:fld>
            <a:endParaRPr lang="en-GB" sz="1000" noProof="0" dirty="0">
              <a:solidFill>
                <a:srgbClr val="004474"/>
              </a:solidFill>
            </a:endParaRPr>
          </a:p>
        </p:txBody>
      </p:sp>
    </p:spTree>
    <p:extLst>
      <p:ext uri="{BB962C8B-B14F-4D97-AF65-F5344CB8AC3E}">
        <p14:creationId xmlns:p14="http://schemas.microsoft.com/office/powerpoint/2010/main" val="461339488"/>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8A3A0-CB22-56B9-6172-F60328C8012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6D3B154-75D8-24A3-0447-64CF5CCB863A}"/>
              </a:ext>
            </a:extLst>
          </p:cNvPr>
          <p:cNvSpPr>
            <a:spLocks noGrp="1"/>
          </p:cNvSpPr>
          <p:nvPr>
            <p:ph sz="quarter" idx="11"/>
          </p:nvPr>
        </p:nvSpPr>
        <p:spPr/>
        <p:txBody>
          <a:bodyPr/>
          <a:lstStyle/>
          <a:p>
            <a:pPr marL="0" indent="0">
              <a:buNone/>
            </a:pPr>
            <a:r>
              <a:rPr lang="en-GB" noProof="0" dirty="0">
                <a:latin typeface="+mj-lt"/>
              </a:rPr>
              <a:t>12.1.1 Analyse – Obtaining and Using Data</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398FB4B5-62EB-F25D-394D-8F665E632856}"/>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Analysis tools support the groundwork of the process by understanding and discussing strategic issues based on internal and external information and analysis, so knowledge gaps and strategic uncertainty can be reduced.</a:t>
            </a:r>
          </a:p>
          <a:p>
            <a:r>
              <a:rPr lang="en-GB" sz="2200" dirty="0">
                <a:latin typeface="+mj-lt"/>
              </a:rPr>
              <a:t>Organisations can use their strengths to exploit opportunities and reduce weaknesses to cope with threats. </a:t>
            </a:r>
          </a:p>
          <a:p>
            <a:r>
              <a:rPr lang="en-GB" sz="2200" dirty="0">
                <a:latin typeface="+mj-lt"/>
              </a:rPr>
              <a:t>Topics in this phase include:</a:t>
            </a:r>
          </a:p>
          <a:p>
            <a:pPr lvl="1"/>
            <a:r>
              <a:rPr lang="en-US" sz="2200" dirty="0">
                <a:latin typeface="+mj-lt"/>
              </a:rPr>
              <a:t>Customer expectations,</a:t>
            </a:r>
          </a:p>
          <a:p>
            <a:pPr lvl="1"/>
            <a:r>
              <a:rPr lang="en-US" sz="2200" dirty="0">
                <a:latin typeface="+mj-lt"/>
              </a:rPr>
              <a:t>Competitive dynamics,</a:t>
            </a:r>
          </a:p>
          <a:p>
            <a:pPr lvl="1"/>
            <a:r>
              <a:rPr lang="en-US" sz="2200" dirty="0">
                <a:latin typeface="+mj-lt"/>
              </a:rPr>
              <a:t>Environmental factors,</a:t>
            </a:r>
          </a:p>
          <a:p>
            <a:pPr lvl="1"/>
            <a:r>
              <a:rPr lang="en-US" sz="2200" dirty="0">
                <a:latin typeface="+mj-lt"/>
              </a:rPr>
              <a:t>Technology trends,</a:t>
            </a:r>
          </a:p>
          <a:p>
            <a:pPr lvl="1"/>
            <a:r>
              <a:rPr lang="en-US" sz="2200" dirty="0">
                <a:latin typeface="+mj-lt"/>
              </a:rPr>
              <a:t>Data about and used in the current product and service portfolio.</a:t>
            </a:r>
          </a:p>
          <a:p>
            <a:pPr marL="0" indent="0">
              <a:buNone/>
            </a:pPr>
            <a:endParaRPr lang="en-GB" sz="2200" dirty="0">
              <a:latin typeface="+mj-lt"/>
            </a:endParaRPr>
          </a:p>
          <a:p>
            <a:pPr lvl="1"/>
            <a:endParaRPr lang="en-GB" sz="2200" noProof="0" dirty="0">
              <a:latin typeface="+mj-lt"/>
            </a:endParaRPr>
          </a:p>
        </p:txBody>
      </p:sp>
      <p:sp>
        <p:nvSpPr>
          <p:cNvPr id="2" name="Foliennummernplatzhalter 4">
            <a:extLst>
              <a:ext uri="{FF2B5EF4-FFF2-40B4-BE49-F238E27FC236}">
                <a16:creationId xmlns:a16="http://schemas.microsoft.com/office/drawing/2014/main" id="{81053396-E106-3598-9EBE-4898C23CE8AB}"/>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491</a:t>
            </a:fld>
            <a:endParaRPr lang="en-GB" sz="1000" noProof="0" dirty="0">
              <a:solidFill>
                <a:srgbClr val="004474"/>
              </a:solidFill>
            </a:endParaRPr>
          </a:p>
        </p:txBody>
      </p:sp>
    </p:spTree>
    <p:extLst>
      <p:ext uri="{BB962C8B-B14F-4D97-AF65-F5344CB8AC3E}">
        <p14:creationId xmlns:p14="http://schemas.microsoft.com/office/powerpoint/2010/main" val="809562314"/>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D5597-71AB-BDD6-3427-71DC1E470A1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5436F65-2045-32A2-C756-3175BA30A097}"/>
              </a:ext>
            </a:extLst>
          </p:cNvPr>
          <p:cNvSpPr>
            <a:spLocks noGrp="1"/>
          </p:cNvSpPr>
          <p:nvPr>
            <p:ph sz="quarter" idx="11"/>
          </p:nvPr>
        </p:nvSpPr>
        <p:spPr/>
        <p:txBody>
          <a:bodyPr/>
          <a:lstStyle/>
          <a:p>
            <a:pPr marL="0" indent="0">
              <a:buNone/>
            </a:pPr>
            <a:r>
              <a:rPr lang="en-GB" noProof="0" dirty="0">
                <a:latin typeface="+mj-lt"/>
              </a:rPr>
              <a:t>12.1.2 Create – Building Capabilities and Creating Innovations</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7EEF0EB9-34C5-B0F9-1E22-356A367DD368}"/>
              </a:ext>
            </a:extLst>
          </p:cNvPr>
          <p:cNvSpPr txBox="1">
            <a:spLocks/>
          </p:cNvSpPr>
          <p:nvPr/>
        </p:nvSpPr>
        <p:spPr>
          <a:xfrm>
            <a:off x="1238250" y="1355725"/>
            <a:ext cx="101917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Findings </a:t>
            </a:r>
            <a:r>
              <a:rPr lang="en-GB" sz="2200" noProof="0" dirty="0" err="1">
                <a:latin typeface="+mj-lt"/>
              </a:rPr>
              <a:t>fro</a:t>
            </a:r>
            <a:r>
              <a:rPr lang="en-GB" sz="2200" dirty="0">
                <a:latin typeface="+mj-lt"/>
              </a:rPr>
              <a:t>m the Analyse phase are used in this process to develop (create) new strategies and innovations.</a:t>
            </a:r>
          </a:p>
          <a:p>
            <a:r>
              <a:rPr lang="en-GB" sz="2200" noProof="0" dirty="0" err="1">
                <a:latin typeface="+mj-lt"/>
              </a:rPr>
              <a:t>Innovat</a:t>
            </a:r>
            <a:r>
              <a:rPr lang="en-GB" sz="2200" dirty="0">
                <a:latin typeface="+mj-lt"/>
              </a:rPr>
              <a:t>ions are vital to maintain competitive edge, but skills are needed to use technology and collaborate strategically. </a:t>
            </a:r>
          </a:p>
          <a:p>
            <a:r>
              <a:rPr lang="en-US" sz="2200" noProof="0" dirty="0">
                <a:latin typeface="+mj-lt"/>
              </a:rPr>
              <a:t>Co-creation describes a concept that in dynamic markets, through interaction and experimentation, creates the link between strategic focus and strategic flexibility.</a:t>
            </a:r>
          </a:p>
          <a:p>
            <a:r>
              <a:rPr lang="en-US" sz="2200" dirty="0">
                <a:latin typeface="+mj-lt"/>
              </a:rPr>
              <a:t>Co-Creation shapes and forms new markets based on needs and requirements.</a:t>
            </a:r>
          </a:p>
          <a:p>
            <a:r>
              <a:rPr lang="en-US" sz="2200" dirty="0">
                <a:latin typeface="+mj-lt"/>
              </a:rPr>
              <a:t>Topics in this phase include:</a:t>
            </a:r>
          </a:p>
          <a:p>
            <a:pPr lvl="1"/>
            <a:r>
              <a:rPr lang="en-US" sz="2200" dirty="0">
                <a:latin typeface="+mj-lt"/>
              </a:rPr>
              <a:t>Ecosystems with customers and partners,</a:t>
            </a:r>
          </a:p>
          <a:p>
            <a:pPr lvl="1"/>
            <a:r>
              <a:rPr lang="en-US" sz="2200" dirty="0">
                <a:latin typeface="+mj-lt"/>
              </a:rPr>
              <a:t>Customer experience/journey,</a:t>
            </a:r>
          </a:p>
          <a:p>
            <a:pPr lvl="1"/>
            <a:r>
              <a:rPr lang="en-US" sz="2200" dirty="0">
                <a:latin typeface="+mj-lt"/>
              </a:rPr>
              <a:t>New work,</a:t>
            </a:r>
          </a:p>
          <a:p>
            <a:pPr lvl="1"/>
            <a:r>
              <a:rPr lang="en-US" sz="2200" dirty="0">
                <a:latin typeface="+mj-lt"/>
              </a:rPr>
              <a:t>New business processes/process automation,</a:t>
            </a:r>
          </a:p>
          <a:p>
            <a:pPr lvl="1"/>
            <a:r>
              <a:rPr lang="en-US" sz="2200" dirty="0">
                <a:latin typeface="+mj-lt"/>
              </a:rPr>
              <a:t>Digital marketing.</a:t>
            </a:r>
          </a:p>
          <a:p>
            <a:endParaRPr lang="en-US" sz="2200" dirty="0">
              <a:latin typeface="+mj-lt"/>
            </a:endParaRPr>
          </a:p>
        </p:txBody>
      </p:sp>
      <p:sp>
        <p:nvSpPr>
          <p:cNvPr id="2" name="Textfeld 1">
            <a:extLst>
              <a:ext uri="{FF2B5EF4-FFF2-40B4-BE49-F238E27FC236}">
                <a16:creationId xmlns:a16="http://schemas.microsoft.com/office/drawing/2014/main" id="{2ABC3845-550A-BA19-9548-5DAEA5AB0E5D}"/>
              </a:ext>
            </a:extLst>
          </p:cNvPr>
          <p:cNvSpPr txBox="1"/>
          <p:nvPr/>
        </p:nvSpPr>
        <p:spPr>
          <a:xfrm>
            <a:off x="7271244" y="4627642"/>
            <a:ext cx="3771283" cy="1446550"/>
          </a:xfrm>
          <a:prstGeom prst="rect">
            <a:avLst/>
          </a:prstGeom>
          <a:noFill/>
        </p:spPr>
        <p:txBody>
          <a:bodyPr wrap="square" rtlCol="0">
            <a:spAutoFit/>
          </a:bodyPr>
          <a:lstStyle/>
          <a:p>
            <a:pPr marL="342900" indent="-342900">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mj-lt"/>
                <a:ea typeface="+mn-ea"/>
                <a:cs typeface="+mn-cs"/>
              </a:rPr>
              <a:t>(Digital) Vision,</a:t>
            </a:r>
          </a:p>
          <a:p>
            <a:pPr marL="342900" indent="-342900">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mj-lt"/>
                <a:ea typeface="+mn-ea"/>
                <a:cs typeface="+mn-cs"/>
              </a:rPr>
              <a:t>Market positioning,</a:t>
            </a:r>
          </a:p>
          <a:p>
            <a:pPr marL="342900" indent="-342900">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mj-lt"/>
                <a:ea typeface="+mn-ea"/>
                <a:cs typeface="+mn-cs"/>
              </a:rPr>
              <a:t>Core capabilities,</a:t>
            </a:r>
          </a:p>
          <a:p>
            <a:pPr marL="342900" indent="-342900">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mj-lt"/>
                <a:ea typeface="+mn-ea"/>
                <a:cs typeface="+mn-cs"/>
              </a:rPr>
              <a:t>Business models,</a:t>
            </a:r>
          </a:p>
        </p:txBody>
      </p:sp>
      <p:sp>
        <p:nvSpPr>
          <p:cNvPr id="4" name="Foliennummernplatzhalter 4">
            <a:extLst>
              <a:ext uri="{FF2B5EF4-FFF2-40B4-BE49-F238E27FC236}">
                <a16:creationId xmlns:a16="http://schemas.microsoft.com/office/drawing/2014/main" id="{364A96AD-56AC-9C91-476F-C8333AA9B71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492</a:t>
            </a:fld>
            <a:endParaRPr lang="en-GB" sz="1000" noProof="0" dirty="0">
              <a:solidFill>
                <a:srgbClr val="004474"/>
              </a:solidFill>
            </a:endParaRPr>
          </a:p>
        </p:txBody>
      </p:sp>
    </p:spTree>
    <p:extLst>
      <p:ext uri="{BB962C8B-B14F-4D97-AF65-F5344CB8AC3E}">
        <p14:creationId xmlns:p14="http://schemas.microsoft.com/office/powerpoint/2010/main" val="2884690102"/>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5CFBA-3785-6FC8-5757-A6C4CD81BE7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B1233CD-CB27-8687-CFA5-8D2C37F487B2}"/>
              </a:ext>
            </a:extLst>
          </p:cNvPr>
          <p:cNvSpPr>
            <a:spLocks noGrp="1"/>
          </p:cNvSpPr>
          <p:nvPr>
            <p:ph sz="quarter" idx="11"/>
          </p:nvPr>
        </p:nvSpPr>
        <p:spPr/>
        <p:txBody>
          <a:bodyPr/>
          <a:lstStyle/>
          <a:p>
            <a:pPr marL="0" indent="0">
              <a:buNone/>
            </a:pPr>
            <a:r>
              <a:rPr lang="en-GB" noProof="0" dirty="0">
                <a:latin typeface="+mj-lt"/>
              </a:rPr>
              <a:t>12.1.3 Transform – Implementing, Testing and </a:t>
            </a:r>
            <a:r>
              <a:rPr lang="en-GB" noProof="0" dirty="0" err="1">
                <a:latin typeface="+mj-lt"/>
              </a:rPr>
              <a:t>Optimisin</a:t>
            </a:r>
            <a:r>
              <a:rPr lang="en-GB" dirty="0">
                <a:latin typeface="+mj-lt"/>
              </a:rPr>
              <a:t>g Strategies</a:t>
            </a:r>
            <a:endParaRPr lang="en-GB" noProof="0" dirty="0">
              <a:latin typeface="+mj-lt"/>
            </a:endParaRPr>
          </a:p>
        </p:txBody>
      </p:sp>
      <p:sp>
        <p:nvSpPr>
          <p:cNvPr id="5" name="Inhaltsplatzhalter 1">
            <a:extLst>
              <a:ext uri="{FF2B5EF4-FFF2-40B4-BE49-F238E27FC236}">
                <a16:creationId xmlns:a16="http://schemas.microsoft.com/office/drawing/2014/main" id="{D43E64DA-E164-227E-04FE-5B7A3BFC0F4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Strategy and its implementation plan must be continuously monitored, tested and adjusted, before and during implementation. </a:t>
            </a:r>
          </a:p>
          <a:p>
            <a:r>
              <a:rPr lang="en-GB" sz="2200" noProof="0" dirty="0">
                <a:latin typeface="+mj-lt"/>
              </a:rPr>
              <a:t>Assessments are carried out to test the changes and impact in the market and the organisation itself, for feasibility and efficiency. </a:t>
            </a:r>
          </a:p>
          <a:p>
            <a:r>
              <a:rPr lang="en-GB" sz="2200" dirty="0">
                <a:latin typeface="+mj-lt"/>
              </a:rPr>
              <a:t>This phase should test whether the strategy delivers the desired return, growth targets are achieved, the resources are available, and the plans (marketing, production, HR, finance and leadership concepts) are coordinated and realistic.</a:t>
            </a:r>
          </a:p>
          <a:p>
            <a:r>
              <a:rPr lang="en-GB" sz="2200" dirty="0">
                <a:latin typeface="+mj-lt"/>
              </a:rPr>
              <a:t>This phase includes:</a:t>
            </a:r>
          </a:p>
          <a:p>
            <a:pPr lvl="1"/>
            <a:r>
              <a:rPr lang="en-US" sz="2200" dirty="0">
                <a:latin typeface="+mj-lt"/>
              </a:rPr>
              <a:t>Ideas and products,</a:t>
            </a:r>
          </a:p>
          <a:p>
            <a:pPr lvl="1"/>
            <a:r>
              <a:rPr lang="en-US" sz="2200" dirty="0">
                <a:latin typeface="+mj-lt"/>
              </a:rPr>
              <a:t>Strategic flexibility,</a:t>
            </a:r>
          </a:p>
          <a:p>
            <a:pPr lvl="1"/>
            <a:r>
              <a:rPr lang="en-US" sz="2200" dirty="0">
                <a:latin typeface="+mj-lt"/>
              </a:rPr>
              <a:t>Process transparency and efficiency.</a:t>
            </a:r>
          </a:p>
          <a:p>
            <a:r>
              <a:rPr lang="en-GB" sz="2200" dirty="0">
                <a:latin typeface="+mj-lt"/>
              </a:rPr>
              <a:t>Concept of “stress testing” is used: new business models and innovations assessed regarding agility and strategic flexibility focusing on scenarios, crises, new laws and/ or technologies. </a:t>
            </a:r>
            <a:endParaRPr lang="en-GB" sz="2200" noProof="0" dirty="0">
              <a:latin typeface="+mj-lt"/>
            </a:endParaRPr>
          </a:p>
          <a:p>
            <a:endParaRPr lang="en-GB" sz="2200" noProof="0" dirty="0">
              <a:latin typeface="+mj-lt"/>
            </a:endParaRPr>
          </a:p>
        </p:txBody>
      </p:sp>
      <p:sp>
        <p:nvSpPr>
          <p:cNvPr id="2" name="Foliennummernplatzhalter 4">
            <a:extLst>
              <a:ext uri="{FF2B5EF4-FFF2-40B4-BE49-F238E27FC236}">
                <a16:creationId xmlns:a16="http://schemas.microsoft.com/office/drawing/2014/main" id="{A41F7BEE-3765-0624-8347-09F89D99A63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493</a:t>
            </a:fld>
            <a:endParaRPr lang="en-GB" sz="1000" noProof="0" dirty="0">
              <a:solidFill>
                <a:srgbClr val="004474"/>
              </a:solidFill>
            </a:endParaRPr>
          </a:p>
        </p:txBody>
      </p:sp>
    </p:spTree>
    <p:extLst>
      <p:ext uri="{BB962C8B-B14F-4D97-AF65-F5344CB8AC3E}">
        <p14:creationId xmlns:p14="http://schemas.microsoft.com/office/powerpoint/2010/main" val="518152209"/>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2A8A7-8C1E-CC46-F7D3-1419D5AF924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3BA3567-40CC-A097-000C-FCBAF50FDFE5}"/>
              </a:ext>
            </a:extLst>
          </p:cNvPr>
          <p:cNvSpPr>
            <a:spLocks noGrp="1"/>
          </p:cNvSpPr>
          <p:nvPr>
            <p:ph sz="quarter" idx="11"/>
          </p:nvPr>
        </p:nvSpPr>
        <p:spPr/>
        <p:txBody>
          <a:bodyPr/>
          <a:lstStyle/>
          <a:p>
            <a:pPr marL="0" indent="0">
              <a:buNone/>
            </a:pPr>
            <a:r>
              <a:rPr lang="en-GB" noProof="0" dirty="0">
                <a:latin typeface="+mj-lt"/>
              </a:rPr>
              <a:t>Empirical Studies Supporting the ACT Method</a:t>
            </a:r>
          </a:p>
        </p:txBody>
      </p:sp>
      <p:sp>
        <p:nvSpPr>
          <p:cNvPr id="5" name="Inhaltsplatzhalter 1">
            <a:extLst>
              <a:ext uri="{FF2B5EF4-FFF2-40B4-BE49-F238E27FC236}">
                <a16:creationId xmlns:a16="http://schemas.microsoft.com/office/drawing/2014/main" id="{0E4B4A51-4346-A8C5-E32D-5E1077362B38}"/>
              </a:ext>
            </a:extLst>
          </p:cNvPr>
          <p:cNvSpPr txBox="1">
            <a:spLocks/>
          </p:cNvSpPr>
          <p:nvPr/>
        </p:nvSpPr>
        <p:spPr>
          <a:xfrm>
            <a:off x="1238249" y="1355725"/>
            <a:ext cx="6041440" cy="4013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First </a:t>
            </a:r>
            <a:r>
              <a:rPr lang="en-GB" sz="2200" dirty="0">
                <a:latin typeface="+mj-lt"/>
              </a:rPr>
              <a:t>foundational study from a survey of Swiss organisations with 2590 study participants identified the seven SAF of digital transformation (Chapter 04-10).</a:t>
            </a:r>
          </a:p>
          <a:p>
            <a:r>
              <a:rPr lang="en-GB" sz="2200" noProof="0" dirty="0">
                <a:latin typeface="+mj-lt"/>
              </a:rPr>
              <a:t>Second large study with 1</a:t>
            </a:r>
            <a:r>
              <a:rPr lang="en-GB" sz="2200" dirty="0">
                <a:latin typeface="+mj-lt"/>
              </a:rPr>
              <a:t>812 study participants </a:t>
            </a:r>
          </a:p>
          <a:p>
            <a:pPr lvl="1"/>
            <a:r>
              <a:rPr lang="en-GB" sz="2200" dirty="0">
                <a:latin typeface="+mj-lt"/>
              </a:rPr>
              <a:t>identified 35 strategic topics (5 most frequently mentioned for each SAF).</a:t>
            </a:r>
          </a:p>
          <a:p>
            <a:pPr lvl="1"/>
            <a:r>
              <a:rPr lang="en-GB" sz="2200" dirty="0">
                <a:latin typeface="+mj-lt"/>
              </a:rPr>
              <a:t>validated that organisations are active in all seven SAF. </a:t>
            </a:r>
          </a:p>
          <a:p>
            <a:pPr lvl="1"/>
            <a:r>
              <a:rPr lang="en-GB" sz="2200" dirty="0">
                <a:latin typeface="+mj-lt"/>
              </a:rPr>
              <a:t>identified the 24 most important strategic topics</a:t>
            </a:r>
          </a:p>
          <a:p>
            <a:pPr lvl="2"/>
            <a:r>
              <a:rPr lang="en-GB" sz="2200" dirty="0">
                <a:latin typeface="+mj-lt"/>
              </a:rPr>
              <a:t>which are defined as “best practice” if half or more of the sampled organisations work on the topic. </a:t>
            </a:r>
          </a:p>
          <a:p>
            <a:pPr lvl="2"/>
            <a:r>
              <a:rPr lang="en-GB" sz="2200" dirty="0">
                <a:latin typeface="+mj-lt"/>
              </a:rPr>
              <a:t>and are implemented in the ACT method.</a:t>
            </a:r>
          </a:p>
        </p:txBody>
      </p:sp>
      <p:pic>
        <p:nvPicPr>
          <p:cNvPr id="6" name="Grafik 5" descr="Ein Bild, das Text, Screenshot, Diagramm, Rechteck enthält.&#10;&#10;KI-generierte Inhalte können fehlerhaft sein.">
            <a:extLst>
              <a:ext uri="{FF2B5EF4-FFF2-40B4-BE49-F238E27FC236}">
                <a16:creationId xmlns:a16="http://schemas.microsoft.com/office/drawing/2014/main" id="{66AEAD93-3A22-E4B3-E409-548593443871}"/>
              </a:ext>
            </a:extLst>
          </p:cNvPr>
          <p:cNvPicPr>
            <a:picLocks noChangeAspect="1"/>
          </p:cNvPicPr>
          <p:nvPr/>
        </p:nvPicPr>
        <p:blipFill>
          <a:blip r:embed="rId2"/>
          <a:stretch>
            <a:fillRect/>
          </a:stretch>
        </p:blipFill>
        <p:spPr>
          <a:xfrm>
            <a:off x="7187055" y="1856835"/>
            <a:ext cx="4780045" cy="3144330"/>
          </a:xfrm>
          <a:prstGeom prst="rect">
            <a:avLst/>
          </a:prstGeom>
        </p:spPr>
      </p:pic>
      <p:sp>
        <p:nvSpPr>
          <p:cNvPr id="2" name="Foliennummernplatzhalter 4">
            <a:extLst>
              <a:ext uri="{FF2B5EF4-FFF2-40B4-BE49-F238E27FC236}">
                <a16:creationId xmlns:a16="http://schemas.microsoft.com/office/drawing/2014/main" id="{C1A2C8B6-38ED-5EFD-88B7-42AF7B710F8A}"/>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494</a:t>
            </a:fld>
            <a:endParaRPr lang="en-GB" sz="1000" noProof="0" dirty="0">
              <a:solidFill>
                <a:srgbClr val="004474"/>
              </a:solidFill>
            </a:endParaRPr>
          </a:p>
        </p:txBody>
      </p:sp>
    </p:spTree>
    <p:extLst>
      <p:ext uri="{BB962C8B-B14F-4D97-AF65-F5344CB8AC3E}">
        <p14:creationId xmlns:p14="http://schemas.microsoft.com/office/powerpoint/2010/main" val="1568309851"/>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F67C5-1B3F-A324-5987-0159CEC6883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8FDE18-1B74-8EFE-7DE3-BBA52119719C}"/>
              </a:ext>
            </a:extLst>
          </p:cNvPr>
          <p:cNvSpPr>
            <a:spLocks noGrp="1"/>
          </p:cNvSpPr>
          <p:nvPr>
            <p:ph sz="quarter" idx="11"/>
          </p:nvPr>
        </p:nvSpPr>
        <p:spPr/>
        <p:txBody>
          <a:bodyPr/>
          <a:lstStyle/>
          <a:p>
            <a:pPr marL="0" indent="0">
              <a:buNone/>
            </a:pPr>
            <a:r>
              <a:rPr lang="en-GB" noProof="0" dirty="0">
                <a:latin typeface="+mj-lt"/>
              </a:rPr>
              <a:t>12.2 Digital Transformation with ACT in 10 Steps</a:t>
            </a:r>
          </a:p>
        </p:txBody>
      </p:sp>
      <p:sp>
        <p:nvSpPr>
          <p:cNvPr id="5" name="Inhaltsplatzhalter 1">
            <a:extLst>
              <a:ext uri="{FF2B5EF4-FFF2-40B4-BE49-F238E27FC236}">
                <a16:creationId xmlns:a16="http://schemas.microsoft.com/office/drawing/2014/main" id="{BE746D9C-66A7-DDF9-BEDC-6F2A976F6081}"/>
              </a:ext>
            </a:extLst>
          </p:cNvPr>
          <p:cNvSpPr txBox="1">
            <a:spLocks/>
          </p:cNvSpPr>
          <p:nvPr/>
        </p:nvSpPr>
        <p:spPr>
          <a:xfrm>
            <a:off x="1238250" y="1355725"/>
            <a:ext cx="3972942"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Using ACT an organisation ensures to cover the 24 most important strategic topics. </a:t>
            </a:r>
          </a:p>
          <a:p>
            <a:r>
              <a:rPr lang="en-GB" sz="2200" noProof="0" dirty="0">
                <a:latin typeface="+mj-lt"/>
              </a:rPr>
              <a:t>Development of the strategy in the three ACT phases (workshops) and in ten strategy steps as pre- and post-processing activities. </a:t>
            </a:r>
          </a:p>
          <a:p>
            <a:r>
              <a:rPr lang="en-GB" sz="2200" dirty="0">
                <a:latin typeface="+mj-lt"/>
              </a:rPr>
              <a:t>Ten step ACT strategy development process is the primary applied strategy design process.</a:t>
            </a:r>
          </a:p>
          <a:p>
            <a:pPr marL="0" indent="0">
              <a:buNone/>
            </a:pPr>
            <a:endParaRPr lang="en-GB" sz="2200" noProof="0" dirty="0">
              <a:latin typeface="+mj-lt"/>
            </a:endParaRPr>
          </a:p>
        </p:txBody>
      </p:sp>
      <p:pic>
        <p:nvPicPr>
          <p:cNvPr id="4" name="Grafik 3" descr="Ein Bild, das Entwurf, Zeichnung, Schuhwerk, Text enthält.&#10;&#10;KI-generierte Inhalte können fehlerhaft sein.">
            <a:extLst>
              <a:ext uri="{FF2B5EF4-FFF2-40B4-BE49-F238E27FC236}">
                <a16:creationId xmlns:a16="http://schemas.microsoft.com/office/drawing/2014/main" id="{ABBD6FEA-2A58-C0E6-CD32-A632F056F6C5}"/>
              </a:ext>
            </a:extLst>
          </p:cNvPr>
          <p:cNvPicPr>
            <a:picLocks noChangeAspect="1"/>
          </p:cNvPicPr>
          <p:nvPr/>
        </p:nvPicPr>
        <p:blipFill>
          <a:blip r:embed="rId2" cstate="print">
            <a:extLst>
              <a:ext uri="{28A0092B-C50C-407E-A947-70E740481C1C}">
                <a14:useLocalDpi xmlns:a14="http://schemas.microsoft.com/office/drawing/2010/main"/>
              </a:ext>
            </a:extLst>
          </a:blip>
          <a:srcRect l="3680" t="1813" r="1807"/>
          <a:stretch>
            <a:fillRect/>
          </a:stretch>
        </p:blipFill>
        <p:spPr>
          <a:xfrm>
            <a:off x="5362113" y="944671"/>
            <a:ext cx="6436310" cy="5479172"/>
          </a:xfrm>
          <a:prstGeom prst="rect">
            <a:avLst/>
          </a:prstGeom>
        </p:spPr>
      </p:pic>
      <p:sp>
        <p:nvSpPr>
          <p:cNvPr id="2" name="Foliennummernplatzhalter 4">
            <a:extLst>
              <a:ext uri="{FF2B5EF4-FFF2-40B4-BE49-F238E27FC236}">
                <a16:creationId xmlns:a16="http://schemas.microsoft.com/office/drawing/2014/main" id="{CBF839AB-A18B-977D-377A-A7C0D5532BA5}"/>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495</a:t>
            </a:fld>
            <a:endParaRPr lang="en-GB" sz="1000" noProof="0" dirty="0">
              <a:solidFill>
                <a:srgbClr val="004474"/>
              </a:solidFill>
            </a:endParaRPr>
          </a:p>
        </p:txBody>
      </p:sp>
    </p:spTree>
    <p:extLst>
      <p:ext uri="{BB962C8B-B14F-4D97-AF65-F5344CB8AC3E}">
        <p14:creationId xmlns:p14="http://schemas.microsoft.com/office/powerpoint/2010/main" val="744094586"/>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04A62-A621-4F34-9A10-742D6A19389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77F2793-4AC6-4BED-7792-C780E44999A3}"/>
              </a:ext>
            </a:extLst>
          </p:cNvPr>
          <p:cNvSpPr>
            <a:spLocks noGrp="1"/>
          </p:cNvSpPr>
          <p:nvPr>
            <p:ph sz="quarter" idx="11"/>
          </p:nvPr>
        </p:nvSpPr>
        <p:spPr/>
        <p:txBody>
          <a:bodyPr/>
          <a:lstStyle/>
          <a:p>
            <a:pPr marL="0" indent="0">
              <a:buNone/>
            </a:pPr>
            <a:r>
              <a:rPr lang="en-GB" noProof="0" dirty="0">
                <a:latin typeface="+mj-lt"/>
              </a:rPr>
              <a:t>12.2 Digital Transformation with ACT in 10 Steps</a:t>
            </a:r>
          </a:p>
        </p:txBody>
      </p:sp>
      <p:sp>
        <p:nvSpPr>
          <p:cNvPr id="5" name="Inhaltsplatzhalter 1">
            <a:extLst>
              <a:ext uri="{FF2B5EF4-FFF2-40B4-BE49-F238E27FC236}">
                <a16:creationId xmlns:a16="http://schemas.microsoft.com/office/drawing/2014/main" id="{7062CE41-2C78-DAED-A593-CBBC728091F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Step 1: Preliminary Discussion with Board of Directors/ Owners/ Executives</a:t>
            </a:r>
          </a:p>
          <a:p>
            <a:pPr lvl="1"/>
            <a:r>
              <a:rPr lang="en-GB" sz="2200" dirty="0">
                <a:latin typeface="+mj-lt"/>
              </a:rPr>
              <a:t>Semi-structured discussion or mini-workshop.</a:t>
            </a:r>
          </a:p>
          <a:p>
            <a:pPr lvl="1"/>
            <a:r>
              <a:rPr lang="en-GB" sz="2200" noProof="0" dirty="0">
                <a:latin typeface="+mj-lt"/>
              </a:rPr>
              <a:t>Person in charge of </a:t>
            </a:r>
            <a:r>
              <a:rPr lang="en-GB" sz="2200" dirty="0">
                <a:latin typeface="+mj-lt"/>
              </a:rPr>
              <a:t>digital transformation </a:t>
            </a:r>
            <a:r>
              <a:rPr lang="en-GB" sz="2200" dirty="0" err="1">
                <a:latin typeface="+mj-lt"/>
              </a:rPr>
              <a:t>programm</a:t>
            </a:r>
            <a:r>
              <a:rPr lang="en-GB" sz="2200" dirty="0">
                <a:latin typeface="+mj-lt"/>
              </a:rPr>
              <a:t> elicits and outlines first important strategic questions and issues for the firm. </a:t>
            </a:r>
          </a:p>
          <a:p>
            <a:pPr lvl="1"/>
            <a:r>
              <a:rPr lang="en-GB" sz="2200" noProof="0" dirty="0">
                <a:latin typeface="+mj-lt"/>
              </a:rPr>
              <a:t>Typical questions:</a:t>
            </a:r>
          </a:p>
          <a:p>
            <a:pPr lvl="2"/>
            <a:r>
              <a:rPr lang="en-US" sz="2200" noProof="0" dirty="0">
                <a:latin typeface="+mj-lt"/>
              </a:rPr>
              <a:t>What new digital technology is impacting your industry/business the most?</a:t>
            </a:r>
          </a:p>
          <a:p>
            <a:pPr lvl="2"/>
            <a:r>
              <a:rPr lang="en-US" sz="2200" noProof="0" dirty="0">
                <a:latin typeface="+mj-lt"/>
              </a:rPr>
              <a:t>What is not running optimally in terms of the business, processes, products and services?</a:t>
            </a:r>
          </a:p>
          <a:p>
            <a:pPr lvl="2"/>
            <a:r>
              <a:rPr lang="en-US" sz="2200" noProof="0" dirty="0">
                <a:latin typeface="+mj-lt"/>
              </a:rPr>
              <a:t>Which departments or product groups are often underperforming?</a:t>
            </a:r>
          </a:p>
          <a:p>
            <a:pPr lvl="1"/>
            <a:r>
              <a:rPr lang="en-US" sz="2200" dirty="0">
                <a:latin typeface="+mj-lt"/>
              </a:rPr>
              <a:t>Important for obtaining buy-in from senior management, scoping the program and identifying those team members for participation in kick-off workshop (step 3). </a:t>
            </a:r>
          </a:p>
          <a:p>
            <a:pPr lvl="1"/>
            <a:r>
              <a:rPr lang="en-US" sz="2200" noProof="0" dirty="0">
                <a:latin typeface="+mj-lt"/>
              </a:rPr>
              <a:t>Important first step toward realizing the “unfreeze” phase. </a:t>
            </a:r>
          </a:p>
          <a:p>
            <a:pPr lvl="2"/>
            <a:endParaRPr lang="en-GB" sz="2200" noProof="0" dirty="0">
              <a:latin typeface="+mj-lt"/>
            </a:endParaRPr>
          </a:p>
        </p:txBody>
      </p:sp>
      <p:sp>
        <p:nvSpPr>
          <p:cNvPr id="2" name="Foliennummernplatzhalter 4">
            <a:extLst>
              <a:ext uri="{FF2B5EF4-FFF2-40B4-BE49-F238E27FC236}">
                <a16:creationId xmlns:a16="http://schemas.microsoft.com/office/drawing/2014/main" id="{0DE6D482-C51A-979B-7DB0-B2497B629C3E}"/>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496</a:t>
            </a:fld>
            <a:endParaRPr lang="en-GB" sz="1000" noProof="0" dirty="0">
              <a:solidFill>
                <a:srgbClr val="004474"/>
              </a:solidFill>
            </a:endParaRPr>
          </a:p>
        </p:txBody>
      </p:sp>
    </p:spTree>
    <p:extLst>
      <p:ext uri="{BB962C8B-B14F-4D97-AF65-F5344CB8AC3E}">
        <p14:creationId xmlns:p14="http://schemas.microsoft.com/office/powerpoint/2010/main" val="876726600"/>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FFD59-4FA1-376F-90F0-05973CBE2DD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3EA54EE-A185-B0F5-ECEB-D77C222CF54E}"/>
              </a:ext>
            </a:extLst>
          </p:cNvPr>
          <p:cNvSpPr>
            <a:spLocks noGrp="1"/>
          </p:cNvSpPr>
          <p:nvPr>
            <p:ph sz="quarter" idx="11"/>
          </p:nvPr>
        </p:nvSpPr>
        <p:spPr/>
        <p:txBody>
          <a:bodyPr/>
          <a:lstStyle/>
          <a:p>
            <a:pPr marL="0" indent="0">
              <a:buNone/>
            </a:pPr>
            <a:r>
              <a:rPr lang="en-GB" noProof="0" dirty="0">
                <a:latin typeface="+mj-lt"/>
              </a:rPr>
              <a:t>12.2 Digital Transformation with ACT in 10 Steps</a:t>
            </a:r>
          </a:p>
        </p:txBody>
      </p:sp>
      <p:sp>
        <p:nvSpPr>
          <p:cNvPr id="5" name="Inhaltsplatzhalter 1">
            <a:extLst>
              <a:ext uri="{FF2B5EF4-FFF2-40B4-BE49-F238E27FC236}">
                <a16:creationId xmlns:a16="http://schemas.microsoft.com/office/drawing/2014/main" id="{6F3A6A25-9B12-DDAE-08B3-55E5918F619D}"/>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Step 2: Determining the Degree of Digital Maturity</a:t>
            </a:r>
          </a:p>
          <a:p>
            <a:pPr lvl="1"/>
            <a:r>
              <a:rPr lang="en-GB" sz="2200" noProof="0" dirty="0">
                <a:latin typeface="+mj-lt"/>
              </a:rPr>
              <a:t>Matur</a:t>
            </a:r>
            <a:r>
              <a:rPr lang="en-GB" sz="2200" dirty="0" err="1">
                <a:latin typeface="+mj-lt"/>
              </a:rPr>
              <a:t>ity</a:t>
            </a:r>
            <a:r>
              <a:rPr lang="en-GB" sz="2200" dirty="0">
                <a:latin typeface="+mj-lt"/>
              </a:rPr>
              <a:t> analysis: assessment of how far the organisation has come in their digital achievements </a:t>
            </a:r>
          </a:p>
          <a:p>
            <a:pPr marL="1371600" lvl="2" indent="-457200">
              <a:buFont typeface="+mj-lt"/>
              <a:buAutoNum type="arabicPeriod"/>
            </a:pPr>
            <a:r>
              <a:rPr lang="en-GB" sz="2200" dirty="0">
                <a:latin typeface="+mj-lt"/>
              </a:rPr>
              <a:t>an online survey amongst management and employees covering the seven SAF.</a:t>
            </a:r>
          </a:p>
          <a:p>
            <a:pPr marL="1371600" lvl="2" indent="-457200">
              <a:buFont typeface="+mj-lt"/>
              <a:buAutoNum type="arabicPeriod"/>
            </a:pPr>
            <a:r>
              <a:rPr lang="en-GB" sz="2200" dirty="0">
                <a:latin typeface="+mj-lt"/>
              </a:rPr>
              <a:t>presentation of evaluation and discussion by the board of directors and management, individual project teams and departments. </a:t>
            </a:r>
          </a:p>
          <a:p>
            <a:pPr lvl="1"/>
            <a:r>
              <a:rPr lang="en-GB" sz="2200" dirty="0">
                <a:latin typeface="+mj-lt"/>
              </a:rPr>
              <a:t>Establishes a common understanding of situation, topics and digital maturity supporting the “unfreeze” phase. </a:t>
            </a:r>
          </a:p>
          <a:p>
            <a:pPr lvl="1"/>
            <a:r>
              <a:rPr lang="en-GB" sz="2200" dirty="0">
                <a:latin typeface="+mj-lt"/>
              </a:rPr>
              <a:t>Questions answered:</a:t>
            </a:r>
          </a:p>
          <a:p>
            <a:pPr lvl="2"/>
            <a:r>
              <a:rPr lang="en-US" sz="2200" dirty="0">
                <a:latin typeface="+mj-lt"/>
              </a:rPr>
              <a:t>How competitive is our </a:t>
            </a:r>
            <a:r>
              <a:rPr lang="en-US" sz="2200" dirty="0" err="1">
                <a:latin typeface="+mj-lt"/>
              </a:rPr>
              <a:t>organisation</a:t>
            </a:r>
            <a:r>
              <a:rPr lang="en-US" sz="2200" dirty="0">
                <a:latin typeface="+mj-lt"/>
              </a:rPr>
              <a:t> in the digital age?</a:t>
            </a:r>
          </a:p>
          <a:p>
            <a:pPr lvl="2"/>
            <a:r>
              <a:rPr lang="en-US" sz="2200" dirty="0">
                <a:latin typeface="+mj-lt"/>
              </a:rPr>
              <a:t>How far have we progressed with our digital transformation?</a:t>
            </a:r>
          </a:p>
          <a:p>
            <a:pPr lvl="2"/>
            <a:r>
              <a:rPr lang="en-US" sz="2200" dirty="0">
                <a:latin typeface="+mj-lt"/>
              </a:rPr>
              <a:t>Why do we assess our progress as low/medium/high? </a:t>
            </a:r>
          </a:p>
          <a:p>
            <a:pPr lvl="2"/>
            <a:r>
              <a:rPr lang="en-US" sz="2200" dirty="0">
                <a:latin typeface="+mj-lt"/>
              </a:rPr>
              <a:t>Have we started or already completed projects in all action fields, and where is potential present?</a:t>
            </a:r>
            <a:endParaRPr lang="de-CH" dirty="0"/>
          </a:p>
          <a:p>
            <a:pPr lvl="2"/>
            <a:endParaRPr lang="en-GB" sz="2200" dirty="0">
              <a:latin typeface="+mj-lt"/>
            </a:endParaRPr>
          </a:p>
          <a:p>
            <a:pPr lvl="1"/>
            <a:endParaRPr lang="en-GB" sz="2200" noProof="0" dirty="0">
              <a:latin typeface="+mj-lt"/>
            </a:endParaRPr>
          </a:p>
        </p:txBody>
      </p:sp>
      <p:sp>
        <p:nvSpPr>
          <p:cNvPr id="2" name="Foliennummernplatzhalter 4">
            <a:extLst>
              <a:ext uri="{FF2B5EF4-FFF2-40B4-BE49-F238E27FC236}">
                <a16:creationId xmlns:a16="http://schemas.microsoft.com/office/drawing/2014/main" id="{93E6725B-30F1-F306-2CC6-995D32F94EF8}"/>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497</a:t>
            </a:fld>
            <a:endParaRPr lang="en-GB" sz="1000" noProof="0" dirty="0">
              <a:solidFill>
                <a:srgbClr val="004474"/>
              </a:solidFill>
            </a:endParaRPr>
          </a:p>
        </p:txBody>
      </p:sp>
    </p:spTree>
    <p:extLst>
      <p:ext uri="{BB962C8B-B14F-4D97-AF65-F5344CB8AC3E}">
        <p14:creationId xmlns:p14="http://schemas.microsoft.com/office/powerpoint/2010/main" val="4132903061"/>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5B5E7-08A7-6C02-7ED7-703B57F297D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5E82B17-C928-0316-8D44-B3BF23CD5EAE}"/>
              </a:ext>
            </a:extLst>
          </p:cNvPr>
          <p:cNvSpPr>
            <a:spLocks noGrp="1"/>
          </p:cNvSpPr>
          <p:nvPr>
            <p:ph sz="quarter" idx="11"/>
          </p:nvPr>
        </p:nvSpPr>
        <p:spPr/>
        <p:txBody>
          <a:bodyPr/>
          <a:lstStyle/>
          <a:p>
            <a:pPr marL="0" indent="0">
              <a:buNone/>
            </a:pPr>
            <a:r>
              <a:rPr lang="en-GB" dirty="0">
                <a:latin typeface="+mj-lt"/>
              </a:rPr>
              <a:t>The “Digital Strategy Check”</a:t>
            </a:r>
            <a:endParaRPr lang="en-GB" noProof="0" dirty="0">
              <a:latin typeface="+mj-lt"/>
            </a:endParaRPr>
          </a:p>
        </p:txBody>
      </p:sp>
      <p:sp>
        <p:nvSpPr>
          <p:cNvPr id="5" name="Inhaltsplatzhalter 1">
            <a:extLst>
              <a:ext uri="{FF2B5EF4-FFF2-40B4-BE49-F238E27FC236}">
                <a16:creationId xmlns:a16="http://schemas.microsoft.com/office/drawing/2014/main" id="{7613EF80-6BBE-FAA6-1C1F-D242E6D96E60}"/>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based on the seven SAF of digital transformation.</a:t>
            </a:r>
          </a:p>
          <a:p>
            <a:r>
              <a:rPr lang="en-GB" sz="2200" dirty="0">
                <a:latin typeface="+mj-lt"/>
              </a:rPr>
              <a:t>h</a:t>
            </a:r>
            <a:r>
              <a:rPr lang="en-GB" sz="2200" noProof="0" dirty="0" err="1">
                <a:latin typeface="+mj-lt"/>
              </a:rPr>
              <a:t>elps</a:t>
            </a:r>
            <a:r>
              <a:rPr lang="en-GB" sz="2200" noProof="0" dirty="0">
                <a:latin typeface="+mj-lt"/>
              </a:rPr>
              <a:t> to determine digital maturity with a maturity analysis based on 24 strategic quest</a:t>
            </a:r>
            <a:r>
              <a:rPr lang="en-GB" sz="2200" dirty="0">
                <a:latin typeface="+mj-lt"/>
              </a:rPr>
              <a:t>ions of the ACT method. </a:t>
            </a:r>
          </a:p>
          <a:p>
            <a:r>
              <a:rPr lang="en-GB" sz="2200" dirty="0">
                <a:latin typeface="+mj-lt"/>
              </a:rPr>
              <a:t>c</a:t>
            </a:r>
            <a:r>
              <a:rPr lang="en-GB" sz="2200" noProof="0" dirty="0">
                <a:latin typeface="+mj-lt"/>
              </a:rPr>
              <a:t>an be done by several employees to take op</a:t>
            </a:r>
            <a:r>
              <a:rPr lang="en-GB" sz="2200" dirty="0">
                <a:latin typeface="+mj-lt"/>
              </a:rPr>
              <a:t>inions into account (bottom-up approach). </a:t>
            </a:r>
          </a:p>
          <a:p>
            <a:pPr marL="0" indent="0">
              <a:buNone/>
            </a:pPr>
            <a:r>
              <a:rPr lang="en-US" sz="2200" noProof="0" dirty="0">
                <a:latin typeface="+mj-lt"/>
              </a:rPr>
              <a:t>Visit </a:t>
            </a:r>
            <a:r>
              <a:rPr lang="en-US" sz="2200" noProof="0" dirty="0">
                <a:latin typeface="+mj-lt"/>
                <a:hlinkClick r:id="rId2"/>
              </a:rPr>
              <a:t>www.digital-strategy-check.com</a:t>
            </a:r>
            <a:r>
              <a:rPr lang="en-US" sz="2200" noProof="0" dirty="0">
                <a:latin typeface="+mj-lt"/>
              </a:rPr>
              <a:t> to complete a free digital strategy assessment.</a:t>
            </a:r>
          </a:p>
          <a:p>
            <a:pPr marL="0" indent="0">
              <a:buNone/>
            </a:pPr>
            <a:endParaRPr lang="en-US" sz="2200" dirty="0">
              <a:latin typeface="+mj-lt"/>
            </a:endParaRPr>
          </a:p>
          <a:p>
            <a:pPr marL="0" indent="0">
              <a:buNone/>
            </a:pPr>
            <a:endParaRPr lang="en-GB" sz="2200" noProof="0" dirty="0">
              <a:latin typeface="+mj-lt"/>
            </a:endParaRPr>
          </a:p>
        </p:txBody>
      </p:sp>
      <p:pic>
        <p:nvPicPr>
          <p:cNvPr id="4" name="Grafik 3" descr="Ein Bild, das Entwurf, Diagramm, Origami enthält.&#10;&#10;KI-generierte Inhalte können fehlerhaft sein.">
            <a:extLst>
              <a:ext uri="{FF2B5EF4-FFF2-40B4-BE49-F238E27FC236}">
                <a16:creationId xmlns:a16="http://schemas.microsoft.com/office/drawing/2014/main" id="{B2DB1AEE-3D4F-576C-ECBD-675736BE460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636568" y="3953845"/>
            <a:ext cx="4918864" cy="2555677"/>
          </a:xfrm>
          <a:prstGeom prst="rect">
            <a:avLst/>
          </a:prstGeom>
        </p:spPr>
      </p:pic>
      <p:sp>
        <p:nvSpPr>
          <p:cNvPr id="2" name="Foliennummernplatzhalter 4">
            <a:extLst>
              <a:ext uri="{FF2B5EF4-FFF2-40B4-BE49-F238E27FC236}">
                <a16:creationId xmlns:a16="http://schemas.microsoft.com/office/drawing/2014/main" id="{C046059B-9B7C-BD78-8AF4-4341330DE793}"/>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498</a:t>
            </a:fld>
            <a:endParaRPr lang="en-GB" sz="1000" noProof="0" dirty="0">
              <a:solidFill>
                <a:srgbClr val="004474"/>
              </a:solidFill>
            </a:endParaRPr>
          </a:p>
        </p:txBody>
      </p:sp>
    </p:spTree>
    <p:extLst>
      <p:ext uri="{BB962C8B-B14F-4D97-AF65-F5344CB8AC3E}">
        <p14:creationId xmlns:p14="http://schemas.microsoft.com/office/powerpoint/2010/main" val="3135918161"/>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F631B-D7D2-2A98-00C1-AABA8DDF238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FF0F538-2C98-D17F-35ED-B80C81DC8773}"/>
              </a:ext>
            </a:extLst>
          </p:cNvPr>
          <p:cNvSpPr>
            <a:spLocks noGrp="1"/>
          </p:cNvSpPr>
          <p:nvPr>
            <p:ph sz="quarter" idx="11"/>
          </p:nvPr>
        </p:nvSpPr>
        <p:spPr/>
        <p:txBody>
          <a:bodyPr/>
          <a:lstStyle/>
          <a:p>
            <a:pPr marL="0" indent="0">
              <a:buNone/>
            </a:pPr>
            <a:r>
              <a:rPr lang="en-GB" noProof="0" dirty="0">
                <a:latin typeface="+mj-lt"/>
              </a:rPr>
              <a:t>12.2 Digital Transformation with ACT in 10 Steps</a:t>
            </a:r>
          </a:p>
        </p:txBody>
      </p:sp>
      <p:sp>
        <p:nvSpPr>
          <p:cNvPr id="5" name="Inhaltsplatzhalter 1">
            <a:extLst>
              <a:ext uri="{FF2B5EF4-FFF2-40B4-BE49-F238E27FC236}">
                <a16:creationId xmlns:a16="http://schemas.microsoft.com/office/drawing/2014/main" id="{04F18D16-1421-298E-76F0-F0370143E004}"/>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Step 3: Strategy Kick-Off and Project Management Framework</a:t>
            </a:r>
          </a:p>
          <a:p>
            <a:pPr lvl="1"/>
            <a:r>
              <a:rPr lang="en-GB" sz="2200" noProof="0" dirty="0">
                <a:latin typeface="+mj-lt"/>
              </a:rPr>
              <a:t>First large workshop to present identified topics and discuss results of maturity analysis or the “Digital Strategy Check”. </a:t>
            </a:r>
          </a:p>
          <a:p>
            <a:pPr lvl="1"/>
            <a:r>
              <a:rPr lang="en-GB" sz="2200" dirty="0">
                <a:latin typeface="+mj-lt"/>
              </a:rPr>
              <a:t>Participants develop and document goals, topics, tasks, project teams, deadline and process for strategy development. </a:t>
            </a:r>
          </a:p>
          <a:p>
            <a:pPr lvl="1"/>
            <a:r>
              <a:rPr lang="en-GB" sz="2200" noProof="0" dirty="0">
                <a:latin typeface="+mj-lt"/>
              </a:rPr>
              <a:t>In the ACT method, steps 1-3 now lead to Gate 1, an initial project management framework. </a:t>
            </a:r>
          </a:p>
          <a:p>
            <a:r>
              <a:rPr lang="en-GB" sz="2200" dirty="0">
                <a:latin typeface="+mj-lt"/>
              </a:rPr>
              <a:t>Step 4: Preparation of Analyse Phase (Strategic Analysis):</a:t>
            </a:r>
          </a:p>
          <a:p>
            <a:pPr lvl="1"/>
            <a:r>
              <a:rPr lang="en-GB" sz="2200" dirty="0">
                <a:latin typeface="+mj-lt"/>
              </a:rPr>
              <a:t>Some tasks defined in step 3 like updated competitor analysis, evaluation of customer experience, customer feedback (Chapter 04), identification of new technology based on the radar template (Chapter 05) and an overview of all data (Chapter 06) need to be completed in preparation for the first workshop. </a:t>
            </a:r>
            <a:endParaRPr lang="en-GB" sz="2200" noProof="0" dirty="0">
              <a:latin typeface="+mj-lt"/>
            </a:endParaRPr>
          </a:p>
        </p:txBody>
      </p:sp>
      <p:sp>
        <p:nvSpPr>
          <p:cNvPr id="2" name="Foliennummernplatzhalter 4">
            <a:extLst>
              <a:ext uri="{FF2B5EF4-FFF2-40B4-BE49-F238E27FC236}">
                <a16:creationId xmlns:a16="http://schemas.microsoft.com/office/drawing/2014/main" id="{4514FAFB-E4CD-5E23-1A3F-69CF8279E8EF}"/>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499</a:t>
            </a:fld>
            <a:endParaRPr lang="en-GB" sz="1000" noProof="0" dirty="0">
              <a:solidFill>
                <a:srgbClr val="004474"/>
              </a:solidFill>
            </a:endParaRPr>
          </a:p>
        </p:txBody>
      </p:sp>
    </p:spTree>
    <p:extLst>
      <p:ext uri="{BB962C8B-B14F-4D97-AF65-F5344CB8AC3E}">
        <p14:creationId xmlns:p14="http://schemas.microsoft.com/office/powerpoint/2010/main" val="2053597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9A1-DF42-0EC8-BEEC-ECDF0CC3B4E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6862197-6FA3-4D77-5481-F25AAC7519AA}"/>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7C470ED9-33B5-3D10-66E4-89B686D16F44}"/>
              </a:ext>
            </a:extLst>
          </p:cNvPr>
          <p:cNvSpPr txBox="1"/>
          <p:nvPr/>
        </p:nvSpPr>
        <p:spPr>
          <a:xfrm>
            <a:off x="1261685" y="1588808"/>
            <a:ext cx="10409615" cy="3139321"/>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r>
              <a:rPr lang="en-GB" sz="2200" dirty="0">
                <a:latin typeface="+mj-lt"/>
              </a:rPr>
              <a:t>Visit </a:t>
            </a:r>
            <a:r>
              <a:rPr lang="en-GB" sz="2200" dirty="0">
                <a:latin typeface="+mj-lt"/>
                <a:hlinkClick r:id="rId2"/>
              </a:rPr>
              <a:t>www.strategic-digital-transformation.com</a:t>
            </a:r>
            <a:r>
              <a:rPr lang="en-GB" sz="2200" dirty="0">
                <a:latin typeface="+mj-lt"/>
              </a:rPr>
              <a:t> for:</a:t>
            </a:r>
          </a:p>
          <a:p>
            <a:endParaRPr lang="en-GB" sz="800" dirty="0">
              <a:latin typeface="+mj-lt"/>
            </a:endParaRPr>
          </a:p>
          <a:p>
            <a:pPr marL="742950" lvl="1" indent="-285750">
              <a:buFont typeface="Arial" panose="020B0604020202020204" pitchFamily="34" charset="0"/>
              <a:buChar char="•"/>
            </a:pPr>
            <a:r>
              <a:rPr lang="en-GB" sz="2000" b="1" dirty="0">
                <a:latin typeface="+mj-lt"/>
              </a:rPr>
              <a:t>Slide decks </a:t>
            </a:r>
            <a:r>
              <a:rPr lang="en-GB" sz="2000" dirty="0">
                <a:latin typeface="+mj-lt"/>
              </a:rPr>
              <a:t>for each case (case summaries and illustrations).</a:t>
            </a:r>
          </a:p>
          <a:p>
            <a:pPr marL="742950" lvl="1" indent="-285750">
              <a:buFont typeface="Arial" panose="020B0604020202020204" pitchFamily="34" charset="0"/>
              <a:buChar char="•"/>
            </a:pPr>
            <a:r>
              <a:rPr lang="en-GB" sz="2000" b="1" dirty="0">
                <a:latin typeface="+mj-lt"/>
              </a:rPr>
              <a:t>Videos</a:t>
            </a:r>
            <a:r>
              <a:rPr lang="en-GB" sz="2000" dirty="0">
                <a:latin typeface="+mj-lt"/>
              </a:rPr>
              <a:t> from case organisations (case introductions, promotional clips and interviews).</a:t>
            </a:r>
          </a:p>
          <a:p>
            <a:pPr marL="742950" lvl="1" indent="-285750">
              <a:buFont typeface="Arial" panose="020B0604020202020204" pitchFamily="34" charset="0"/>
              <a:buChar char="•"/>
            </a:pPr>
            <a:r>
              <a:rPr lang="en-GB" sz="2000" dirty="0">
                <a:latin typeface="+mj-lt"/>
              </a:rPr>
              <a:t>The Digital Transformation Toolkit with </a:t>
            </a:r>
            <a:r>
              <a:rPr lang="en-GB" sz="2000" b="1" dirty="0">
                <a:latin typeface="+mj-lt"/>
              </a:rPr>
              <a:t>workshop templates and checklists</a:t>
            </a:r>
            <a:r>
              <a:rPr lang="en-GB" sz="2000" dirty="0">
                <a:latin typeface="+mj-lt"/>
              </a:rPr>
              <a:t>.</a:t>
            </a: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3" name="Picture 2" descr="A blue text on a black background&#10;&#10;AI-generated content may be incorrect.">
            <a:extLst>
              <a:ext uri="{FF2B5EF4-FFF2-40B4-BE49-F238E27FC236}">
                <a16:creationId xmlns:a16="http://schemas.microsoft.com/office/drawing/2014/main" id="{198D5455-E946-04E0-9837-9A9B9EF50C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1845" y="5030816"/>
            <a:ext cx="1122680" cy="526886"/>
          </a:xfrm>
          <a:prstGeom prst="rect">
            <a:avLst/>
          </a:prstGeom>
        </p:spPr>
      </p:pic>
      <p:pic>
        <p:nvPicPr>
          <p:cNvPr id="6" name="Graphic 3">
            <a:extLst>
              <a:ext uri="{FF2B5EF4-FFF2-40B4-BE49-F238E27FC236}">
                <a16:creationId xmlns:a16="http://schemas.microsoft.com/office/drawing/2014/main" id="{F69B8C23-BA15-8F88-FBAC-CE70CBD0B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842" y="5786134"/>
            <a:ext cx="971550" cy="376555"/>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442958A3-F26D-0CC9-E109-ECF7CC3CF6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753995" y="5131328"/>
            <a:ext cx="1451610" cy="271780"/>
          </a:xfrm>
          <a:prstGeom prst="rect">
            <a:avLst/>
          </a:prstGeom>
          <a:ln>
            <a:noFill/>
          </a:ln>
          <a:extLst>
            <a:ext uri="{53640926-AAD7-44D8-BBD7-CCE9431645EC}">
              <a14:shadowObscured xmlns:a14="http://schemas.microsoft.com/office/drawing/2010/main"/>
            </a:ext>
          </a:extLst>
        </p:spPr>
      </p:pic>
      <p:pic>
        <p:nvPicPr>
          <p:cNvPr id="8" name="Picture 7" descr="A pink and yellow logo&#10;&#10;AI-generated content may be incorrect.">
            <a:extLst>
              <a:ext uri="{FF2B5EF4-FFF2-40B4-BE49-F238E27FC236}">
                <a16:creationId xmlns:a16="http://schemas.microsoft.com/office/drawing/2014/main" id="{24E28C17-4450-6C4E-99AD-ACE813B57F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9823" y="5645164"/>
            <a:ext cx="886815" cy="734377"/>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38123AEF-9428-0D31-CD4D-41EA60483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32137" y="5105451"/>
            <a:ext cx="1872084" cy="315325"/>
          </a:xfrm>
          <a:prstGeom prst="rect">
            <a:avLst/>
          </a:prstGeom>
        </p:spPr>
      </p:pic>
      <p:pic>
        <p:nvPicPr>
          <p:cNvPr id="10" name="Picture 9" descr="A blue and black logo&#10;&#10;AI-generated content may be incorrect.">
            <a:extLst>
              <a:ext uri="{FF2B5EF4-FFF2-40B4-BE49-F238E27FC236}">
                <a16:creationId xmlns:a16="http://schemas.microsoft.com/office/drawing/2014/main" id="{FACC6DB8-BBA2-23C6-66A4-A168F04F26B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5288" y="5618214"/>
            <a:ext cx="1352891" cy="2894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0CE5F47B-F0BD-D362-FC52-10596D658B3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90318" y="5083678"/>
            <a:ext cx="1656398" cy="358873"/>
          </a:xfrm>
          <a:prstGeom prst="rect">
            <a:avLst/>
          </a:prstGeom>
        </p:spPr>
      </p:pic>
      <p:pic>
        <p:nvPicPr>
          <p:cNvPr id="12" name="Picture 11" descr="Red text on a white background&#10;&#10;AI-generated content may be incorrect.">
            <a:extLst>
              <a:ext uri="{FF2B5EF4-FFF2-40B4-BE49-F238E27FC236}">
                <a16:creationId xmlns:a16="http://schemas.microsoft.com/office/drawing/2014/main" id="{4264674E-646E-7C5A-0FE8-730BD7887D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30593" y="6083409"/>
            <a:ext cx="1440572" cy="276594"/>
          </a:xfrm>
          <a:prstGeom prst="rect">
            <a:avLst/>
          </a:prstGeom>
        </p:spPr>
      </p:pic>
      <p:pic>
        <p:nvPicPr>
          <p:cNvPr id="13" name="Picture 12" descr="A yellow and red logo&#10;&#10;AI-generated content may be incorrect.">
            <a:extLst>
              <a:ext uri="{FF2B5EF4-FFF2-40B4-BE49-F238E27FC236}">
                <a16:creationId xmlns:a16="http://schemas.microsoft.com/office/drawing/2014/main" id="{5A427F06-9A02-B524-7A21-ECCA58F3BF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193262" y="5952826"/>
            <a:ext cx="1128694" cy="372749"/>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78384F-FC59-381B-B768-1212BCB9B4C5}"/>
              </a:ext>
            </a:extLst>
          </p:cNvPr>
          <p:cNvPicPr>
            <a:picLocks noChangeAspect="1"/>
          </p:cNvPicPr>
          <p:nvPr/>
        </p:nvPicPr>
        <p:blipFill>
          <a:blip r:embed="rId13" cstate="print">
            <a:extLst>
              <a:ext uri="{28A0092B-C50C-407E-A947-70E740481C1C}">
                <a14:useLocalDpi xmlns:a14="http://schemas.microsoft.com/office/drawing/2010/main"/>
              </a:ext>
            </a:extLst>
          </a:blip>
          <a:srcRect t="28709" b="28099"/>
          <a:stretch>
            <a:fillRect/>
          </a:stretch>
        </p:blipFill>
        <p:spPr>
          <a:xfrm>
            <a:off x="9173248" y="5114822"/>
            <a:ext cx="1495581" cy="358874"/>
          </a:xfrm>
          <a:prstGeom prst="rect">
            <a:avLst/>
          </a:prstGeom>
        </p:spPr>
      </p:pic>
      <p:pic>
        <p:nvPicPr>
          <p:cNvPr id="1026" name="Picture 2">
            <a:extLst>
              <a:ext uri="{FF2B5EF4-FFF2-40B4-BE49-F238E27FC236}">
                <a16:creationId xmlns:a16="http://schemas.microsoft.com/office/drawing/2014/main" id="{0817DECA-AE91-5080-80BB-DAAFF094F806}"/>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537143" y="5783540"/>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text on a black background&#10;&#10;AI-generated content may be incorrect.">
            <a:extLst>
              <a:ext uri="{FF2B5EF4-FFF2-40B4-BE49-F238E27FC236}">
                <a16:creationId xmlns:a16="http://schemas.microsoft.com/office/drawing/2014/main" id="{937B5C4F-EECD-C305-920E-9D7D81E98AE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2134" y="5687184"/>
            <a:ext cx="1439802" cy="440961"/>
          </a:xfrm>
          <a:prstGeom prst="rect">
            <a:avLst/>
          </a:prstGeom>
        </p:spPr>
      </p:pic>
      <p:pic>
        <p:nvPicPr>
          <p:cNvPr id="17" name="Picture 16" descr="A black sign with brown letters&#10;&#10;AI-generated content may be incorrect.">
            <a:extLst>
              <a:ext uri="{FF2B5EF4-FFF2-40B4-BE49-F238E27FC236}">
                <a16:creationId xmlns:a16="http://schemas.microsoft.com/office/drawing/2014/main" id="{96B2484C-77DD-9918-0BE5-111265B65A6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5961" y="5139488"/>
            <a:ext cx="763440" cy="442795"/>
          </a:xfrm>
          <a:prstGeom prst="rect">
            <a:avLst/>
          </a:prstGeom>
        </p:spPr>
      </p:pic>
      <p:pic>
        <p:nvPicPr>
          <p:cNvPr id="19" name="Graphic 18">
            <a:extLst>
              <a:ext uri="{FF2B5EF4-FFF2-40B4-BE49-F238E27FC236}">
                <a16:creationId xmlns:a16="http://schemas.microsoft.com/office/drawing/2014/main" id="{C18AF230-C04E-EB35-D30D-07BE22BA55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72134" y="5745811"/>
            <a:ext cx="1181100" cy="457200"/>
          </a:xfrm>
          <a:prstGeom prst="rect">
            <a:avLst/>
          </a:prstGeom>
        </p:spPr>
      </p:pic>
    </p:spTree>
    <p:extLst>
      <p:ext uri="{BB962C8B-B14F-4D97-AF65-F5344CB8AC3E}">
        <p14:creationId xmlns:p14="http://schemas.microsoft.com/office/powerpoint/2010/main" val="1664593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5CC5D73-3C89-687A-8A7E-3B9CBBF04EC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Learning Goals Chapter 02</a:t>
            </a:r>
            <a:endParaRPr lang="en-GB" sz="3000" b="1" noProof="0" dirty="0">
              <a:latin typeface="+mj-lt"/>
            </a:endParaRPr>
          </a:p>
        </p:txBody>
      </p:sp>
      <p:sp>
        <p:nvSpPr>
          <p:cNvPr id="5" name="TextBox 3">
            <a:extLst>
              <a:ext uri="{FF2B5EF4-FFF2-40B4-BE49-F238E27FC236}">
                <a16:creationId xmlns:a16="http://schemas.microsoft.com/office/drawing/2014/main" id="{90EC36CF-FF7F-EBEB-C0F4-F3AAD1861823}"/>
              </a:ext>
            </a:extLst>
          </p:cNvPr>
          <p:cNvSpPr txBox="1"/>
          <p:nvPr/>
        </p:nvSpPr>
        <p:spPr>
          <a:xfrm>
            <a:off x="1261685" y="1665008"/>
            <a:ext cx="9378387" cy="3816429"/>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Be able to explain how the digital age is shifting the sources of firm strategic competitive advantage.</a:t>
            </a:r>
          </a:p>
          <a:p>
            <a:pPr marL="285750" indent="-285750">
              <a:buFont typeface="Arial" panose="020B0604020202020204" pitchFamily="34" charset="0"/>
              <a:buChar char="•"/>
            </a:pPr>
            <a:r>
              <a:rPr lang="en-GB" sz="2200" noProof="0" dirty="0">
                <a:latin typeface="+mj-lt"/>
              </a:rPr>
              <a:t>Be able to explain how established theories of firm strategic competitive advantage apply in the digital age.</a:t>
            </a:r>
          </a:p>
          <a:p>
            <a:pPr marL="285750" indent="-285750">
              <a:buFont typeface="Arial" panose="020B0604020202020204" pitchFamily="34" charset="0"/>
              <a:buChar char="•"/>
            </a:pPr>
            <a:r>
              <a:rPr lang="en-GB" sz="2200" noProof="0" dirty="0">
                <a:latin typeface="+mj-lt"/>
              </a:rPr>
              <a:t>Be able to critically evaluate the potential of digitisation, digitalisation and digital transformation to allow firms to achieve sustained competitive advantage.</a:t>
            </a:r>
          </a:p>
          <a:p>
            <a:pPr marL="285750" indent="-285750">
              <a:buFont typeface="Arial" panose="020B0604020202020204" pitchFamily="34" charset="0"/>
              <a:buChar char="•"/>
            </a:pPr>
            <a:r>
              <a:rPr lang="en-GB" sz="2200" noProof="0" dirty="0">
                <a:latin typeface="+mj-lt"/>
              </a:rPr>
              <a:t>Be able to explain the appropriate approach to the formulation of firm strategies in the digital age.</a:t>
            </a:r>
          </a:p>
          <a:p>
            <a:pPr marL="285750" indent="-285750">
              <a:buFont typeface="Arial" panose="020B0604020202020204" pitchFamily="34" charset="0"/>
              <a:buChar char="•"/>
            </a:pPr>
            <a:r>
              <a:rPr lang="en-GB" sz="2200" noProof="0" dirty="0">
                <a:latin typeface="+mj-lt"/>
              </a:rPr>
              <a:t>Be able to critically assess the enablers and inhibitors of the formulation of firm strategies in the digital age.</a:t>
            </a:r>
          </a:p>
        </p:txBody>
      </p:sp>
    </p:spTree>
    <p:extLst>
      <p:ext uri="{BB962C8B-B14F-4D97-AF65-F5344CB8AC3E}">
        <p14:creationId xmlns:p14="http://schemas.microsoft.com/office/powerpoint/2010/main" val="829982830"/>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4559E-2479-3E01-FF2F-FBACEE6719D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E992162-A950-DD6C-7CD1-51AA3B0834BC}"/>
              </a:ext>
            </a:extLst>
          </p:cNvPr>
          <p:cNvSpPr>
            <a:spLocks noGrp="1"/>
          </p:cNvSpPr>
          <p:nvPr>
            <p:ph sz="quarter" idx="11"/>
          </p:nvPr>
        </p:nvSpPr>
        <p:spPr/>
        <p:txBody>
          <a:bodyPr/>
          <a:lstStyle/>
          <a:p>
            <a:pPr marL="0" indent="0">
              <a:buNone/>
            </a:pPr>
            <a:r>
              <a:rPr lang="en-GB" noProof="0" dirty="0">
                <a:latin typeface="+mj-lt"/>
              </a:rPr>
              <a:t>The Power of Well-Designed Workshops for Strategic Innovation</a:t>
            </a:r>
          </a:p>
        </p:txBody>
      </p:sp>
      <p:sp>
        <p:nvSpPr>
          <p:cNvPr id="5" name="Inhaltsplatzhalter 1">
            <a:extLst>
              <a:ext uri="{FF2B5EF4-FFF2-40B4-BE49-F238E27FC236}">
                <a16:creationId xmlns:a16="http://schemas.microsoft.com/office/drawing/2014/main" id="{77303959-833D-4B95-9B60-C403B015BE6E}"/>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Design thinking approaches to strategy innovation processes are strongly associated with business model innovation (digital, sustainable transformation processes). </a:t>
            </a:r>
          </a:p>
          <a:p>
            <a:r>
              <a:rPr lang="en-GB" sz="2200" noProof="0" dirty="0">
                <a:latin typeface="+mj-lt"/>
              </a:rPr>
              <a:t>Design thinking places reliance on emphasis on developing solutions that are tested in the market as </a:t>
            </a:r>
            <a:r>
              <a:rPr lang="en-GB" sz="2200" dirty="0">
                <a:latin typeface="+mj-lt"/>
              </a:rPr>
              <a:t>quickly as possible to capture feedback on an ongoing basis. </a:t>
            </a:r>
          </a:p>
          <a:p>
            <a:r>
              <a:rPr lang="en-GB" sz="2200" noProof="0" dirty="0">
                <a:latin typeface="+mj-lt"/>
              </a:rPr>
              <a:t>Well-designed workshops serve a</a:t>
            </a:r>
            <a:r>
              <a:rPr lang="en-GB" sz="2200" dirty="0">
                <a:latin typeface="+mj-lt"/>
              </a:rPr>
              <a:t>s a tool for initiation of a design thinking strategic development process:</a:t>
            </a:r>
          </a:p>
          <a:p>
            <a:pPr lvl="1"/>
            <a:r>
              <a:rPr lang="en-GB" sz="2200" noProof="0" dirty="0">
                <a:latin typeface="+mj-lt"/>
              </a:rPr>
              <a:t>Expert workshops with d</a:t>
            </a:r>
            <a:r>
              <a:rPr lang="en-GB" sz="2200" dirty="0" err="1">
                <a:latin typeface="+mj-lt"/>
              </a:rPr>
              <a:t>iverse</a:t>
            </a:r>
            <a:r>
              <a:rPr lang="en-GB" sz="2200" dirty="0">
                <a:latin typeface="+mj-lt"/>
              </a:rPr>
              <a:t> participants (internal and external stakeholders, experience and knowledge).</a:t>
            </a:r>
          </a:p>
          <a:p>
            <a:pPr lvl="1"/>
            <a:r>
              <a:rPr lang="en-GB" sz="2200" noProof="0" dirty="0">
                <a:latin typeface="+mj-lt"/>
              </a:rPr>
              <a:t>Iterative process.</a:t>
            </a:r>
          </a:p>
          <a:p>
            <a:pPr lvl="1"/>
            <a:r>
              <a:rPr lang="en-GB" sz="2200" dirty="0">
                <a:latin typeface="+mj-lt"/>
              </a:rPr>
              <a:t>Allow workshop participants time within and across a series of workshops to contribute their insights.</a:t>
            </a:r>
          </a:p>
          <a:p>
            <a:pPr lvl="1"/>
            <a:r>
              <a:rPr lang="en-GB" sz="2200" dirty="0">
                <a:latin typeface="+mj-lt"/>
              </a:rPr>
              <a:t>Subjectivity is counteracted and tools enable focus and useful insights.</a:t>
            </a:r>
          </a:p>
          <a:p>
            <a:pPr lvl="1"/>
            <a:endParaRPr lang="en-GB" sz="2200" noProof="0" dirty="0">
              <a:latin typeface="+mj-lt"/>
            </a:endParaRPr>
          </a:p>
        </p:txBody>
      </p:sp>
      <p:sp>
        <p:nvSpPr>
          <p:cNvPr id="2" name="Foliennummernplatzhalter 4">
            <a:extLst>
              <a:ext uri="{FF2B5EF4-FFF2-40B4-BE49-F238E27FC236}">
                <a16:creationId xmlns:a16="http://schemas.microsoft.com/office/drawing/2014/main" id="{B343D552-8EDE-94CB-0A62-0F28D2F5A471}"/>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500</a:t>
            </a:fld>
            <a:endParaRPr lang="en-GB" sz="1000" noProof="0" dirty="0">
              <a:solidFill>
                <a:srgbClr val="004474"/>
              </a:solidFill>
            </a:endParaRPr>
          </a:p>
        </p:txBody>
      </p:sp>
    </p:spTree>
    <p:extLst>
      <p:ext uri="{BB962C8B-B14F-4D97-AF65-F5344CB8AC3E}">
        <p14:creationId xmlns:p14="http://schemas.microsoft.com/office/powerpoint/2010/main" val="2745060154"/>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6BD1A-6E47-C3BD-49C0-6E5EA533CD8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A1C1ED9-23F6-E345-5E73-96CA05CB2340}"/>
              </a:ext>
            </a:extLst>
          </p:cNvPr>
          <p:cNvSpPr>
            <a:spLocks noGrp="1"/>
          </p:cNvSpPr>
          <p:nvPr>
            <p:ph sz="quarter" idx="11"/>
          </p:nvPr>
        </p:nvSpPr>
        <p:spPr/>
        <p:txBody>
          <a:bodyPr/>
          <a:lstStyle/>
          <a:p>
            <a:pPr marL="0" indent="0">
              <a:buNone/>
            </a:pPr>
            <a:r>
              <a:rPr lang="en-GB" noProof="0" dirty="0">
                <a:latin typeface="+mj-lt"/>
              </a:rPr>
              <a:t>12.2 Digital Transformation with ACT in 10 Steps</a:t>
            </a:r>
          </a:p>
        </p:txBody>
      </p:sp>
      <p:sp>
        <p:nvSpPr>
          <p:cNvPr id="5" name="Inhaltsplatzhalter 1">
            <a:extLst>
              <a:ext uri="{FF2B5EF4-FFF2-40B4-BE49-F238E27FC236}">
                <a16:creationId xmlns:a16="http://schemas.microsoft.com/office/drawing/2014/main" id="{46C66C23-EF3E-F77E-5133-557962DAAE19}"/>
              </a:ext>
            </a:extLst>
          </p:cNvPr>
          <p:cNvSpPr txBox="1">
            <a:spLocks/>
          </p:cNvSpPr>
          <p:nvPr/>
        </p:nvSpPr>
        <p:spPr>
          <a:xfrm>
            <a:off x="1238250" y="1355725"/>
            <a:ext cx="6349324"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Step 5: Workshop I: </a:t>
            </a:r>
            <a:r>
              <a:rPr lang="en-GB" sz="2200" i="1" dirty="0">
                <a:latin typeface="+mj-lt"/>
              </a:rPr>
              <a:t>Analyse</a:t>
            </a:r>
            <a:r>
              <a:rPr lang="en-GB" sz="2200" dirty="0">
                <a:latin typeface="+mj-lt"/>
              </a:rPr>
              <a:t> (Strategic Discussion)</a:t>
            </a:r>
          </a:p>
          <a:p>
            <a:pPr lvl="1"/>
            <a:r>
              <a:rPr lang="en-GB" sz="2200" dirty="0">
                <a:latin typeface="+mj-lt"/>
              </a:rPr>
              <a:t>All SAF, challenges and potential strategic projects will be discussed with all employees or a selected group of employees (bottom-up approach).</a:t>
            </a:r>
          </a:p>
          <a:p>
            <a:pPr lvl="1"/>
            <a:r>
              <a:rPr lang="en-GB" sz="2200" dirty="0">
                <a:latin typeface="+mj-lt"/>
              </a:rPr>
              <a:t>Recommended tool: Workshop Canvas for Digital Transformation (see next slide), allowing engagement across all important topics of strategy.</a:t>
            </a:r>
          </a:p>
          <a:p>
            <a:pPr lvl="1"/>
            <a:r>
              <a:rPr lang="en-GB" sz="2200" dirty="0">
                <a:latin typeface="+mj-lt"/>
              </a:rPr>
              <a:t>ACT method suggests four specific strategic topics to be discussed additionally: market analysis, customer expectations, technology trends and strategic data.</a:t>
            </a:r>
          </a:p>
          <a:p>
            <a:pPr lvl="1"/>
            <a:r>
              <a:rPr lang="en-GB" sz="2200" dirty="0">
                <a:latin typeface="+mj-lt"/>
              </a:rPr>
              <a:t>Completion of step 5 leads to </a:t>
            </a:r>
            <a:r>
              <a:rPr lang="en-GB" sz="2200" i="1" dirty="0">
                <a:latin typeface="+mj-lt"/>
              </a:rPr>
              <a:t>Gate 2</a:t>
            </a:r>
            <a:r>
              <a:rPr lang="en-GB" sz="2200" dirty="0">
                <a:latin typeface="+mj-lt"/>
              </a:rPr>
              <a:t>, concluding the Analyse phase in a SWOT analysis. </a:t>
            </a:r>
          </a:p>
          <a:p>
            <a:endParaRPr lang="en-GB" sz="2200" noProof="0" dirty="0">
              <a:latin typeface="+mj-lt"/>
            </a:endParaRPr>
          </a:p>
        </p:txBody>
      </p:sp>
      <p:pic>
        <p:nvPicPr>
          <p:cNvPr id="4" name="Grafik 3" descr="Ein Bild, das Text, Screenshot, Schrift, Zahl enthält.&#10;&#10;KI-generierte Inhalte können fehlerhaft sein.">
            <a:extLst>
              <a:ext uri="{FF2B5EF4-FFF2-40B4-BE49-F238E27FC236}">
                <a16:creationId xmlns:a16="http://schemas.microsoft.com/office/drawing/2014/main" id="{9EFB789A-3081-5292-5FE2-12CE981282AC}"/>
              </a:ext>
            </a:extLst>
          </p:cNvPr>
          <p:cNvPicPr>
            <a:picLocks noChangeAspect="1"/>
          </p:cNvPicPr>
          <p:nvPr/>
        </p:nvPicPr>
        <p:blipFill>
          <a:blip r:embed="rId2"/>
          <a:stretch>
            <a:fillRect/>
          </a:stretch>
        </p:blipFill>
        <p:spPr>
          <a:xfrm>
            <a:off x="7587574" y="1734714"/>
            <a:ext cx="4516602" cy="3767561"/>
          </a:xfrm>
          <a:prstGeom prst="rect">
            <a:avLst/>
          </a:prstGeom>
        </p:spPr>
      </p:pic>
      <p:sp>
        <p:nvSpPr>
          <p:cNvPr id="2" name="Foliennummernplatzhalter 4">
            <a:extLst>
              <a:ext uri="{FF2B5EF4-FFF2-40B4-BE49-F238E27FC236}">
                <a16:creationId xmlns:a16="http://schemas.microsoft.com/office/drawing/2014/main" id="{E2620FF0-5579-0522-3BAE-AB49CCD49314}"/>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501</a:t>
            </a:fld>
            <a:endParaRPr lang="en-GB" sz="1000" noProof="0" dirty="0">
              <a:solidFill>
                <a:srgbClr val="004474"/>
              </a:solidFill>
            </a:endParaRPr>
          </a:p>
        </p:txBody>
      </p:sp>
    </p:spTree>
    <p:extLst>
      <p:ext uri="{BB962C8B-B14F-4D97-AF65-F5344CB8AC3E}">
        <p14:creationId xmlns:p14="http://schemas.microsoft.com/office/powerpoint/2010/main" val="1326770899"/>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D110-6827-31B9-CE7F-4B8897809DF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B23A442-81DB-833D-769C-9ED025896D41}"/>
              </a:ext>
            </a:extLst>
          </p:cNvPr>
          <p:cNvSpPr>
            <a:spLocks noGrp="1"/>
          </p:cNvSpPr>
          <p:nvPr>
            <p:ph sz="quarter" idx="11"/>
          </p:nvPr>
        </p:nvSpPr>
        <p:spPr/>
        <p:txBody>
          <a:bodyPr/>
          <a:lstStyle/>
          <a:p>
            <a:pPr marL="0" indent="0">
              <a:buNone/>
            </a:pPr>
            <a:r>
              <a:rPr lang="en-GB" noProof="0" dirty="0">
                <a:latin typeface="+mj-lt"/>
              </a:rPr>
              <a:t>Workshop Canvas for Digital Transformation</a:t>
            </a:r>
            <a:endParaRPr lang="en-GB" sz="3000" noProof="0" dirty="0">
              <a:latin typeface="+mj-lt"/>
            </a:endParaRPr>
          </a:p>
          <a:p>
            <a:endParaRPr lang="en-GB" noProof="0" dirty="0"/>
          </a:p>
        </p:txBody>
      </p:sp>
      <p:sp>
        <p:nvSpPr>
          <p:cNvPr id="5" name="Inhaltsplatzhalter 1">
            <a:extLst>
              <a:ext uri="{FF2B5EF4-FFF2-40B4-BE49-F238E27FC236}">
                <a16:creationId xmlns:a16="http://schemas.microsoft.com/office/drawing/2014/main" id="{1311CF6E-C4D9-82C6-745D-D5D4AB5933AE}"/>
              </a:ext>
            </a:extLst>
          </p:cNvPr>
          <p:cNvSpPr txBox="1">
            <a:spLocks/>
          </p:cNvSpPr>
          <p:nvPr/>
        </p:nvSpPr>
        <p:spPr>
          <a:xfrm>
            <a:off x="1238250" y="1355725"/>
            <a:ext cx="6057495"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Delivers quick results in a one-day workshop. </a:t>
            </a:r>
          </a:p>
          <a:p>
            <a:r>
              <a:rPr lang="en-GB" sz="2200" dirty="0">
                <a:latin typeface="+mj-lt"/>
              </a:rPr>
              <a:t>Covers the seven SAF with help of predefined topics and questions to compile and describe challenges, opportunities and project ideas. </a:t>
            </a:r>
          </a:p>
          <a:p>
            <a:r>
              <a:rPr lang="en-GB" sz="2200" dirty="0">
                <a:latin typeface="+mj-lt"/>
              </a:rPr>
              <a:t>Uses the collective knowledge of the organisation and ensures the experiences, ideas and suggestions are incorporated in the strategy development process. </a:t>
            </a:r>
          </a:p>
          <a:p>
            <a:r>
              <a:rPr lang="en-GB" sz="2200" dirty="0">
                <a:latin typeface="+mj-lt"/>
              </a:rPr>
              <a:t>Results are documented and completed workshop canvas is recorded in a photo log or screenshot, then communicated within organisation and employees. </a:t>
            </a:r>
          </a:p>
          <a:p>
            <a:r>
              <a:rPr lang="en-GB" sz="2200" dirty="0">
                <a:latin typeface="+mj-lt"/>
              </a:rPr>
              <a:t>Including more stakeholders will require more time and coordination effort but diversifies the inputs. </a:t>
            </a:r>
          </a:p>
        </p:txBody>
      </p:sp>
      <p:pic>
        <p:nvPicPr>
          <p:cNvPr id="4" name="Grafik 3" descr="Ein Bild, das Text, Diagramm, Screenshot, Design enthält.&#10;&#10;KI-generierte Inhalte können fehlerhaft sein.">
            <a:extLst>
              <a:ext uri="{FF2B5EF4-FFF2-40B4-BE49-F238E27FC236}">
                <a16:creationId xmlns:a16="http://schemas.microsoft.com/office/drawing/2014/main" id="{CF7F7FA3-B502-F246-A6F4-2E6D9E05AEEB}"/>
              </a:ext>
            </a:extLst>
          </p:cNvPr>
          <p:cNvPicPr>
            <a:picLocks noChangeAspect="1"/>
          </p:cNvPicPr>
          <p:nvPr/>
        </p:nvPicPr>
        <p:blipFill>
          <a:blip r:embed="rId2"/>
          <a:stretch>
            <a:fillRect/>
          </a:stretch>
        </p:blipFill>
        <p:spPr>
          <a:xfrm>
            <a:off x="7496782" y="2519191"/>
            <a:ext cx="4120138" cy="2462556"/>
          </a:xfrm>
          <a:prstGeom prst="rect">
            <a:avLst/>
          </a:prstGeom>
        </p:spPr>
      </p:pic>
      <p:sp>
        <p:nvSpPr>
          <p:cNvPr id="2" name="Foliennummernplatzhalter 4">
            <a:extLst>
              <a:ext uri="{FF2B5EF4-FFF2-40B4-BE49-F238E27FC236}">
                <a16:creationId xmlns:a16="http://schemas.microsoft.com/office/drawing/2014/main" id="{8D29464B-96D1-52AF-1683-A58B2CA1D81F}"/>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502</a:t>
            </a:fld>
            <a:endParaRPr lang="en-GB" sz="1000" noProof="0" dirty="0">
              <a:solidFill>
                <a:srgbClr val="004474"/>
              </a:solidFill>
            </a:endParaRPr>
          </a:p>
        </p:txBody>
      </p:sp>
    </p:spTree>
    <p:extLst>
      <p:ext uri="{BB962C8B-B14F-4D97-AF65-F5344CB8AC3E}">
        <p14:creationId xmlns:p14="http://schemas.microsoft.com/office/powerpoint/2010/main" val="95188061"/>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CFF68-88C7-8949-F211-9890A46289B3}"/>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5D2C2331-03FD-4475-A461-10AE80C978B0}"/>
              </a:ext>
            </a:extLst>
          </p:cNvPr>
          <p:cNvSpPr>
            <a:spLocks noGrp="1"/>
          </p:cNvSpPr>
          <p:nvPr>
            <p:ph sz="quarter" idx="11"/>
          </p:nvPr>
        </p:nvSpPr>
        <p:spPr/>
        <p:txBody>
          <a:bodyPr/>
          <a:lstStyle/>
          <a:p>
            <a:pPr marL="0" indent="0">
              <a:buNone/>
            </a:pPr>
            <a:r>
              <a:rPr lang="en-GB" noProof="0" dirty="0">
                <a:latin typeface="+mj-lt"/>
              </a:rPr>
              <a:t>12.2 Digital Transformation with ACT in 10 Steps</a:t>
            </a:r>
          </a:p>
        </p:txBody>
      </p:sp>
      <p:sp>
        <p:nvSpPr>
          <p:cNvPr id="5" name="Inhaltsplatzhalter 1">
            <a:extLst>
              <a:ext uri="{FF2B5EF4-FFF2-40B4-BE49-F238E27FC236}">
                <a16:creationId xmlns:a16="http://schemas.microsoft.com/office/drawing/2014/main" id="{99F8C9CE-A6F1-9853-F2EA-430BFC6E22EA}"/>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Step 6: Preparation of the Create Phase (Design and Elaboration of Strategies)</a:t>
            </a:r>
          </a:p>
          <a:p>
            <a:pPr lvl="1"/>
            <a:r>
              <a:rPr lang="en-GB" sz="2200" dirty="0">
                <a:latin typeface="+mj-lt"/>
              </a:rPr>
              <a:t>First preliminary projects or quick-wins can be implemented.</a:t>
            </a:r>
          </a:p>
          <a:p>
            <a:pPr lvl="1"/>
            <a:r>
              <a:rPr lang="en-GB" sz="2200" dirty="0">
                <a:latin typeface="+mj-lt"/>
              </a:rPr>
              <a:t>Task may arise from the Analyse phase in preparation for the Create workshop in step 7:</a:t>
            </a:r>
          </a:p>
          <a:p>
            <a:pPr lvl="2"/>
            <a:r>
              <a:rPr lang="en-GB" sz="2200" dirty="0">
                <a:latin typeface="+mj-lt"/>
              </a:rPr>
              <a:t>Recording the current customer experience in detail to identify implementation opportunities / use cases, </a:t>
            </a:r>
          </a:p>
          <a:p>
            <a:pPr lvl="2"/>
            <a:r>
              <a:rPr lang="en-GB" sz="2200" dirty="0">
                <a:latin typeface="+mj-lt"/>
              </a:rPr>
              <a:t>Ideation and development of possible business and pricing models,</a:t>
            </a:r>
          </a:p>
          <a:p>
            <a:pPr lvl="2"/>
            <a:r>
              <a:rPr lang="en-GB" sz="2200" dirty="0">
                <a:latin typeface="+mj-lt"/>
              </a:rPr>
              <a:t>Overview of strategic partners and processes,</a:t>
            </a:r>
          </a:p>
          <a:p>
            <a:pPr lvl="2"/>
            <a:r>
              <a:rPr lang="en-GB" sz="2200" dirty="0">
                <a:latin typeface="+mj-lt"/>
              </a:rPr>
              <a:t>Overview of digital marketing activities and their metrics.</a:t>
            </a:r>
          </a:p>
          <a:p>
            <a:pPr lvl="1"/>
            <a:r>
              <a:rPr lang="en-GB" sz="2200" dirty="0">
                <a:latin typeface="+mj-lt"/>
              </a:rPr>
              <a:t>List of deliverables / tasks are a result of the SWOT analysis and automatically lead to activities for the project team. </a:t>
            </a:r>
          </a:p>
        </p:txBody>
      </p:sp>
      <p:sp>
        <p:nvSpPr>
          <p:cNvPr id="2" name="Foliennummernplatzhalter 4">
            <a:extLst>
              <a:ext uri="{FF2B5EF4-FFF2-40B4-BE49-F238E27FC236}">
                <a16:creationId xmlns:a16="http://schemas.microsoft.com/office/drawing/2014/main" id="{A7CD8F96-6C4A-4FF4-DC83-5863DA97E766}"/>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503</a:t>
            </a:fld>
            <a:endParaRPr lang="en-GB" sz="1000" noProof="0" dirty="0">
              <a:solidFill>
                <a:srgbClr val="004474"/>
              </a:solidFill>
            </a:endParaRPr>
          </a:p>
        </p:txBody>
      </p:sp>
    </p:spTree>
    <p:extLst>
      <p:ext uri="{BB962C8B-B14F-4D97-AF65-F5344CB8AC3E}">
        <p14:creationId xmlns:p14="http://schemas.microsoft.com/office/powerpoint/2010/main" val="2817499580"/>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8D78F-A398-197B-2FA8-4B68B54288E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30F601C-C3DD-9E82-C7F7-0E0D73D68C3E}"/>
              </a:ext>
            </a:extLst>
          </p:cNvPr>
          <p:cNvSpPr>
            <a:spLocks noGrp="1"/>
          </p:cNvSpPr>
          <p:nvPr>
            <p:ph sz="quarter" idx="11"/>
          </p:nvPr>
        </p:nvSpPr>
        <p:spPr/>
        <p:txBody>
          <a:bodyPr/>
          <a:lstStyle/>
          <a:p>
            <a:pPr marL="0" indent="0">
              <a:buNone/>
            </a:pPr>
            <a:r>
              <a:rPr lang="en-GB" noProof="0" dirty="0">
                <a:latin typeface="+mj-lt"/>
              </a:rPr>
              <a:t>12.2 Digital Transformation with ACT in 10 Steps</a:t>
            </a:r>
          </a:p>
        </p:txBody>
      </p:sp>
      <p:sp>
        <p:nvSpPr>
          <p:cNvPr id="5" name="Inhaltsplatzhalter 1">
            <a:extLst>
              <a:ext uri="{FF2B5EF4-FFF2-40B4-BE49-F238E27FC236}">
                <a16:creationId xmlns:a16="http://schemas.microsoft.com/office/drawing/2014/main" id="{D4F7CA7F-DA52-0728-2795-8924CC33996A}"/>
              </a:ext>
            </a:extLst>
          </p:cNvPr>
          <p:cNvSpPr txBox="1">
            <a:spLocks/>
          </p:cNvSpPr>
          <p:nvPr/>
        </p:nvSpPr>
        <p:spPr>
          <a:xfrm>
            <a:off x="1238250" y="1355725"/>
            <a:ext cx="7612787"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Step 7: Workshop II: </a:t>
            </a:r>
            <a:r>
              <a:rPr lang="en-GB" sz="2200" i="1" dirty="0">
                <a:latin typeface="+mj-lt"/>
              </a:rPr>
              <a:t>Create</a:t>
            </a:r>
            <a:r>
              <a:rPr lang="en-GB" sz="2200" dirty="0">
                <a:latin typeface="+mj-lt"/>
              </a:rPr>
              <a:t> (Digital Roadmap)</a:t>
            </a:r>
          </a:p>
          <a:p>
            <a:pPr lvl="1"/>
            <a:r>
              <a:rPr lang="en-GB" sz="2200" noProof="0" dirty="0">
                <a:latin typeface="+mj-lt"/>
              </a:rPr>
              <a:t>All strategic topics (results of step 5 and 6) shall now be discussed, prioritised, added to roadmap. </a:t>
            </a:r>
          </a:p>
          <a:p>
            <a:pPr lvl="2"/>
            <a:r>
              <a:rPr lang="en-GB" sz="2200" dirty="0">
                <a:latin typeface="+mj-lt"/>
              </a:rPr>
              <a:t>Categorization of ideas: seven SAF or new organisation-specific. </a:t>
            </a:r>
          </a:p>
          <a:p>
            <a:pPr lvl="2"/>
            <a:r>
              <a:rPr lang="en-GB" sz="2200" noProof="0" dirty="0">
                <a:latin typeface="+mj-lt"/>
              </a:rPr>
              <a:t>Prioritisation</a:t>
            </a:r>
            <a:r>
              <a:rPr lang="en-GB" sz="2200" dirty="0">
                <a:latin typeface="+mj-lt"/>
              </a:rPr>
              <a:t> discussing need for change, risks, implementation cost, available know-how, resources, business impact, etc.</a:t>
            </a:r>
            <a:endParaRPr lang="en-GB" sz="2200" noProof="0" dirty="0">
              <a:latin typeface="+mj-lt"/>
            </a:endParaRPr>
          </a:p>
          <a:p>
            <a:pPr lvl="1"/>
            <a:r>
              <a:rPr lang="en-GB" sz="2200" dirty="0">
                <a:latin typeface="+mj-lt"/>
              </a:rPr>
              <a:t>requires one or multiple workshops. </a:t>
            </a:r>
          </a:p>
          <a:p>
            <a:pPr lvl="1"/>
            <a:r>
              <a:rPr lang="en-GB" sz="2200" dirty="0">
                <a:latin typeface="+mj-lt"/>
              </a:rPr>
              <a:t>All initiatives and project will be documented with goals (measurable success), responsibilities (lead and assignments), budgets (investment), deadlines (start, end, milestones).</a:t>
            </a:r>
          </a:p>
          <a:p>
            <a:pPr lvl="1"/>
            <a:r>
              <a:rPr lang="en-GB" sz="2200" dirty="0">
                <a:latin typeface="+mj-lt"/>
              </a:rPr>
              <a:t>Final step: development of OKR/ KPI to control progress.</a:t>
            </a:r>
          </a:p>
          <a:p>
            <a:pPr lvl="1"/>
            <a:r>
              <a:rPr lang="en-GB" sz="2200" dirty="0">
                <a:latin typeface="+mj-lt"/>
              </a:rPr>
              <a:t>leads to </a:t>
            </a:r>
            <a:r>
              <a:rPr lang="en-GB" sz="2200" i="1" dirty="0">
                <a:latin typeface="+mj-lt"/>
              </a:rPr>
              <a:t>Gate 3</a:t>
            </a:r>
            <a:r>
              <a:rPr lang="en-GB" sz="2200" dirty="0">
                <a:latin typeface="+mj-lt"/>
              </a:rPr>
              <a:t>, digital roadmap to monitor transformation</a:t>
            </a:r>
          </a:p>
          <a:p>
            <a:pPr lvl="1"/>
            <a:endParaRPr lang="en-GB" sz="2200" dirty="0">
              <a:latin typeface="+mj-lt"/>
            </a:endParaRPr>
          </a:p>
          <a:p>
            <a:pPr lvl="2"/>
            <a:endParaRPr lang="en-GB" sz="2200" dirty="0">
              <a:latin typeface="+mj-lt"/>
            </a:endParaRPr>
          </a:p>
        </p:txBody>
      </p:sp>
      <p:pic>
        <p:nvPicPr>
          <p:cNvPr id="4" name="Grafik 3" descr="Ein Bild, das Screenshot, Diagramm, Reihe, Text enthält.&#10;&#10;KI-generierte Inhalte können fehlerhaft sein.">
            <a:extLst>
              <a:ext uri="{FF2B5EF4-FFF2-40B4-BE49-F238E27FC236}">
                <a16:creationId xmlns:a16="http://schemas.microsoft.com/office/drawing/2014/main" id="{0E7249B2-D9BA-F229-427A-D08AC4CCB6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93584" y="2759042"/>
            <a:ext cx="3072365" cy="2608250"/>
          </a:xfrm>
          <a:prstGeom prst="rect">
            <a:avLst/>
          </a:prstGeom>
        </p:spPr>
      </p:pic>
      <p:sp>
        <p:nvSpPr>
          <p:cNvPr id="2" name="Foliennummernplatzhalter 4">
            <a:extLst>
              <a:ext uri="{FF2B5EF4-FFF2-40B4-BE49-F238E27FC236}">
                <a16:creationId xmlns:a16="http://schemas.microsoft.com/office/drawing/2014/main" id="{FCE60CA3-946D-FC66-56C6-C5B1E00865C3}"/>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504</a:t>
            </a:fld>
            <a:endParaRPr lang="en-GB" sz="1000" noProof="0" dirty="0">
              <a:solidFill>
                <a:srgbClr val="004474"/>
              </a:solidFill>
            </a:endParaRPr>
          </a:p>
        </p:txBody>
      </p:sp>
    </p:spTree>
    <p:extLst>
      <p:ext uri="{BB962C8B-B14F-4D97-AF65-F5344CB8AC3E}">
        <p14:creationId xmlns:p14="http://schemas.microsoft.com/office/powerpoint/2010/main" val="3469544213"/>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7E435-BF5E-7961-6DAA-340239E0D2B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DB27D6D-D152-DE21-BE78-707F39203C18}"/>
              </a:ext>
            </a:extLst>
          </p:cNvPr>
          <p:cNvSpPr>
            <a:spLocks noGrp="1"/>
          </p:cNvSpPr>
          <p:nvPr>
            <p:ph sz="quarter" idx="11"/>
          </p:nvPr>
        </p:nvSpPr>
        <p:spPr/>
        <p:txBody>
          <a:bodyPr/>
          <a:lstStyle/>
          <a:p>
            <a:pPr marL="0" indent="0">
              <a:buNone/>
            </a:pPr>
            <a:r>
              <a:rPr lang="en-GB" noProof="0" dirty="0">
                <a:latin typeface="+mj-lt"/>
              </a:rPr>
              <a:t>12.2 Digital Transformation with ACT in 10 Steps</a:t>
            </a:r>
          </a:p>
        </p:txBody>
      </p:sp>
      <p:sp>
        <p:nvSpPr>
          <p:cNvPr id="5" name="Inhaltsplatzhalter 1">
            <a:extLst>
              <a:ext uri="{FF2B5EF4-FFF2-40B4-BE49-F238E27FC236}">
                <a16:creationId xmlns:a16="http://schemas.microsoft.com/office/drawing/2014/main" id="{E05316ED-F018-2C5D-8259-CDA02D26FE0F}"/>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Step 8: Project Initialisation and Quick Wins</a:t>
            </a:r>
          </a:p>
          <a:p>
            <a:pPr lvl="1"/>
            <a:r>
              <a:rPr lang="en-GB" sz="2200" noProof="0" dirty="0">
                <a:latin typeface="+mj-lt"/>
              </a:rPr>
              <a:t>Digital str</a:t>
            </a:r>
            <a:r>
              <a:rPr lang="en-GB" sz="2200" dirty="0" err="1">
                <a:latin typeface="+mj-lt"/>
              </a:rPr>
              <a:t>ategy</a:t>
            </a:r>
            <a:r>
              <a:rPr lang="en-GB" sz="2200" dirty="0">
                <a:latin typeface="+mj-lt"/>
              </a:rPr>
              <a:t>/ roadmap needs to be approved.</a:t>
            </a:r>
          </a:p>
          <a:p>
            <a:pPr lvl="1"/>
            <a:r>
              <a:rPr lang="en-GB" sz="2200" dirty="0">
                <a:latin typeface="+mj-lt"/>
              </a:rPr>
              <a:t>Implementation starts with various project kick-offs to deliver quick results.</a:t>
            </a:r>
          </a:p>
          <a:p>
            <a:pPr lvl="1"/>
            <a:r>
              <a:rPr lang="en-GB" sz="2200" dirty="0">
                <a:latin typeface="+mj-lt"/>
              </a:rPr>
              <a:t>In most cases, pre-approved strategy projects still require a separate business case including management/ board approval. </a:t>
            </a:r>
          </a:p>
          <a:p>
            <a:pPr lvl="1"/>
            <a:r>
              <a:rPr lang="en-GB" sz="2200" dirty="0">
                <a:latin typeface="+mj-lt"/>
              </a:rPr>
              <a:t>A strategic project committee is convened to support and control progress.</a:t>
            </a:r>
          </a:p>
          <a:p>
            <a:pPr lvl="1"/>
            <a:r>
              <a:rPr lang="en-GB" sz="2200" dirty="0">
                <a:latin typeface="+mj-lt"/>
              </a:rPr>
              <a:t>All success factors (project management, change management, digital leadership) must be established:</a:t>
            </a:r>
          </a:p>
          <a:p>
            <a:pPr lvl="2"/>
            <a:r>
              <a:rPr lang="en-GB" sz="2200" dirty="0">
                <a:latin typeface="+mj-lt"/>
              </a:rPr>
              <a:t>Organisational anchoring (Section 11.1.2)</a:t>
            </a:r>
          </a:p>
          <a:p>
            <a:pPr lvl="2"/>
            <a:r>
              <a:rPr lang="en-GB" sz="2200" dirty="0">
                <a:latin typeface="+mj-lt"/>
              </a:rPr>
              <a:t>Programme and project portfolio governance (Section 11.3.2)</a:t>
            </a:r>
          </a:p>
          <a:p>
            <a:pPr lvl="2"/>
            <a:r>
              <a:rPr lang="en-GB" sz="2200" dirty="0">
                <a:latin typeface="+mj-lt"/>
              </a:rPr>
              <a:t>Skills development and training (Section 11.5.1)</a:t>
            </a:r>
          </a:p>
          <a:p>
            <a:pPr lvl="2"/>
            <a:r>
              <a:rPr lang="en-GB" sz="2200" dirty="0">
                <a:latin typeface="+mj-lt"/>
              </a:rPr>
              <a:t>Digital internal communication (Section 11.5.2)</a:t>
            </a:r>
          </a:p>
          <a:p>
            <a:pPr lvl="2"/>
            <a:r>
              <a:rPr lang="en-GB" sz="2200" dirty="0">
                <a:latin typeface="+mj-lt"/>
              </a:rPr>
              <a:t>Monitoring of digital transformation performance (Section 11.6)</a:t>
            </a:r>
          </a:p>
          <a:p>
            <a:pPr lvl="1"/>
            <a:r>
              <a:rPr lang="en-GB" sz="2200" dirty="0">
                <a:latin typeface="+mj-lt"/>
              </a:rPr>
              <a:t>Dawn of the “change/ transform” phase in change management process. </a:t>
            </a:r>
          </a:p>
        </p:txBody>
      </p:sp>
      <p:sp>
        <p:nvSpPr>
          <p:cNvPr id="2" name="Foliennummernplatzhalter 4">
            <a:extLst>
              <a:ext uri="{FF2B5EF4-FFF2-40B4-BE49-F238E27FC236}">
                <a16:creationId xmlns:a16="http://schemas.microsoft.com/office/drawing/2014/main" id="{B97E87E0-C07E-83C5-F2F7-1720E79B97EC}"/>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505</a:t>
            </a:fld>
            <a:endParaRPr lang="en-GB" sz="1000" noProof="0" dirty="0">
              <a:solidFill>
                <a:srgbClr val="004474"/>
              </a:solidFill>
            </a:endParaRPr>
          </a:p>
        </p:txBody>
      </p:sp>
    </p:spTree>
    <p:extLst>
      <p:ext uri="{BB962C8B-B14F-4D97-AF65-F5344CB8AC3E}">
        <p14:creationId xmlns:p14="http://schemas.microsoft.com/office/powerpoint/2010/main" val="2405916513"/>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3637-3462-FE84-40AB-F07EBC7AA7AF}"/>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7CF4925-8413-74C0-FD46-B0F5B3CE00AB}"/>
              </a:ext>
            </a:extLst>
          </p:cNvPr>
          <p:cNvSpPr>
            <a:spLocks noGrp="1"/>
          </p:cNvSpPr>
          <p:nvPr>
            <p:ph sz="quarter" idx="11"/>
          </p:nvPr>
        </p:nvSpPr>
        <p:spPr/>
        <p:txBody>
          <a:bodyPr/>
          <a:lstStyle/>
          <a:p>
            <a:pPr marL="0" indent="0">
              <a:buNone/>
            </a:pPr>
            <a:r>
              <a:rPr lang="en-GB" noProof="0" dirty="0">
                <a:latin typeface="+mj-lt"/>
              </a:rPr>
              <a:t>Small Business Example of the ACT Method Implementation</a:t>
            </a:r>
            <a:endParaRPr lang="en-GB" noProof="0" dirty="0"/>
          </a:p>
        </p:txBody>
      </p:sp>
      <p:sp>
        <p:nvSpPr>
          <p:cNvPr id="4" name="Inhaltsplatzhalter 1">
            <a:extLst>
              <a:ext uri="{FF2B5EF4-FFF2-40B4-BE49-F238E27FC236}">
                <a16:creationId xmlns:a16="http://schemas.microsoft.com/office/drawing/2014/main" id="{E87C14C8-79A0-BE58-9C0D-5035045D91AE}"/>
              </a:ext>
            </a:extLst>
          </p:cNvPr>
          <p:cNvSpPr txBox="1">
            <a:spLocks/>
          </p:cNvSpPr>
          <p:nvPr/>
        </p:nvSpPr>
        <p:spPr>
          <a:xfrm>
            <a:off x="1238249" y="1355725"/>
            <a:ext cx="10468197"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Month 1:</a:t>
            </a:r>
          </a:p>
          <a:p>
            <a:pPr lvl="1"/>
            <a:r>
              <a:rPr lang="en-GB" sz="2200" dirty="0">
                <a:latin typeface="+mj-lt"/>
              </a:rPr>
              <a:t>Step 1: need for digital strategy is main item on the agenda for the board.</a:t>
            </a:r>
          </a:p>
          <a:p>
            <a:pPr lvl="1"/>
            <a:r>
              <a:rPr lang="en-GB" sz="2200" dirty="0">
                <a:latin typeface="+mj-lt"/>
              </a:rPr>
              <a:t>Step 2: all employees participate in digital maturity assessment (CEO writes email explaining digital roadmap and survey). </a:t>
            </a:r>
          </a:p>
          <a:p>
            <a:r>
              <a:rPr lang="en-GB" sz="2200" dirty="0">
                <a:latin typeface="+mj-lt"/>
              </a:rPr>
              <a:t>Month 2:</a:t>
            </a:r>
          </a:p>
          <a:p>
            <a:pPr lvl="1"/>
            <a:r>
              <a:rPr lang="en-GB" sz="2200" dirty="0">
                <a:latin typeface="+mj-lt"/>
              </a:rPr>
              <a:t>Step 3: strategy kick-off discussing results and appointing project team.</a:t>
            </a:r>
          </a:p>
          <a:p>
            <a:pPr lvl="1"/>
            <a:r>
              <a:rPr lang="en-GB" sz="2200" dirty="0">
                <a:latin typeface="+mj-lt"/>
              </a:rPr>
              <a:t>Step 4: preparatory tasks are outline to be worked on until end of month (competitor analysis, discussion with external IT provider), CEO hols individual team meetings to explain next steps and answer questions. </a:t>
            </a:r>
          </a:p>
          <a:p>
            <a:r>
              <a:rPr lang="en-GB" sz="2200" dirty="0">
                <a:latin typeface="+mj-lt"/>
              </a:rPr>
              <a:t>Month 3:</a:t>
            </a:r>
          </a:p>
          <a:p>
            <a:pPr lvl="1"/>
            <a:r>
              <a:rPr lang="en-GB" sz="2200" dirty="0">
                <a:latin typeface="+mj-lt"/>
              </a:rPr>
              <a:t>Step 5: two-day ideation workshop based on workshop canvas, strategic questions from steps before are discussed, first project ideas emerge.</a:t>
            </a:r>
          </a:p>
          <a:p>
            <a:pPr lvl="1"/>
            <a:r>
              <a:rPr lang="en-GB" sz="2200" dirty="0">
                <a:latin typeface="+mj-lt"/>
              </a:rPr>
              <a:t>Step 6: tasks for the project team to prepare next workshop to discuss strategy ideas within 2 weeks. CEO explains next steps and results in a video message.</a:t>
            </a:r>
          </a:p>
        </p:txBody>
      </p:sp>
      <p:sp>
        <p:nvSpPr>
          <p:cNvPr id="2" name="Foliennummernplatzhalter 4">
            <a:extLst>
              <a:ext uri="{FF2B5EF4-FFF2-40B4-BE49-F238E27FC236}">
                <a16:creationId xmlns:a16="http://schemas.microsoft.com/office/drawing/2014/main" id="{48F22B17-6FAE-203C-EA99-26325144AE40}"/>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506</a:t>
            </a:fld>
            <a:endParaRPr lang="en-GB" sz="1000" noProof="0" dirty="0">
              <a:solidFill>
                <a:srgbClr val="004474"/>
              </a:solidFill>
            </a:endParaRPr>
          </a:p>
        </p:txBody>
      </p:sp>
    </p:spTree>
    <p:extLst>
      <p:ext uri="{BB962C8B-B14F-4D97-AF65-F5344CB8AC3E}">
        <p14:creationId xmlns:p14="http://schemas.microsoft.com/office/powerpoint/2010/main" val="3998123466"/>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774F-B5FE-4BEF-8D50-F0D77B423E5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4AEFF339-F562-9575-1544-5C3EF994F027}"/>
              </a:ext>
            </a:extLst>
          </p:cNvPr>
          <p:cNvSpPr>
            <a:spLocks noGrp="1"/>
          </p:cNvSpPr>
          <p:nvPr>
            <p:ph sz="quarter" idx="11"/>
          </p:nvPr>
        </p:nvSpPr>
        <p:spPr/>
        <p:txBody>
          <a:bodyPr/>
          <a:lstStyle/>
          <a:p>
            <a:pPr marL="0" indent="0">
              <a:buNone/>
            </a:pPr>
            <a:r>
              <a:rPr lang="en-GB" noProof="0" dirty="0">
                <a:latin typeface="+mj-lt"/>
              </a:rPr>
              <a:t>Small Business Example of the ACT Method Implementation</a:t>
            </a:r>
            <a:endParaRPr lang="en-GB" noProof="0" dirty="0"/>
          </a:p>
        </p:txBody>
      </p:sp>
      <p:sp>
        <p:nvSpPr>
          <p:cNvPr id="4" name="Inhaltsplatzhalter 1">
            <a:extLst>
              <a:ext uri="{FF2B5EF4-FFF2-40B4-BE49-F238E27FC236}">
                <a16:creationId xmlns:a16="http://schemas.microsoft.com/office/drawing/2014/main" id="{4C09CFA1-70FF-7CEF-876D-1C6F02D443A6}"/>
              </a:ext>
            </a:extLst>
          </p:cNvPr>
          <p:cNvSpPr txBox="1">
            <a:spLocks/>
          </p:cNvSpPr>
          <p:nvPr/>
        </p:nvSpPr>
        <p:spPr>
          <a:xfrm>
            <a:off x="1238250" y="1355725"/>
            <a:ext cx="1042566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Month 4:</a:t>
            </a:r>
          </a:p>
          <a:p>
            <a:pPr lvl="1"/>
            <a:r>
              <a:rPr lang="en-GB" sz="2200" dirty="0">
                <a:latin typeface="+mj-lt"/>
              </a:rPr>
              <a:t>Step 7: Second workshop with various inputs from subsequent tasks, all project ideas are discussed, prioritised and allocated. </a:t>
            </a:r>
          </a:p>
          <a:p>
            <a:r>
              <a:rPr lang="en-GB" sz="2200" dirty="0">
                <a:latin typeface="+mj-lt"/>
              </a:rPr>
              <a:t>Month 5:</a:t>
            </a:r>
          </a:p>
          <a:p>
            <a:pPr lvl="1"/>
            <a:r>
              <a:rPr lang="en-GB" sz="2200" dirty="0">
                <a:latin typeface="+mj-lt"/>
              </a:rPr>
              <a:t>Step 8: First projects start, quick-wins are implemented. CEO visits all departments, presents projects and makes sure everyone understands strategy and is motivated.</a:t>
            </a:r>
          </a:p>
          <a:p>
            <a:r>
              <a:rPr lang="en-GB" sz="2200" dirty="0">
                <a:latin typeface="+mj-lt"/>
              </a:rPr>
              <a:t>Month 8:</a:t>
            </a:r>
          </a:p>
          <a:p>
            <a:pPr lvl="1"/>
            <a:r>
              <a:rPr lang="en-GB" sz="2200" dirty="0">
                <a:latin typeface="+mj-lt"/>
              </a:rPr>
              <a:t>Step 9: one-day </a:t>
            </a:r>
            <a:r>
              <a:rPr lang="en-GB" sz="2200" i="1" dirty="0">
                <a:latin typeface="+mj-lt"/>
              </a:rPr>
              <a:t>Transform</a:t>
            </a:r>
            <a:r>
              <a:rPr lang="en-GB" sz="2200" dirty="0">
                <a:latin typeface="+mj-lt"/>
              </a:rPr>
              <a:t> workshop</a:t>
            </a:r>
          </a:p>
          <a:p>
            <a:pPr lvl="1"/>
            <a:r>
              <a:rPr lang="en-GB" sz="2200" dirty="0">
                <a:latin typeface="+mj-lt"/>
              </a:rPr>
              <a:t>Step 10: discuss progress, introduce corrective measures and explore improvement areas. CEO </a:t>
            </a:r>
            <a:r>
              <a:rPr lang="en-GB" sz="2200" dirty="0" err="1">
                <a:latin typeface="+mj-lt"/>
              </a:rPr>
              <a:t>sents</a:t>
            </a:r>
            <a:r>
              <a:rPr lang="en-GB" sz="2200" dirty="0">
                <a:latin typeface="+mj-lt"/>
              </a:rPr>
              <a:t> out a survey to all employees to see if they understand and are satisfied with strategy and projects, asking which new capabilities need to be covered in training programmes. </a:t>
            </a:r>
          </a:p>
          <a:p>
            <a:r>
              <a:rPr lang="en-GB" sz="2200" dirty="0">
                <a:latin typeface="+mj-lt"/>
              </a:rPr>
              <a:t>Even in small firms, digital transformation only starts to show results after a year.</a:t>
            </a:r>
          </a:p>
          <a:p>
            <a:pPr lvl="1"/>
            <a:endParaRPr lang="en-GB" sz="2200" dirty="0">
              <a:latin typeface="+mj-lt"/>
            </a:endParaRPr>
          </a:p>
        </p:txBody>
      </p:sp>
      <p:sp>
        <p:nvSpPr>
          <p:cNvPr id="2" name="Foliennummernplatzhalter 4">
            <a:extLst>
              <a:ext uri="{FF2B5EF4-FFF2-40B4-BE49-F238E27FC236}">
                <a16:creationId xmlns:a16="http://schemas.microsoft.com/office/drawing/2014/main" id="{9CFC04A8-8DA9-A9C8-76C7-E12095D444DB}"/>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507</a:t>
            </a:fld>
            <a:endParaRPr lang="en-GB" sz="1000" noProof="0" dirty="0">
              <a:solidFill>
                <a:srgbClr val="004474"/>
              </a:solidFill>
            </a:endParaRPr>
          </a:p>
        </p:txBody>
      </p:sp>
    </p:spTree>
    <p:extLst>
      <p:ext uri="{BB962C8B-B14F-4D97-AF65-F5344CB8AC3E}">
        <p14:creationId xmlns:p14="http://schemas.microsoft.com/office/powerpoint/2010/main" val="4016361154"/>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E65DF-6142-02C7-BD23-57B62A57DBC3}"/>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CC8AF0B-391B-EC6C-3A8B-90FF5CF7F6EA}"/>
              </a:ext>
            </a:extLst>
          </p:cNvPr>
          <p:cNvSpPr>
            <a:spLocks noGrp="1"/>
          </p:cNvSpPr>
          <p:nvPr>
            <p:ph sz="quarter" idx="11"/>
          </p:nvPr>
        </p:nvSpPr>
        <p:spPr/>
        <p:txBody>
          <a:bodyPr/>
          <a:lstStyle/>
          <a:p>
            <a:pPr marL="0" indent="0">
              <a:buNone/>
            </a:pPr>
            <a:r>
              <a:rPr lang="en-GB" noProof="0" dirty="0">
                <a:latin typeface="+mj-lt"/>
              </a:rPr>
              <a:t>12.2 Digital Transformation with ACT in 10 Steps</a:t>
            </a:r>
          </a:p>
        </p:txBody>
      </p:sp>
      <p:sp>
        <p:nvSpPr>
          <p:cNvPr id="5" name="Inhaltsplatzhalter 1">
            <a:extLst>
              <a:ext uri="{FF2B5EF4-FFF2-40B4-BE49-F238E27FC236}">
                <a16:creationId xmlns:a16="http://schemas.microsoft.com/office/drawing/2014/main" id="{A669A0DC-C1D9-1589-2C22-2FA78A30D786}"/>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Step 9: Workshop III: </a:t>
            </a:r>
            <a:r>
              <a:rPr lang="en-GB" sz="2200" i="1" dirty="0">
                <a:latin typeface="+mj-lt"/>
              </a:rPr>
              <a:t>Transform</a:t>
            </a:r>
            <a:r>
              <a:rPr lang="en-GB" sz="2200" dirty="0">
                <a:latin typeface="+mj-lt"/>
              </a:rPr>
              <a:t> (Flexibility and Competitiveness)</a:t>
            </a:r>
          </a:p>
          <a:p>
            <a:pPr lvl="1"/>
            <a:r>
              <a:rPr lang="en-GB" sz="2200" dirty="0">
                <a:latin typeface="+mj-lt"/>
              </a:rPr>
              <a:t>h</a:t>
            </a:r>
            <a:r>
              <a:rPr lang="en-GB" sz="2200" noProof="0" dirty="0">
                <a:latin typeface="+mj-lt"/>
              </a:rPr>
              <a:t>eld after a few months with </a:t>
            </a:r>
            <a:r>
              <a:rPr lang="en-GB" sz="2200" noProof="0" dirty="0" err="1">
                <a:latin typeface="+mj-lt"/>
              </a:rPr>
              <a:t>strateg</a:t>
            </a:r>
            <a:r>
              <a:rPr lang="en-GB" sz="2200" dirty="0">
                <a:latin typeface="+mj-lt"/>
              </a:rPr>
              <a:t>y team, board of directors, owners and management. </a:t>
            </a:r>
          </a:p>
          <a:p>
            <a:pPr lvl="1"/>
            <a:r>
              <a:rPr lang="en-GB" sz="2200" noProof="0" dirty="0">
                <a:latin typeface="+mj-lt"/>
              </a:rPr>
              <a:t>Pro</a:t>
            </a:r>
            <a:r>
              <a:rPr lang="en-GB" sz="2200" dirty="0" err="1">
                <a:latin typeface="+mj-lt"/>
              </a:rPr>
              <a:t>gress</a:t>
            </a:r>
            <a:r>
              <a:rPr lang="en-GB" sz="2200" dirty="0">
                <a:latin typeface="+mj-lt"/>
              </a:rPr>
              <a:t> of strategy implementation is analysed on basis of project reports and defined success metrics.</a:t>
            </a:r>
          </a:p>
          <a:p>
            <a:pPr lvl="1"/>
            <a:r>
              <a:rPr lang="en-GB" sz="2200" noProof="0" dirty="0">
                <a:latin typeface="+mj-lt"/>
              </a:rPr>
              <a:t>Further strategic topics (current state of strategic flex</a:t>
            </a:r>
            <a:r>
              <a:rPr lang="en-GB" sz="2200" dirty="0" err="1">
                <a:latin typeface="+mj-lt"/>
              </a:rPr>
              <a:t>ibility</a:t>
            </a:r>
            <a:r>
              <a:rPr lang="en-GB" sz="2200" dirty="0">
                <a:latin typeface="+mj-lt"/>
              </a:rPr>
              <a:t>, additional ideas and products, data availability, transparency in business processes) are discussed. </a:t>
            </a:r>
          </a:p>
          <a:p>
            <a:pPr lvl="1"/>
            <a:r>
              <a:rPr lang="en-GB" sz="2200" noProof="0" dirty="0">
                <a:latin typeface="+mj-lt"/>
              </a:rPr>
              <a:t>Start of the “refreeze/ rem</a:t>
            </a:r>
            <a:r>
              <a:rPr lang="en-GB" sz="2200" dirty="0">
                <a:latin typeface="+mj-lt"/>
              </a:rPr>
              <a:t>ain agile” phase in the change management process.</a:t>
            </a:r>
          </a:p>
          <a:p>
            <a:pPr lvl="1"/>
            <a:endParaRPr lang="en-GB" sz="2200" noProof="0" dirty="0">
              <a:latin typeface="+mj-lt"/>
            </a:endParaRPr>
          </a:p>
        </p:txBody>
      </p:sp>
      <p:sp>
        <p:nvSpPr>
          <p:cNvPr id="2" name="Foliennummernplatzhalter 4">
            <a:extLst>
              <a:ext uri="{FF2B5EF4-FFF2-40B4-BE49-F238E27FC236}">
                <a16:creationId xmlns:a16="http://schemas.microsoft.com/office/drawing/2014/main" id="{99DB76EC-3BA5-2B7E-8C3C-8985C8376E3A}"/>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508</a:t>
            </a:fld>
            <a:endParaRPr lang="en-GB" sz="1000" noProof="0" dirty="0">
              <a:solidFill>
                <a:srgbClr val="004474"/>
              </a:solidFill>
            </a:endParaRPr>
          </a:p>
        </p:txBody>
      </p:sp>
    </p:spTree>
    <p:extLst>
      <p:ext uri="{BB962C8B-B14F-4D97-AF65-F5344CB8AC3E}">
        <p14:creationId xmlns:p14="http://schemas.microsoft.com/office/powerpoint/2010/main" val="4043119177"/>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E70EE-1A75-A530-8759-DE67FE50248F}"/>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2AE76E-39C5-E04D-EA82-4E816FC0D916}"/>
              </a:ext>
            </a:extLst>
          </p:cNvPr>
          <p:cNvSpPr>
            <a:spLocks noGrp="1"/>
          </p:cNvSpPr>
          <p:nvPr>
            <p:ph sz="quarter" idx="11"/>
          </p:nvPr>
        </p:nvSpPr>
        <p:spPr/>
        <p:txBody>
          <a:bodyPr/>
          <a:lstStyle/>
          <a:p>
            <a:pPr marL="0" indent="0">
              <a:buNone/>
            </a:pPr>
            <a:r>
              <a:rPr lang="en-GB" noProof="0" dirty="0">
                <a:latin typeface="+mj-lt"/>
              </a:rPr>
              <a:t>12.2 Digital Transformation with ACT in 10 Steps</a:t>
            </a:r>
          </a:p>
        </p:txBody>
      </p:sp>
      <p:sp>
        <p:nvSpPr>
          <p:cNvPr id="5" name="Inhaltsplatzhalter 1">
            <a:extLst>
              <a:ext uri="{FF2B5EF4-FFF2-40B4-BE49-F238E27FC236}">
                <a16:creationId xmlns:a16="http://schemas.microsoft.com/office/drawing/2014/main" id="{C7E82C49-6908-545A-DD61-B13D4D783219}"/>
              </a:ext>
            </a:extLst>
          </p:cNvPr>
          <p:cNvSpPr txBox="1">
            <a:spLocks/>
          </p:cNvSpPr>
          <p:nvPr/>
        </p:nvSpPr>
        <p:spPr>
          <a:xfrm>
            <a:off x="1238250" y="1355725"/>
            <a:ext cx="9404350"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Step 10: Continuous Measurement and Optimisation</a:t>
            </a:r>
          </a:p>
          <a:p>
            <a:pPr lvl="1"/>
            <a:r>
              <a:rPr lang="en-GB" sz="2200" dirty="0">
                <a:latin typeface="+mj-lt"/>
              </a:rPr>
              <a:t>o</a:t>
            </a:r>
            <a:r>
              <a:rPr lang="en-GB" sz="2200" noProof="0" dirty="0">
                <a:latin typeface="+mj-lt"/>
              </a:rPr>
              <a:t>f all initiatives in a type of control loop.</a:t>
            </a:r>
          </a:p>
          <a:p>
            <a:pPr lvl="1"/>
            <a:r>
              <a:rPr lang="en-GB" sz="2200" dirty="0">
                <a:latin typeface="+mj-lt"/>
              </a:rPr>
              <a:t>In dynamic markets driven by new technologies, the Analyse phase is now reactivated and the findings flow into the current strategy stage as a basis for the next version. </a:t>
            </a:r>
          </a:p>
          <a:p>
            <a:pPr lvl="1"/>
            <a:r>
              <a:rPr lang="en-GB" sz="2200" noProof="0" dirty="0">
                <a:latin typeface="+mj-lt"/>
              </a:rPr>
              <a:t>Depending on organisation, industry, competitive situation, need for innovation and projects, updated digital roadmap, organisations might restart process step 1, ideally at least once a year. </a:t>
            </a:r>
          </a:p>
          <a:p>
            <a:pPr lvl="1"/>
            <a:r>
              <a:rPr lang="en-US" sz="2200" noProof="0" dirty="0">
                <a:latin typeface="+mj-lt"/>
              </a:rPr>
              <a:t>In </a:t>
            </a:r>
            <a:r>
              <a:rPr lang="en-US" sz="2200" noProof="0" dirty="0" err="1">
                <a:latin typeface="+mj-lt"/>
              </a:rPr>
              <a:t>organisations</a:t>
            </a:r>
            <a:r>
              <a:rPr lang="en-US" sz="2200" noProof="0" dirty="0">
                <a:latin typeface="+mj-lt"/>
              </a:rPr>
              <a:t> with agile management and working methods, this is a continuous and parallel process. </a:t>
            </a:r>
          </a:p>
          <a:p>
            <a:pPr marL="0" indent="0">
              <a:buNone/>
            </a:pPr>
            <a:endParaRPr lang="en-US" sz="2200" noProof="0" dirty="0">
              <a:latin typeface="+mj-lt"/>
            </a:endParaRPr>
          </a:p>
          <a:p>
            <a:pPr marL="0" indent="0">
              <a:buNone/>
            </a:pPr>
            <a:r>
              <a:rPr lang="en-US" sz="2200" noProof="0" dirty="0">
                <a:latin typeface="+mj-lt"/>
              </a:rPr>
              <a:t>The Digital Transformation Toolkit, presented next, provides tools and templates to success with </a:t>
            </a:r>
            <a:r>
              <a:rPr lang="en-US" sz="2200" noProof="0" dirty="0" err="1">
                <a:latin typeface="+mj-lt"/>
              </a:rPr>
              <a:t>th</a:t>
            </a:r>
            <a:r>
              <a:rPr lang="en-US" sz="2200" dirty="0">
                <a:latin typeface="+mj-lt"/>
              </a:rPr>
              <a:t>e ACT method across these ten steps.</a:t>
            </a:r>
            <a:endParaRPr lang="en-GB" sz="2200" noProof="0" dirty="0">
              <a:latin typeface="+mj-lt"/>
            </a:endParaRPr>
          </a:p>
        </p:txBody>
      </p:sp>
      <p:sp>
        <p:nvSpPr>
          <p:cNvPr id="2" name="Foliennummernplatzhalter 4">
            <a:extLst>
              <a:ext uri="{FF2B5EF4-FFF2-40B4-BE49-F238E27FC236}">
                <a16:creationId xmlns:a16="http://schemas.microsoft.com/office/drawing/2014/main" id="{982AD4BA-0BD5-CB19-C577-8E651CB6A1A6}"/>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509</a:t>
            </a:fld>
            <a:endParaRPr lang="en-GB" sz="1000" noProof="0" dirty="0">
              <a:solidFill>
                <a:srgbClr val="004474"/>
              </a:solidFill>
            </a:endParaRPr>
          </a:p>
        </p:txBody>
      </p:sp>
    </p:spTree>
    <p:extLst>
      <p:ext uri="{BB962C8B-B14F-4D97-AF65-F5344CB8AC3E}">
        <p14:creationId xmlns:p14="http://schemas.microsoft.com/office/powerpoint/2010/main" val="22476119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52E60BB9-B6EE-AFA7-AD6F-0904251BA893}"/>
              </a:ext>
            </a:extLst>
          </p:cNvPr>
          <p:cNvSpPr txBox="1"/>
          <p:nvPr/>
        </p:nvSpPr>
        <p:spPr>
          <a:xfrm>
            <a:off x="31750" y="419192"/>
            <a:ext cx="12160250" cy="553998"/>
          </a:xfrm>
          <a:prstGeom prst="rect">
            <a:avLst/>
          </a:prstGeom>
          <a:noFill/>
        </p:spPr>
        <p:txBody>
          <a:bodyPr wrap="square">
            <a:spAutoFit/>
          </a:bodyPr>
          <a:lstStyle/>
          <a:p>
            <a:r>
              <a:rPr lang="en-GB" sz="3000" noProof="0" dirty="0">
                <a:latin typeface="+mj-lt"/>
              </a:rPr>
              <a:t>Opening Case: Success Story: Adidas </a:t>
            </a:r>
            <a:r>
              <a:rPr lang="en-GB" sz="3000" noProof="0" dirty="0" err="1">
                <a:latin typeface="+mj-lt"/>
              </a:rPr>
              <a:t>Storefactory</a:t>
            </a:r>
            <a:r>
              <a:rPr lang="en-GB" sz="3000" noProof="0" dirty="0">
                <a:latin typeface="+mj-lt"/>
              </a:rPr>
              <a:t> and </a:t>
            </a:r>
            <a:r>
              <a:rPr lang="en-GB" sz="3000" noProof="0" dirty="0" err="1">
                <a:latin typeface="+mj-lt"/>
              </a:rPr>
              <a:t>Speedfactory</a:t>
            </a:r>
            <a:r>
              <a:rPr lang="en-GB" sz="3000" noProof="0" dirty="0">
                <a:latin typeface="+mj-lt"/>
              </a:rPr>
              <a:t> Concepts</a:t>
            </a:r>
          </a:p>
        </p:txBody>
      </p:sp>
      <p:pic>
        <p:nvPicPr>
          <p:cNvPr id="3" name="Grafik 2">
            <a:extLst>
              <a:ext uri="{FF2B5EF4-FFF2-40B4-BE49-F238E27FC236}">
                <a16:creationId xmlns:a16="http://schemas.microsoft.com/office/drawing/2014/main" id="{BCCB6D90-2B8E-0F2A-23C7-12DFE71CD603}"/>
              </a:ext>
            </a:extLst>
          </p:cNvPr>
          <p:cNvPicPr>
            <a:picLocks noChangeAspect="1"/>
          </p:cNvPicPr>
          <p:nvPr/>
        </p:nvPicPr>
        <p:blipFill>
          <a:blip r:embed="rId2"/>
          <a:srcRect/>
          <a:stretch/>
        </p:blipFill>
        <p:spPr>
          <a:xfrm>
            <a:off x="2174232" y="1297824"/>
            <a:ext cx="7553293" cy="4855234"/>
          </a:xfrm>
          <a:prstGeom prst="rect">
            <a:avLst/>
          </a:prstGeom>
        </p:spPr>
      </p:pic>
    </p:spTree>
    <p:extLst>
      <p:ext uri="{BB962C8B-B14F-4D97-AF65-F5344CB8AC3E}">
        <p14:creationId xmlns:p14="http://schemas.microsoft.com/office/powerpoint/2010/main" val="3331589000"/>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92B9A-594F-54EA-488A-4AFD9FCCCD4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BDFE0D8-A77B-97CD-73F0-CA03DB584A7C}"/>
              </a:ext>
            </a:extLst>
          </p:cNvPr>
          <p:cNvSpPr>
            <a:spLocks noGrp="1"/>
          </p:cNvSpPr>
          <p:nvPr>
            <p:ph sz="quarter" idx="11"/>
          </p:nvPr>
        </p:nvSpPr>
        <p:spPr/>
        <p:txBody>
          <a:bodyPr/>
          <a:lstStyle/>
          <a:p>
            <a:pPr marL="0" indent="0">
              <a:buNone/>
            </a:pPr>
            <a:r>
              <a:rPr lang="en-GB" noProof="0" dirty="0">
                <a:latin typeface="+mj-lt"/>
              </a:rPr>
              <a:t>12.3 Digital Transformation Toolkit</a:t>
            </a:r>
            <a:endParaRPr lang="en-GB" noProof="0" dirty="0"/>
          </a:p>
        </p:txBody>
      </p:sp>
      <p:sp>
        <p:nvSpPr>
          <p:cNvPr id="4" name="Inhaltsplatzhalter 1">
            <a:extLst>
              <a:ext uri="{FF2B5EF4-FFF2-40B4-BE49-F238E27FC236}">
                <a16:creationId xmlns:a16="http://schemas.microsoft.com/office/drawing/2014/main" id="{670F47DF-D7F7-3A38-6175-CB5EAF5517C4}"/>
              </a:ext>
            </a:extLst>
          </p:cNvPr>
          <p:cNvSpPr txBox="1">
            <a:spLocks/>
          </p:cNvSpPr>
          <p:nvPr/>
        </p:nvSpPr>
        <p:spPr>
          <a:xfrm>
            <a:off x="1238250" y="1355725"/>
            <a:ext cx="6096405"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mj-lt"/>
              </a:rPr>
              <a:t>Results from research projects with thousands of participants: five continuously developed, improved and practice-validated tools/ templates for strategic digital transformation:</a:t>
            </a:r>
          </a:p>
          <a:p>
            <a:pPr marL="0" indent="0">
              <a:buNone/>
            </a:pPr>
            <a:r>
              <a:rPr lang="en-GB" sz="2200" b="1" dirty="0">
                <a:latin typeface="+mj-lt"/>
              </a:rPr>
              <a:t>1: The ACT Method – Overview:</a:t>
            </a:r>
          </a:p>
          <a:p>
            <a:pPr>
              <a:buFontTx/>
              <a:buChar char="-"/>
            </a:pPr>
            <a:r>
              <a:rPr lang="en-GB" sz="2200" dirty="0">
                <a:latin typeface="+mj-lt"/>
              </a:rPr>
              <a:t>ensures that the 24 most important strategic topics are covered in strategy. </a:t>
            </a:r>
          </a:p>
          <a:p>
            <a:pPr>
              <a:buFontTx/>
              <a:buChar char="-"/>
            </a:pPr>
            <a:r>
              <a:rPr lang="en-GB" sz="2200" dirty="0">
                <a:latin typeface="+mj-lt"/>
              </a:rPr>
              <a:t>has three phases completed as separate workshops in ten strategy steps. </a:t>
            </a:r>
          </a:p>
          <a:p>
            <a:pPr>
              <a:buFontTx/>
              <a:buChar char="-"/>
            </a:pPr>
            <a:r>
              <a:rPr lang="en-GB" sz="2200" dirty="0">
                <a:latin typeface="+mj-lt"/>
              </a:rPr>
              <a:t>can be used to discuss the 24 strategic questions, allowing to identify challenges, opportunities and project ideas for a holistic strategy.</a:t>
            </a:r>
          </a:p>
          <a:p>
            <a:pPr marL="0" indent="0">
              <a:buNone/>
            </a:pPr>
            <a:r>
              <a:rPr lang="en-GB" sz="2200" dirty="0">
                <a:latin typeface="+mj-lt"/>
              </a:rPr>
              <a:t>Free download of PDF template: </a:t>
            </a:r>
            <a:r>
              <a:rPr lang="en-GB" sz="2200" dirty="0">
                <a:latin typeface="+mj-lt"/>
                <a:hlinkClick r:id="rId2"/>
              </a:rPr>
              <a:t>www.strategic-digital-transformation.com/ACT-method</a:t>
            </a:r>
            <a:r>
              <a:rPr lang="en-GB" sz="2200" dirty="0">
                <a:latin typeface="+mj-lt"/>
              </a:rPr>
              <a:t> </a:t>
            </a:r>
          </a:p>
        </p:txBody>
      </p:sp>
      <p:pic>
        <p:nvPicPr>
          <p:cNvPr id="5" name="Grafik 4" descr="Ein Bild, das Screenshot, Rechteck, Quadrat, Design enthält.&#10;&#10;KI-generierte Inhalte können fehlerhaft sein.">
            <a:extLst>
              <a:ext uri="{FF2B5EF4-FFF2-40B4-BE49-F238E27FC236}">
                <a16:creationId xmlns:a16="http://schemas.microsoft.com/office/drawing/2014/main" id="{DEEB68A5-3996-33FA-12EA-D51E306BBBE1}"/>
              </a:ext>
            </a:extLst>
          </p:cNvPr>
          <p:cNvPicPr>
            <a:picLocks noChangeAspect="1"/>
          </p:cNvPicPr>
          <p:nvPr/>
        </p:nvPicPr>
        <p:blipFill>
          <a:blip r:embed="rId3"/>
          <a:stretch>
            <a:fillRect/>
          </a:stretch>
        </p:blipFill>
        <p:spPr>
          <a:xfrm>
            <a:off x="7419513" y="1893034"/>
            <a:ext cx="4318092" cy="3071932"/>
          </a:xfrm>
          <a:prstGeom prst="rect">
            <a:avLst/>
          </a:prstGeom>
        </p:spPr>
      </p:pic>
      <p:sp>
        <p:nvSpPr>
          <p:cNvPr id="2" name="Foliennummernplatzhalter 4">
            <a:extLst>
              <a:ext uri="{FF2B5EF4-FFF2-40B4-BE49-F238E27FC236}">
                <a16:creationId xmlns:a16="http://schemas.microsoft.com/office/drawing/2014/main" id="{AE0933FA-1DDA-AE60-8EE7-BCA16B7C148B}"/>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510</a:t>
            </a:fld>
            <a:endParaRPr lang="en-GB" sz="1000" noProof="0" dirty="0">
              <a:solidFill>
                <a:srgbClr val="004474"/>
              </a:solidFill>
            </a:endParaRPr>
          </a:p>
        </p:txBody>
      </p:sp>
    </p:spTree>
    <p:extLst>
      <p:ext uri="{BB962C8B-B14F-4D97-AF65-F5344CB8AC3E}">
        <p14:creationId xmlns:p14="http://schemas.microsoft.com/office/powerpoint/2010/main" val="2693577835"/>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71345-B8EF-CA80-F5E0-98D3621826EA}"/>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9276286-E817-21FE-D405-A7A97FD1CF38}"/>
              </a:ext>
            </a:extLst>
          </p:cNvPr>
          <p:cNvSpPr>
            <a:spLocks noGrp="1"/>
          </p:cNvSpPr>
          <p:nvPr>
            <p:ph sz="quarter" idx="11"/>
          </p:nvPr>
        </p:nvSpPr>
        <p:spPr/>
        <p:txBody>
          <a:bodyPr/>
          <a:lstStyle/>
          <a:p>
            <a:pPr marL="0" indent="0">
              <a:buNone/>
            </a:pPr>
            <a:r>
              <a:rPr lang="en-GB" noProof="0" dirty="0">
                <a:latin typeface="+mj-lt"/>
              </a:rPr>
              <a:t>12.3 </a:t>
            </a:r>
            <a:r>
              <a:rPr lang="en-GB" noProof="0" dirty="0" err="1">
                <a:latin typeface="+mj-lt"/>
              </a:rPr>
              <a:t>Digita</a:t>
            </a:r>
            <a:r>
              <a:rPr lang="en-GB" dirty="0">
                <a:latin typeface="+mj-lt"/>
              </a:rPr>
              <a:t>l Transformation Toolkit</a:t>
            </a:r>
            <a:endParaRPr lang="en-GB" noProof="0" dirty="0"/>
          </a:p>
        </p:txBody>
      </p:sp>
      <p:sp>
        <p:nvSpPr>
          <p:cNvPr id="4" name="Inhaltsplatzhalter 1">
            <a:extLst>
              <a:ext uri="{FF2B5EF4-FFF2-40B4-BE49-F238E27FC236}">
                <a16:creationId xmlns:a16="http://schemas.microsoft.com/office/drawing/2014/main" id="{E6F6525C-DEC8-08B5-DAC4-888C8F53D133}"/>
              </a:ext>
            </a:extLst>
          </p:cNvPr>
          <p:cNvSpPr txBox="1">
            <a:spLocks/>
          </p:cNvSpPr>
          <p:nvPr/>
        </p:nvSpPr>
        <p:spPr>
          <a:xfrm>
            <a:off x="1238250" y="1355725"/>
            <a:ext cx="738045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noProof="0" dirty="0">
                <a:latin typeface="+mj-lt"/>
              </a:rPr>
              <a:t>2: The ACT Method – Checklist</a:t>
            </a:r>
          </a:p>
          <a:p>
            <a:pPr>
              <a:buFontTx/>
              <a:buChar char="-"/>
            </a:pPr>
            <a:r>
              <a:rPr lang="en-GB" sz="2200" dirty="0">
                <a:latin typeface="+mj-lt"/>
              </a:rPr>
              <a:t>Detailed checklist to discuss all 24 strategic topics to develop a holistic digital strategy towards a digital roadmap. </a:t>
            </a:r>
          </a:p>
          <a:p>
            <a:pPr>
              <a:buFontTx/>
              <a:buChar char="-"/>
            </a:pPr>
            <a:r>
              <a:rPr lang="en-GB" sz="2200" noProof="0" dirty="0">
                <a:latin typeface="+mj-lt"/>
              </a:rPr>
              <a:t>Each question is explained with a description and practical tip (small business example included).</a:t>
            </a:r>
          </a:p>
          <a:p>
            <a:pPr marL="0" indent="0">
              <a:buNone/>
            </a:pPr>
            <a:r>
              <a:rPr lang="en-US" sz="2200" noProof="0" dirty="0">
                <a:latin typeface="+mj-lt"/>
              </a:rPr>
              <a:t>Free download of the PDF template: </a:t>
            </a:r>
            <a:r>
              <a:rPr lang="en-US" sz="2200" noProof="0" dirty="0">
                <a:latin typeface="+mj-lt"/>
                <a:hlinkClick r:id="rId2"/>
              </a:rPr>
              <a:t>www.strategic-digital-transformation.com/ACT-checklist</a:t>
            </a:r>
            <a:r>
              <a:rPr lang="en-US" sz="2200" noProof="0" dirty="0">
                <a:latin typeface="+mj-lt"/>
              </a:rPr>
              <a:t> </a:t>
            </a:r>
          </a:p>
          <a:p>
            <a:pPr marL="0" indent="0">
              <a:buNone/>
            </a:pPr>
            <a:endParaRPr lang="en-GB" sz="1000" noProof="0" dirty="0">
              <a:latin typeface="+mj-lt"/>
            </a:endParaRPr>
          </a:p>
          <a:p>
            <a:pPr marL="0" indent="0">
              <a:buNone/>
            </a:pPr>
            <a:r>
              <a:rPr lang="en-GB" sz="2200" b="1" dirty="0">
                <a:latin typeface="+mj-lt"/>
              </a:rPr>
              <a:t>3: The Digital Strategy Check – Free Online Tool</a:t>
            </a:r>
          </a:p>
          <a:p>
            <a:pPr>
              <a:buFontTx/>
              <a:buChar char="-"/>
            </a:pPr>
            <a:r>
              <a:rPr lang="en-GB" sz="2200" dirty="0">
                <a:latin typeface="+mj-lt"/>
              </a:rPr>
              <a:t>h</a:t>
            </a:r>
            <a:r>
              <a:rPr lang="en-GB" sz="2200" noProof="0" dirty="0" err="1">
                <a:latin typeface="+mj-lt"/>
              </a:rPr>
              <a:t>elps</a:t>
            </a:r>
            <a:r>
              <a:rPr lang="en-GB" sz="2200" noProof="0" dirty="0">
                <a:latin typeface="+mj-lt"/>
              </a:rPr>
              <a:t> to determine digital maturity through 24 digital strategy questions of the ACT method.</a:t>
            </a:r>
          </a:p>
          <a:p>
            <a:pPr>
              <a:buFontTx/>
              <a:buChar char="-"/>
            </a:pPr>
            <a:r>
              <a:rPr lang="en-GB" sz="2200" dirty="0">
                <a:latin typeface="+mj-lt"/>
              </a:rPr>
              <a:t>Less then 10 minutes, results right away online and downloadable as free PDF. </a:t>
            </a:r>
          </a:p>
          <a:p>
            <a:pPr marL="0" indent="0">
              <a:buNone/>
            </a:pPr>
            <a:r>
              <a:rPr lang="en-GB" sz="2200" dirty="0">
                <a:latin typeface="+mj-lt"/>
              </a:rPr>
              <a:t>Free assessment: </a:t>
            </a:r>
            <a:r>
              <a:rPr lang="en-GB" sz="2200" dirty="0">
                <a:latin typeface="+mj-lt"/>
                <a:hlinkClick r:id="rId3"/>
              </a:rPr>
              <a:t>www.digital-strategy-check.com</a:t>
            </a:r>
            <a:r>
              <a:rPr lang="en-GB" sz="2200" dirty="0">
                <a:latin typeface="+mj-lt"/>
              </a:rPr>
              <a:t> </a:t>
            </a:r>
            <a:endParaRPr lang="en-GB" sz="2200" noProof="0" dirty="0">
              <a:latin typeface="+mj-lt"/>
            </a:endParaRPr>
          </a:p>
        </p:txBody>
      </p:sp>
      <p:pic>
        <p:nvPicPr>
          <p:cNvPr id="5" name="Grafik 4" descr="Ein Bild, das Screenshot, Text, parallel, Diagramm enthält.&#10;&#10;KI-generierte Inhalte können fehlerhaft sein.">
            <a:extLst>
              <a:ext uri="{FF2B5EF4-FFF2-40B4-BE49-F238E27FC236}">
                <a16:creationId xmlns:a16="http://schemas.microsoft.com/office/drawing/2014/main" id="{06E0BC1A-ED72-B546-7879-BE529EAF25D0}"/>
              </a:ext>
            </a:extLst>
          </p:cNvPr>
          <p:cNvPicPr>
            <a:picLocks noChangeAspect="1"/>
          </p:cNvPicPr>
          <p:nvPr/>
        </p:nvPicPr>
        <p:blipFill>
          <a:blip r:embed="rId4"/>
          <a:stretch>
            <a:fillRect/>
          </a:stretch>
        </p:blipFill>
        <p:spPr>
          <a:xfrm>
            <a:off x="8618706" y="1421233"/>
            <a:ext cx="2912856" cy="2007767"/>
          </a:xfrm>
          <a:prstGeom prst="rect">
            <a:avLst/>
          </a:prstGeom>
        </p:spPr>
      </p:pic>
      <p:pic>
        <p:nvPicPr>
          <p:cNvPr id="7" name="Grafik 6" descr="Ein Bild, das Entwurf, Origami, Design enthält.&#10;&#10;KI-generierte Inhalte können fehlerhaft sein.">
            <a:extLst>
              <a:ext uri="{FF2B5EF4-FFF2-40B4-BE49-F238E27FC236}">
                <a16:creationId xmlns:a16="http://schemas.microsoft.com/office/drawing/2014/main" id="{31BACA4B-741F-9BB4-6011-25DC7E25CC7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780961" y="3773010"/>
            <a:ext cx="2940417" cy="2473222"/>
          </a:xfrm>
          <a:prstGeom prst="rect">
            <a:avLst/>
          </a:prstGeom>
        </p:spPr>
      </p:pic>
      <p:sp>
        <p:nvSpPr>
          <p:cNvPr id="2" name="Foliennummernplatzhalter 4">
            <a:extLst>
              <a:ext uri="{FF2B5EF4-FFF2-40B4-BE49-F238E27FC236}">
                <a16:creationId xmlns:a16="http://schemas.microsoft.com/office/drawing/2014/main" id="{D0011831-DFDE-151C-787F-9CA15E39C889}"/>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511</a:t>
            </a:fld>
            <a:endParaRPr lang="en-GB" sz="1000" noProof="0" dirty="0">
              <a:solidFill>
                <a:srgbClr val="004474"/>
              </a:solidFill>
            </a:endParaRPr>
          </a:p>
        </p:txBody>
      </p:sp>
    </p:spTree>
    <p:extLst>
      <p:ext uri="{BB962C8B-B14F-4D97-AF65-F5344CB8AC3E}">
        <p14:creationId xmlns:p14="http://schemas.microsoft.com/office/powerpoint/2010/main" val="4079601574"/>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4671A-F8DF-7E2E-2141-3F5E3904785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A0A3C0C-5250-7DE2-53EB-6014E69137FA}"/>
              </a:ext>
            </a:extLst>
          </p:cNvPr>
          <p:cNvSpPr>
            <a:spLocks noGrp="1"/>
          </p:cNvSpPr>
          <p:nvPr>
            <p:ph sz="quarter" idx="11"/>
          </p:nvPr>
        </p:nvSpPr>
        <p:spPr/>
        <p:txBody>
          <a:bodyPr/>
          <a:lstStyle/>
          <a:p>
            <a:pPr marL="0" indent="0">
              <a:buNone/>
            </a:pPr>
            <a:r>
              <a:rPr lang="en-GB" noProof="0" dirty="0">
                <a:latin typeface="+mj-lt"/>
              </a:rPr>
              <a:t>12.3 </a:t>
            </a:r>
            <a:r>
              <a:rPr lang="en-GB" noProof="0" dirty="0" err="1">
                <a:latin typeface="+mj-lt"/>
              </a:rPr>
              <a:t>Digita</a:t>
            </a:r>
            <a:r>
              <a:rPr lang="en-GB" dirty="0">
                <a:latin typeface="+mj-lt"/>
              </a:rPr>
              <a:t>l Transformation Toolkit</a:t>
            </a:r>
            <a:endParaRPr lang="en-GB" noProof="0" dirty="0"/>
          </a:p>
        </p:txBody>
      </p:sp>
      <p:sp>
        <p:nvSpPr>
          <p:cNvPr id="4" name="Inhaltsplatzhalter 1">
            <a:extLst>
              <a:ext uri="{FF2B5EF4-FFF2-40B4-BE49-F238E27FC236}">
                <a16:creationId xmlns:a16="http://schemas.microsoft.com/office/drawing/2014/main" id="{D7B95F8B-83F5-83FA-E216-B349191B3AF9}"/>
              </a:ext>
            </a:extLst>
          </p:cNvPr>
          <p:cNvSpPr txBox="1">
            <a:spLocks/>
          </p:cNvSpPr>
          <p:nvPr/>
        </p:nvSpPr>
        <p:spPr>
          <a:xfrm>
            <a:off x="1238251" y="1355725"/>
            <a:ext cx="5748476"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noProof="0" dirty="0">
                <a:latin typeface="+mj-lt"/>
              </a:rPr>
              <a:t>4: The Workshop Canvas for Digital Transformation</a:t>
            </a:r>
          </a:p>
          <a:p>
            <a:pPr>
              <a:buFontTx/>
              <a:buChar char="-"/>
            </a:pPr>
            <a:r>
              <a:rPr lang="en-GB" sz="2200" dirty="0">
                <a:latin typeface="+mj-lt"/>
              </a:rPr>
              <a:t>delivers quick results via its bottom-up approach of collaboration to activate the collective knowledge.</a:t>
            </a:r>
          </a:p>
          <a:p>
            <a:pPr>
              <a:buFontTx/>
              <a:buChar char="-"/>
            </a:pPr>
            <a:r>
              <a:rPr lang="en-GB" sz="2200" dirty="0">
                <a:latin typeface="+mj-lt"/>
              </a:rPr>
              <a:t>One-day workshop, SAF are discussed step by step by answering questions to identify and debate challenges, opportunities and project ideas. </a:t>
            </a:r>
            <a:endParaRPr lang="en-GB" sz="2200" noProof="0" dirty="0">
              <a:latin typeface="+mj-lt"/>
            </a:endParaRPr>
          </a:p>
          <a:p>
            <a:pPr marL="0" indent="0">
              <a:buNone/>
            </a:pPr>
            <a:r>
              <a:rPr lang="en-US" sz="2200" dirty="0">
                <a:latin typeface="+mj-lt"/>
              </a:rPr>
              <a:t>Free download of the PDF template: </a:t>
            </a:r>
            <a:r>
              <a:rPr lang="en-US" sz="2200" dirty="0">
                <a:latin typeface="+mj-lt"/>
                <a:hlinkClick r:id="rId2"/>
              </a:rPr>
              <a:t>www.strategic-digital-transformation.com/workshop-canvas</a:t>
            </a:r>
            <a:r>
              <a:rPr lang="en-US" sz="2200" dirty="0">
                <a:latin typeface="+mj-lt"/>
              </a:rPr>
              <a:t> </a:t>
            </a:r>
            <a:endParaRPr lang="en-GB" sz="2200" noProof="0" dirty="0">
              <a:latin typeface="+mj-lt"/>
            </a:endParaRPr>
          </a:p>
        </p:txBody>
      </p:sp>
      <p:pic>
        <p:nvPicPr>
          <p:cNvPr id="5" name="Grafik 4" descr="Ein Bild, das Screenshot, Rechteck, Design, Gerät enthält.&#10;&#10;KI-generierte Inhalte können fehlerhaft sein.">
            <a:extLst>
              <a:ext uri="{FF2B5EF4-FFF2-40B4-BE49-F238E27FC236}">
                <a16:creationId xmlns:a16="http://schemas.microsoft.com/office/drawing/2014/main" id="{A44E5151-10BA-BFAD-62C5-C9F975E5AFCE}"/>
              </a:ext>
            </a:extLst>
          </p:cNvPr>
          <p:cNvPicPr>
            <a:picLocks noChangeAspect="1"/>
          </p:cNvPicPr>
          <p:nvPr/>
        </p:nvPicPr>
        <p:blipFill>
          <a:blip r:embed="rId3"/>
          <a:stretch>
            <a:fillRect/>
          </a:stretch>
        </p:blipFill>
        <p:spPr>
          <a:xfrm>
            <a:off x="6874443" y="1926601"/>
            <a:ext cx="4704340" cy="2814076"/>
          </a:xfrm>
          <a:prstGeom prst="rect">
            <a:avLst/>
          </a:prstGeom>
        </p:spPr>
      </p:pic>
      <p:sp>
        <p:nvSpPr>
          <p:cNvPr id="2" name="Foliennummernplatzhalter 4">
            <a:extLst>
              <a:ext uri="{FF2B5EF4-FFF2-40B4-BE49-F238E27FC236}">
                <a16:creationId xmlns:a16="http://schemas.microsoft.com/office/drawing/2014/main" id="{3C3FE6C8-BB2D-866F-9772-6A258912375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512</a:t>
            </a:fld>
            <a:endParaRPr lang="en-GB" sz="1000" noProof="0" dirty="0">
              <a:solidFill>
                <a:srgbClr val="004474"/>
              </a:solidFill>
            </a:endParaRPr>
          </a:p>
        </p:txBody>
      </p:sp>
    </p:spTree>
    <p:extLst>
      <p:ext uri="{BB962C8B-B14F-4D97-AF65-F5344CB8AC3E}">
        <p14:creationId xmlns:p14="http://schemas.microsoft.com/office/powerpoint/2010/main" val="2584188906"/>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18814-FC90-BA27-0689-2B8B38E7C3E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F0AB439-E3AE-EC32-A159-272AD7B17C69}"/>
              </a:ext>
            </a:extLst>
          </p:cNvPr>
          <p:cNvSpPr>
            <a:spLocks noGrp="1"/>
          </p:cNvSpPr>
          <p:nvPr>
            <p:ph sz="quarter" idx="11"/>
          </p:nvPr>
        </p:nvSpPr>
        <p:spPr/>
        <p:txBody>
          <a:bodyPr/>
          <a:lstStyle/>
          <a:p>
            <a:pPr marL="0" indent="0">
              <a:buNone/>
            </a:pPr>
            <a:r>
              <a:rPr lang="en-GB" noProof="0" dirty="0">
                <a:latin typeface="+mj-lt"/>
              </a:rPr>
              <a:t>12.3 </a:t>
            </a:r>
            <a:r>
              <a:rPr lang="en-GB" noProof="0" dirty="0" err="1">
                <a:latin typeface="+mj-lt"/>
              </a:rPr>
              <a:t>Digita</a:t>
            </a:r>
            <a:r>
              <a:rPr lang="en-GB" dirty="0">
                <a:latin typeface="+mj-lt"/>
              </a:rPr>
              <a:t>l Transformation Toolkit</a:t>
            </a:r>
            <a:endParaRPr lang="en-GB" noProof="0" dirty="0"/>
          </a:p>
        </p:txBody>
      </p:sp>
      <p:sp>
        <p:nvSpPr>
          <p:cNvPr id="4" name="Inhaltsplatzhalter 1">
            <a:extLst>
              <a:ext uri="{FF2B5EF4-FFF2-40B4-BE49-F238E27FC236}">
                <a16:creationId xmlns:a16="http://schemas.microsoft.com/office/drawing/2014/main" id="{C53F07E2-E8E1-19D2-B96A-1B4552AD33CC}"/>
              </a:ext>
            </a:extLst>
          </p:cNvPr>
          <p:cNvSpPr txBox="1">
            <a:spLocks/>
          </p:cNvSpPr>
          <p:nvPr/>
        </p:nvSpPr>
        <p:spPr>
          <a:xfrm>
            <a:off x="1238250" y="1355725"/>
            <a:ext cx="6066743"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noProof="0" dirty="0">
                <a:latin typeface="+mj-lt"/>
              </a:rPr>
              <a:t>5: The Digital Roadmap – Template and Small Business Example</a:t>
            </a:r>
          </a:p>
          <a:p>
            <a:pPr>
              <a:buFontTx/>
              <a:buChar char="-"/>
            </a:pPr>
            <a:r>
              <a:rPr lang="en-GB" sz="2200" dirty="0">
                <a:latin typeface="+mj-lt"/>
              </a:rPr>
              <a:t>used to document and present all strategic initiatives and project.</a:t>
            </a:r>
          </a:p>
          <a:p>
            <a:pPr>
              <a:buFontTx/>
              <a:buChar char="-"/>
            </a:pPr>
            <a:r>
              <a:rPr lang="en-GB" sz="2200" dirty="0">
                <a:latin typeface="+mj-lt"/>
              </a:rPr>
              <a:t>h</a:t>
            </a:r>
            <a:r>
              <a:rPr lang="en-GB" sz="2200" noProof="0" dirty="0" err="1">
                <a:latin typeface="+mj-lt"/>
              </a:rPr>
              <a:t>elps</a:t>
            </a:r>
            <a:r>
              <a:rPr lang="en-GB" sz="2200" noProof="0" dirty="0">
                <a:latin typeface="+mj-lt"/>
              </a:rPr>
              <a:t> to obtain an overview.</a:t>
            </a:r>
          </a:p>
          <a:p>
            <a:pPr>
              <a:buFontTx/>
              <a:buChar char="-"/>
            </a:pPr>
            <a:r>
              <a:rPr lang="en-GB" sz="2200" noProof="0" dirty="0">
                <a:latin typeface="+mj-lt"/>
              </a:rPr>
              <a:t>St</a:t>
            </a:r>
            <a:r>
              <a:rPr lang="en-GB" sz="2200" dirty="0" err="1">
                <a:latin typeface="+mj-lt"/>
              </a:rPr>
              <a:t>rategic</a:t>
            </a:r>
            <a:r>
              <a:rPr lang="en-GB" sz="2200" dirty="0">
                <a:latin typeface="+mj-lt"/>
              </a:rPr>
              <a:t> management tool as basis for internal communication, control/ monitoring instrument. </a:t>
            </a:r>
          </a:p>
          <a:p>
            <a:pPr>
              <a:buFontTx/>
              <a:buChar char="-"/>
            </a:pPr>
            <a:r>
              <a:rPr lang="en-GB" sz="2200" noProof="0" dirty="0">
                <a:latin typeface="+mj-lt"/>
              </a:rPr>
              <a:t>Every</a:t>
            </a:r>
            <a:r>
              <a:rPr lang="en-GB" sz="2200" dirty="0">
                <a:latin typeface="+mj-lt"/>
              </a:rPr>
              <a:t> month (at least once a quarter), management should discuss progress and document successes and changes to the plan.</a:t>
            </a:r>
          </a:p>
          <a:p>
            <a:pPr>
              <a:buFontTx/>
              <a:buChar char="-"/>
            </a:pPr>
            <a:r>
              <a:rPr lang="en-GB" sz="2200" noProof="0" dirty="0">
                <a:latin typeface="+mj-lt"/>
              </a:rPr>
              <a:t>Example of a small business included.</a:t>
            </a:r>
          </a:p>
          <a:p>
            <a:pPr marL="0" indent="0">
              <a:buNone/>
            </a:pPr>
            <a:r>
              <a:rPr lang="en-US" sz="2200" noProof="0" dirty="0">
                <a:latin typeface="+mj-lt"/>
              </a:rPr>
              <a:t>Free download of the PDF template: </a:t>
            </a:r>
            <a:r>
              <a:rPr lang="en-US" sz="2200" noProof="0" dirty="0">
                <a:latin typeface="+mj-lt"/>
                <a:hlinkClick r:id="rId2"/>
              </a:rPr>
              <a:t>www.strategic-digital-transformation.com/roadmap</a:t>
            </a:r>
            <a:r>
              <a:rPr lang="en-US" sz="2200" noProof="0" dirty="0">
                <a:latin typeface="+mj-lt"/>
              </a:rPr>
              <a:t> </a:t>
            </a:r>
            <a:endParaRPr lang="en-GB" sz="2200" noProof="0" dirty="0">
              <a:latin typeface="+mj-lt"/>
            </a:endParaRPr>
          </a:p>
          <a:p>
            <a:pPr>
              <a:buFontTx/>
              <a:buChar char="-"/>
            </a:pPr>
            <a:endParaRPr lang="en-GB" sz="2200" noProof="0" dirty="0">
              <a:latin typeface="+mj-lt"/>
            </a:endParaRPr>
          </a:p>
        </p:txBody>
      </p:sp>
      <p:pic>
        <p:nvPicPr>
          <p:cNvPr id="5" name="Grafik 4" descr="Ein Bild, das Text, Diagramm, parallel, Kreuzworträtsel enthält.&#10;&#10;KI-generierte Inhalte können fehlerhaft sein.">
            <a:extLst>
              <a:ext uri="{FF2B5EF4-FFF2-40B4-BE49-F238E27FC236}">
                <a16:creationId xmlns:a16="http://schemas.microsoft.com/office/drawing/2014/main" id="{93EF3DF0-C65B-17D4-0705-D9462BA3F000}"/>
              </a:ext>
            </a:extLst>
          </p:cNvPr>
          <p:cNvPicPr>
            <a:picLocks noChangeAspect="1"/>
          </p:cNvPicPr>
          <p:nvPr/>
        </p:nvPicPr>
        <p:blipFill>
          <a:blip r:embed="rId3"/>
          <a:stretch>
            <a:fillRect/>
          </a:stretch>
        </p:blipFill>
        <p:spPr>
          <a:xfrm>
            <a:off x="7547452" y="2443436"/>
            <a:ext cx="4177619" cy="2614066"/>
          </a:xfrm>
          <a:prstGeom prst="rect">
            <a:avLst/>
          </a:prstGeom>
        </p:spPr>
      </p:pic>
      <p:sp>
        <p:nvSpPr>
          <p:cNvPr id="2" name="Foliennummernplatzhalter 4">
            <a:extLst>
              <a:ext uri="{FF2B5EF4-FFF2-40B4-BE49-F238E27FC236}">
                <a16:creationId xmlns:a16="http://schemas.microsoft.com/office/drawing/2014/main" id="{68723A22-1287-A309-FF8A-0E94FD18458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513</a:t>
            </a:fld>
            <a:endParaRPr lang="en-GB" sz="1000" noProof="0" dirty="0">
              <a:solidFill>
                <a:srgbClr val="004474"/>
              </a:solidFill>
            </a:endParaRPr>
          </a:p>
        </p:txBody>
      </p:sp>
    </p:spTree>
    <p:extLst>
      <p:ext uri="{BB962C8B-B14F-4D97-AF65-F5344CB8AC3E}">
        <p14:creationId xmlns:p14="http://schemas.microsoft.com/office/powerpoint/2010/main" val="690966764"/>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61F47-DB9E-0199-132E-49612361F40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51617F22-08CE-DE34-EDE5-87BA287613F4}"/>
              </a:ext>
            </a:extLst>
          </p:cNvPr>
          <p:cNvSpPr>
            <a:spLocks noGrp="1"/>
          </p:cNvSpPr>
          <p:nvPr>
            <p:ph sz="quarter" idx="11"/>
          </p:nvPr>
        </p:nvSpPr>
        <p:spPr/>
        <p:txBody>
          <a:bodyPr/>
          <a:lstStyle/>
          <a:p>
            <a:pPr marL="0" indent="0">
              <a:buNone/>
            </a:pPr>
            <a:r>
              <a:rPr lang="en-GB" noProof="0" dirty="0">
                <a:latin typeface="+mj-lt"/>
              </a:rPr>
              <a:t>12.4 Conclusion</a:t>
            </a:r>
            <a:endParaRPr lang="en-GB" noProof="0" dirty="0"/>
          </a:p>
        </p:txBody>
      </p:sp>
      <p:sp>
        <p:nvSpPr>
          <p:cNvPr id="4" name="Inhaltsplatzhalter 1">
            <a:extLst>
              <a:ext uri="{FF2B5EF4-FFF2-40B4-BE49-F238E27FC236}">
                <a16:creationId xmlns:a16="http://schemas.microsoft.com/office/drawing/2014/main" id="{E7FE07E2-CBD7-D32F-2122-A79501086BE9}"/>
              </a:ext>
            </a:extLst>
          </p:cNvPr>
          <p:cNvSpPr txBox="1">
            <a:spLocks/>
          </p:cNvSpPr>
          <p:nvPr/>
        </p:nvSpPr>
        <p:spPr>
          <a:xfrm>
            <a:off x="1238249" y="1355725"/>
            <a:ext cx="10478829" cy="4789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Chapter 12 focuses on transforming the theoretical foundations into practical applications and tools using the ACT method. </a:t>
            </a:r>
          </a:p>
          <a:p>
            <a:r>
              <a:rPr lang="en-GB" sz="2200" noProof="0" dirty="0">
                <a:latin typeface="+mj-lt"/>
              </a:rPr>
              <a:t>ACT is designed to help businesses develop and implement digital transformation strategies that are holistic (academically rigorous, practically relevant, efficient and effective). </a:t>
            </a:r>
          </a:p>
          <a:p>
            <a:r>
              <a:rPr lang="en-GB" sz="2200" dirty="0">
                <a:latin typeface="+mj-lt"/>
              </a:rPr>
              <a:t>Three phases / workshops:</a:t>
            </a:r>
          </a:p>
          <a:p>
            <a:pPr lvl="1"/>
            <a:r>
              <a:rPr lang="en-US" sz="2200" noProof="0" dirty="0" err="1">
                <a:latin typeface="+mj-lt"/>
              </a:rPr>
              <a:t>Analyse</a:t>
            </a:r>
            <a:r>
              <a:rPr lang="en-US" sz="2200" noProof="0" dirty="0">
                <a:latin typeface="+mj-lt"/>
              </a:rPr>
              <a:t>: Conducting market analysis, understanding customer expectations, competitive situations, environmental factors, technology trends, and digital maturity.</a:t>
            </a:r>
          </a:p>
          <a:p>
            <a:pPr lvl="1"/>
            <a:r>
              <a:rPr lang="en-US" sz="2200" dirty="0">
                <a:latin typeface="+mj-lt"/>
              </a:rPr>
              <a:t>C</a:t>
            </a:r>
            <a:r>
              <a:rPr lang="en-US" sz="2200" noProof="0" dirty="0" err="1">
                <a:latin typeface="+mj-lt"/>
              </a:rPr>
              <a:t>reate</a:t>
            </a:r>
            <a:r>
              <a:rPr lang="en-US" sz="2200" noProof="0" dirty="0">
                <a:latin typeface="+mj-lt"/>
              </a:rPr>
              <a:t>: Developing strategic capabilities, business models, digital channels, and innovations based on the findings from the Analysis phase.</a:t>
            </a:r>
          </a:p>
          <a:p>
            <a:pPr lvl="1"/>
            <a:r>
              <a:rPr lang="en-US" sz="2200" noProof="0" dirty="0">
                <a:latin typeface="+mj-lt"/>
              </a:rPr>
              <a:t>Transform: Implementing, testing, and </a:t>
            </a:r>
            <a:r>
              <a:rPr lang="en-US" sz="2200" noProof="0" dirty="0" err="1">
                <a:latin typeface="+mj-lt"/>
              </a:rPr>
              <a:t>optimising</a:t>
            </a:r>
            <a:r>
              <a:rPr lang="en-US" sz="2200" noProof="0" dirty="0">
                <a:latin typeface="+mj-lt"/>
              </a:rPr>
              <a:t> strategies to ensure flexibility and competitiveness.</a:t>
            </a:r>
          </a:p>
          <a:p>
            <a:r>
              <a:rPr lang="en-GB" sz="2200" dirty="0">
                <a:latin typeface="+mj-lt"/>
              </a:rPr>
              <a:t>This chapter presents ten steps for using the ACT method and the </a:t>
            </a:r>
            <a:r>
              <a:rPr lang="en-GB" sz="2200" i="1" dirty="0">
                <a:latin typeface="+mj-lt"/>
              </a:rPr>
              <a:t>Digital Transformation Toolkit </a:t>
            </a:r>
            <a:r>
              <a:rPr lang="en-GB" sz="2200" dirty="0">
                <a:latin typeface="+mj-lt"/>
              </a:rPr>
              <a:t>to support this process. </a:t>
            </a:r>
            <a:endParaRPr lang="en-GB" sz="2200" noProof="0" dirty="0">
              <a:latin typeface="+mj-lt"/>
            </a:endParaRPr>
          </a:p>
        </p:txBody>
      </p:sp>
      <p:sp>
        <p:nvSpPr>
          <p:cNvPr id="2" name="Foliennummernplatzhalter 4">
            <a:extLst>
              <a:ext uri="{FF2B5EF4-FFF2-40B4-BE49-F238E27FC236}">
                <a16:creationId xmlns:a16="http://schemas.microsoft.com/office/drawing/2014/main" id="{A34A83DA-C219-E819-C320-7D859B8CF0CB}"/>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514</a:t>
            </a:fld>
            <a:endParaRPr lang="en-GB" sz="1000" noProof="0" dirty="0">
              <a:solidFill>
                <a:srgbClr val="004474"/>
              </a:solidFill>
            </a:endParaRPr>
          </a:p>
        </p:txBody>
      </p:sp>
    </p:spTree>
    <p:extLst>
      <p:ext uri="{BB962C8B-B14F-4D97-AF65-F5344CB8AC3E}">
        <p14:creationId xmlns:p14="http://schemas.microsoft.com/office/powerpoint/2010/main" val="977991728"/>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48704" y="1034745"/>
            <a:ext cx="9404350" cy="55022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noProof="0" dirty="0">
                <a:latin typeface="+mj-lt"/>
                <a:ea typeface="Calibri Light" panose="020F0302020204030204" pitchFamily="34" charset="0"/>
                <a:cs typeface="Calibri Light" panose="020F0302020204030204" pitchFamily="34" charset="0"/>
              </a:rPr>
              <a:t>Step 1: Selection of a case organization</a:t>
            </a:r>
          </a:p>
          <a:p>
            <a:pPr marL="0" indent="0">
              <a:buNone/>
            </a:pPr>
            <a:r>
              <a:rPr lang="en-US" sz="2000" noProof="0" dirty="0">
                <a:latin typeface="+mj-lt"/>
              </a:rPr>
              <a:t>For this chapter, students should complete the following tasks based on the focal case study from week 1 / Chapters 01-03. Below tasks can be completed either individually or in a group of 3-5 students as the final project for the course/textbook.</a:t>
            </a:r>
            <a:br>
              <a:rPr lang="en-GB" sz="2000" noProof="0" dirty="0">
                <a:latin typeface="+mj-lt"/>
              </a:rPr>
            </a:br>
            <a:r>
              <a:rPr kumimoji="0" lang="en-GB" sz="2000" b="1" i="0" u="none" strike="noStrike" kern="1200" cap="none" spc="0" normalizeH="0" baseline="0" noProof="0" dirty="0">
                <a:ln>
                  <a:noFill/>
                </a:ln>
                <a:solidFill>
                  <a:prstClr val="black"/>
                </a:solidFill>
                <a:effectLst/>
                <a:uLnTx/>
                <a:uFillTx/>
                <a:latin typeface="+mj-lt"/>
                <a:ea typeface="+mn-ea"/>
                <a:cs typeface="+mn-cs"/>
              </a:rPr>
              <a:t>Step 2: Case questions linked to this chapter</a:t>
            </a:r>
            <a:endParaRPr lang="en-GB" sz="2000" noProof="0" dirty="0">
              <a:latin typeface="+mj-lt"/>
            </a:endParaRPr>
          </a:p>
          <a:p>
            <a:pPr marL="457200" indent="-457200">
              <a:buFont typeface="+mj-lt"/>
              <a:buAutoNum type="arabicPeriod"/>
            </a:pPr>
            <a:r>
              <a:rPr lang="en-US" sz="2000" noProof="0" dirty="0">
                <a:latin typeface="+mj-lt"/>
              </a:rPr>
              <a:t>Develop a project plan that includes the ten project steps (see Chapter 12.2). For each step, define who is involved, what should be done, how long it will take, what the deadlines are, and what the critical success factors are to succeed with the digital transformation initiative. </a:t>
            </a:r>
          </a:p>
          <a:p>
            <a:pPr marL="457200" indent="-457200">
              <a:buFont typeface="+mj-lt"/>
              <a:buAutoNum type="arabicPeriod"/>
            </a:pPr>
            <a:r>
              <a:rPr lang="en-US" sz="2000" noProof="0" dirty="0">
                <a:latin typeface="+mj-lt"/>
              </a:rPr>
              <a:t>As per above task no. 1, define how long it will take to develop the digital roadmap/digital transformation strategy before implementation can start. </a:t>
            </a:r>
            <a:r>
              <a:rPr lang="en-US" sz="2000" noProof="0" dirty="0" err="1">
                <a:latin typeface="+mj-lt"/>
              </a:rPr>
              <a:t>Analyse</a:t>
            </a:r>
            <a:r>
              <a:rPr lang="en-US" sz="2000" noProof="0" dirty="0">
                <a:latin typeface="+mj-lt"/>
              </a:rPr>
              <a:t> if –  for the size and type of business and the current competitive market situation – this is too short, just right or too long.</a:t>
            </a:r>
          </a:p>
          <a:p>
            <a:pPr marL="457200" indent="-457200">
              <a:buFont typeface="+mj-lt"/>
              <a:buAutoNum type="arabicPeriod"/>
            </a:pPr>
            <a:r>
              <a:rPr lang="en-US" sz="2000" noProof="0" dirty="0">
                <a:latin typeface="+mj-lt"/>
              </a:rPr>
              <a:t>Define the questions which you would ask during a preliminary discussion with the board of directors/owners/executives of the </a:t>
            </a:r>
            <a:r>
              <a:rPr lang="en-US" sz="2000" noProof="0" dirty="0" err="1">
                <a:latin typeface="+mj-lt"/>
              </a:rPr>
              <a:t>organisation</a:t>
            </a:r>
            <a:r>
              <a:rPr lang="en-US" sz="2000" noProof="0" dirty="0">
                <a:latin typeface="+mj-lt"/>
              </a:rPr>
              <a:t> (Step 1 as per Chapter 12.2): define at least ten questions which you would ask in order to identify the importance/scope of the digital transformation initiative of the business. </a:t>
            </a: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
        <p:nvSpPr>
          <p:cNvPr id="2" name="Foliennummernplatzhalter 4">
            <a:extLst>
              <a:ext uri="{FF2B5EF4-FFF2-40B4-BE49-F238E27FC236}">
                <a16:creationId xmlns:a16="http://schemas.microsoft.com/office/drawing/2014/main" id="{800A0123-6B2E-CE1E-AE15-1E73B928E5FF}"/>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515</a:t>
            </a:fld>
            <a:endParaRPr lang="en-GB" sz="1000" noProof="0" dirty="0">
              <a:solidFill>
                <a:srgbClr val="004474"/>
              </a:solidFill>
            </a:endParaRPr>
          </a:p>
        </p:txBody>
      </p:sp>
    </p:spTree>
    <p:extLst>
      <p:ext uri="{BB962C8B-B14F-4D97-AF65-F5344CB8AC3E}">
        <p14:creationId xmlns:p14="http://schemas.microsoft.com/office/powerpoint/2010/main" val="3507970132"/>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48704" y="1034745"/>
            <a:ext cx="10621304"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4"/>
            </a:pPr>
            <a:r>
              <a:rPr lang="en-US" sz="2000" noProof="0" dirty="0">
                <a:latin typeface="+mj-lt"/>
              </a:rPr>
              <a:t>Complete the online digital maturity assessment (see Box 12.3) for the </a:t>
            </a:r>
            <a:r>
              <a:rPr lang="en-US" sz="2000" noProof="0" dirty="0" err="1">
                <a:latin typeface="+mj-lt"/>
              </a:rPr>
              <a:t>organisation</a:t>
            </a:r>
            <a:r>
              <a:rPr lang="en-US" sz="2000" noProof="0" dirty="0">
                <a:latin typeface="+mj-lt"/>
              </a:rPr>
              <a:t> on www.digital-strategy-check.com (make assumptions, if required). Critically </a:t>
            </a:r>
            <a:r>
              <a:rPr lang="en-US" sz="2000" noProof="0" dirty="0" err="1">
                <a:latin typeface="+mj-lt"/>
              </a:rPr>
              <a:t>analyse</a:t>
            </a:r>
            <a:r>
              <a:rPr lang="en-US" sz="2000" noProof="0" dirty="0">
                <a:latin typeface="+mj-lt"/>
              </a:rPr>
              <a:t> the findings and explain/describe where (in which strategic action field or for which topics) the </a:t>
            </a:r>
            <a:r>
              <a:rPr lang="en-US" sz="2000" noProof="0" dirty="0" err="1">
                <a:latin typeface="+mj-lt"/>
              </a:rPr>
              <a:t>organisation</a:t>
            </a:r>
            <a:r>
              <a:rPr lang="en-US" sz="2000" noProof="0" dirty="0">
                <a:latin typeface="+mj-lt"/>
              </a:rPr>
              <a:t> should </a:t>
            </a:r>
            <a:r>
              <a:rPr lang="en-US" sz="2000" noProof="0" dirty="0" err="1">
                <a:latin typeface="+mj-lt"/>
              </a:rPr>
              <a:t>prioritise</a:t>
            </a:r>
            <a:r>
              <a:rPr lang="en-US" sz="2000" noProof="0" dirty="0">
                <a:latin typeface="+mj-lt"/>
              </a:rPr>
              <a:t> digital transformation projects. </a:t>
            </a:r>
          </a:p>
          <a:p>
            <a:pPr marL="457200" indent="-457200">
              <a:buFont typeface="+mj-lt"/>
              <a:buAutoNum type="arabicPeriod" startAt="4"/>
            </a:pPr>
            <a:r>
              <a:rPr lang="en-US" sz="2000" noProof="0" dirty="0">
                <a:latin typeface="+mj-lt"/>
              </a:rPr>
              <a:t>For the focal case </a:t>
            </a:r>
            <a:r>
              <a:rPr lang="en-US" sz="2000" noProof="0" dirty="0" err="1">
                <a:latin typeface="+mj-lt"/>
              </a:rPr>
              <a:t>organisation</a:t>
            </a:r>
            <a:r>
              <a:rPr lang="en-US" sz="2000" noProof="0" dirty="0">
                <a:latin typeface="+mj-lt"/>
              </a:rPr>
              <a:t>, review their website and social media profiles, the websites of competitors, collect documents online, and with the collected information, describe strategic opportunities, barriers/challenges and proposed steps to overcome these for each phase of the ACT method (</a:t>
            </a:r>
            <a:r>
              <a:rPr lang="en-US" sz="2000" noProof="0" dirty="0" err="1">
                <a:latin typeface="+mj-lt"/>
              </a:rPr>
              <a:t>Analyse</a:t>
            </a:r>
            <a:r>
              <a:rPr lang="en-US" sz="2000" noProof="0" dirty="0">
                <a:latin typeface="+mj-lt"/>
              </a:rPr>
              <a:t>, Create, Transform).</a:t>
            </a:r>
          </a:p>
          <a:p>
            <a:pPr marL="457200" indent="-457200">
              <a:buFont typeface="+mj-lt"/>
              <a:buAutoNum type="arabicPeriod" startAt="4"/>
            </a:pPr>
            <a:r>
              <a:rPr lang="en-US" sz="2000" noProof="0" dirty="0">
                <a:latin typeface="+mj-lt"/>
              </a:rPr>
              <a:t>In your group, use the workshop canvas for digital transformation (see Box 12.5 and Chapter 12.3) to review 1) potential barriers/challenges and 2) identify strategic digital opportunities across the seven action fields of digital transformation. Document your findings.</a:t>
            </a:r>
          </a:p>
          <a:p>
            <a:pPr marL="457200" indent="-457200">
              <a:buFont typeface="+mj-lt"/>
              <a:buAutoNum type="arabicPeriod" startAt="4"/>
            </a:pPr>
            <a:r>
              <a:rPr lang="en-US" sz="2000" noProof="0" dirty="0">
                <a:latin typeface="+mj-lt"/>
              </a:rPr>
              <a:t>Review your digital transformation ideas (digital project candidates) from task no. 6.2 regarding business impact and feasibility (see Figure 12.7). Which projects would you want to support?</a:t>
            </a:r>
          </a:p>
          <a:p>
            <a:pPr marL="457200" indent="-457200">
              <a:buFont typeface="+mj-lt"/>
              <a:buAutoNum type="arabicPeriod" startAt="4"/>
            </a:pPr>
            <a:r>
              <a:rPr lang="en-US" sz="2000" noProof="0" dirty="0">
                <a:latin typeface="+mj-lt"/>
              </a:rPr>
              <a:t>With the input from tasks nos. 6 and 7, develop the digital roadmap for the case </a:t>
            </a:r>
            <a:r>
              <a:rPr lang="en-US" sz="2000" noProof="0" dirty="0" err="1">
                <a:latin typeface="+mj-lt"/>
              </a:rPr>
              <a:t>organisation</a:t>
            </a:r>
            <a:r>
              <a:rPr lang="en-US" sz="2000" noProof="0" dirty="0">
                <a:latin typeface="+mj-lt"/>
              </a:rPr>
              <a:t> based on the template in Chapter 12.3 (The Digital Roadmap, Figure 12.12). </a:t>
            </a: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
        <p:nvSpPr>
          <p:cNvPr id="2" name="Foliennummernplatzhalter 4">
            <a:extLst>
              <a:ext uri="{FF2B5EF4-FFF2-40B4-BE49-F238E27FC236}">
                <a16:creationId xmlns:a16="http://schemas.microsoft.com/office/drawing/2014/main" id="{0C4D1AE5-1B5E-6DF5-0AED-F8BFE7DE2487}"/>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516</a:t>
            </a:fld>
            <a:endParaRPr lang="en-GB" sz="1000" noProof="0" dirty="0">
              <a:solidFill>
                <a:srgbClr val="004474"/>
              </a:solidFill>
            </a:endParaRPr>
          </a:p>
        </p:txBody>
      </p:sp>
    </p:spTree>
    <p:extLst>
      <p:ext uri="{BB962C8B-B14F-4D97-AF65-F5344CB8AC3E}">
        <p14:creationId xmlns:p14="http://schemas.microsoft.com/office/powerpoint/2010/main" val="2586228588"/>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AF60A-ACBD-F360-C160-F8E8E95DD38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BA251AF9-D566-8A97-F2D9-12E2C1871EF1}"/>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C1C3C4CB-80D5-FFF2-D536-F805D49CDD63}"/>
              </a:ext>
            </a:extLst>
          </p:cNvPr>
          <p:cNvSpPr txBox="1">
            <a:spLocks/>
          </p:cNvSpPr>
          <p:nvPr/>
        </p:nvSpPr>
        <p:spPr>
          <a:xfrm>
            <a:off x="1248704" y="103474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9"/>
            </a:pPr>
            <a:r>
              <a:rPr lang="en-US" sz="2000" noProof="0" dirty="0">
                <a:latin typeface="+mj-lt"/>
              </a:rPr>
              <a:t>Finally, critically review your work in tasks nos. 1-8: which activities were the most valuable/meaningful, and which activities did not result in great output? Please explain/describe why you made this evaluation.</a:t>
            </a:r>
          </a:p>
          <a:p>
            <a:pPr marL="0" indent="0">
              <a:buNone/>
            </a:pPr>
            <a:endParaRPr lang="en-GB" sz="2200" noProof="0" dirty="0">
              <a:latin typeface="+mj-lt"/>
            </a:endParaRPr>
          </a:p>
          <a:p>
            <a:pPr marL="0" indent="0">
              <a:buNone/>
            </a:pPr>
            <a:r>
              <a:rPr lang="en-US" sz="2200" noProof="0" dirty="0">
                <a:latin typeface="+mj-lt"/>
              </a:rPr>
              <a:t>Optionally, the final project could be documented and presented as a slide deck (or in any other professional form of an impactful presentation in an actual business situation).</a:t>
            </a:r>
            <a:endParaRPr lang="en-GB" sz="2200" noProof="0" dirty="0">
              <a:latin typeface="+mj-lt"/>
            </a:endParaRPr>
          </a:p>
        </p:txBody>
      </p:sp>
      <p:sp>
        <p:nvSpPr>
          <p:cNvPr id="3" name="Textfeld 2">
            <a:extLst>
              <a:ext uri="{FF2B5EF4-FFF2-40B4-BE49-F238E27FC236}">
                <a16:creationId xmlns:a16="http://schemas.microsoft.com/office/drawing/2014/main" id="{5CDC4061-D673-25A4-F67C-AB46F7B2B62F}"/>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
        <p:nvSpPr>
          <p:cNvPr id="2" name="Foliennummernplatzhalter 4">
            <a:extLst>
              <a:ext uri="{FF2B5EF4-FFF2-40B4-BE49-F238E27FC236}">
                <a16:creationId xmlns:a16="http://schemas.microsoft.com/office/drawing/2014/main" id="{B21ECC36-9773-0AB4-C824-0CAB095FD812}"/>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517</a:t>
            </a:fld>
            <a:endParaRPr lang="en-GB" sz="1000" noProof="0" dirty="0">
              <a:solidFill>
                <a:srgbClr val="004474"/>
              </a:solidFill>
            </a:endParaRPr>
          </a:p>
        </p:txBody>
      </p:sp>
    </p:spTree>
    <p:extLst>
      <p:ext uri="{BB962C8B-B14F-4D97-AF65-F5344CB8AC3E}">
        <p14:creationId xmlns:p14="http://schemas.microsoft.com/office/powerpoint/2010/main" val="360998774"/>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2D57C22-30F6-593C-7A4E-5B0EF70F466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7FF7D2DC-8363-D0F2-5139-B7AE31B9BC8D}"/>
              </a:ext>
            </a:extLst>
          </p:cNvPr>
          <p:cNvSpPr txBox="1"/>
          <p:nvPr/>
        </p:nvSpPr>
        <p:spPr>
          <a:xfrm>
            <a:off x="1261685" y="1005953"/>
            <a:ext cx="10147050" cy="5632311"/>
          </a:xfrm>
          <a:prstGeom prst="rect">
            <a:avLst/>
          </a:prstGeom>
          <a:noFill/>
        </p:spPr>
        <p:txBody>
          <a:bodyPr wrap="square">
            <a:spAutoFit/>
          </a:bodyPr>
          <a:lstStyle/>
          <a:p>
            <a:r>
              <a:rPr lang="en-GB" sz="2000" noProof="0" dirty="0">
                <a:latin typeface="+mj-lt"/>
              </a:rPr>
              <a:t>Discuss the following questions in your class, in your group or assignment:</a:t>
            </a:r>
          </a:p>
          <a:p>
            <a:pPr marL="457200" indent="-457200">
              <a:buAutoNum type="arabicPeriod"/>
            </a:pPr>
            <a:r>
              <a:rPr lang="en-US" sz="2000" noProof="0" dirty="0">
                <a:latin typeface="+mj-lt"/>
              </a:rPr>
              <a:t>Discuss the degree of digital transformation in the opening case (Digital Transformation in Practice at Synchrony (USA)): is Synchrony a digitally mature business? Critically review your evaluation/answers.</a:t>
            </a:r>
          </a:p>
          <a:p>
            <a:pPr marL="457200" indent="-457200">
              <a:buAutoNum type="arabicPeriod"/>
            </a:pPr>
            <a:r>
              <a:rPr lang="en-US" sz="2000" noProof="0" dirty="0">
                <a:latin typeface="+mj-lt"/>
              </a:rPr>
              <a:t>Visit </a:t>
            </a:r>
            <a:r>
              <a:rPr lang="en-US" sz="2000" noProof="0" dirty="0">
                <a:latin typeface="+mj-lt"/>
                <a:hlinkClick r:id="rId2"/>
              </a:rPr>
              <a:t>www.digital-strategy-check.com</a:t>
            </a:r>
            <a:r>
              <a:rPr lang="en-US" sz="2000" noProof="0" dirty="0">
                <a:latin typeface="+mj-lt"/>
              </a:rPr>
              <a:t> to complete a free digital strategy assessment (see Box 12.3) for a company which you know (or are a customer of). How do you evaluate the results, and where should the business invest as part of their digital transformation </a:t>
            </a:r>
            <a:r>
              <a:rPr lang="en-US" sz="2000" noProof="0" dirty="0" err="1">
                <a:latin typeface="+mj-lt"/>
              </a:rPr>
              <a:t>endeavour</a:t>
            </a:r>
            <a:r>
              <a:rPr lang="en-US" sz="2000" noProof="0" dirty="0">
                <a:latin typeface="+mj-lt"/>
              </a:rPr>
              <a:t>?</a:t>
            </a:r>
          </a:p>
          <a:p>
            <a:pPr marL="457200" indent="-457200">
              <a:buAutoNum type="arabicPeriod"/>
            </a:pPr>
            <a:r>
              <a:rPr lang="en-US" sz="2000" noProof="0" dirty="0">
                <a:latin typeface="+mj-lt"/>
              </a:rPr>
              <a:t>Review the ten steps of a digital transformation project (see Chapter 12.2) and discuss if the suggested process is complete. Identify and describe at least three additional activities/steps that could be implemented.</a:t>
            </a:r>
          </a:p>
          <a:p>
            <a:pPr marL="457200" indent="-457200">
              <a:buAutoNum type="arabicPeriod"/>
            </a:pPr>
            <a:r>
              <a:rPr lang="en-US" sz="2000" noProof="0" dirty="0">
                <a:latin typeface="+mj-lt"/>
              </a:rPr>
              <a:t>Forming two small groups (2-4 students in each group), assign a pro and contra position to each group and debate the degree to which a bottom-up approach is important (group 1), or a top-down approach is more meaningful (group 2) in the context of digital transformation across the ten project steps as per Chapter 12.2.</a:t>
            </a:r>
          </a:p>
          <a:p>
            <a:pPr marL="457200" indent="-457200">
              <a:buAutoNum type="arabicPeriod"/>
            </a:pPr>
            <a:r>
              <a:rPr lang="en-US" sz="2000" noProof="0" dirty="0">
                <a:latin typeface="+mj-lt"/>
              </a:rPr>
              <a:t>Critically evaluate the five tools as presented in the Digital Transformation Toolkit (Chapter 12.3): describe which tool you would use, and why, but also identify at least 3 additional tools that you could use during a digital transformation project.</a:t>
            </a:r>
          </a:p>
          <a:p>
            <a:pPr marL="457200" indent="-457200">
              <a:buAutoNum type="arabicPeriod"/>
            </a:pPr>
            <a:endParaRPr lang="en-GB" sz="2000" noProof="0" dirty="0">
              <a:latin typeface="+mj-lt"/>
            </a:endParaRPr>
          </a:p>
        </p:txBody>
      </p:sp>
      <p:sp>
        <p:nvSpPr>
          <p:cNvPr id="2" name="Foliennummernplatzhalter 4">
            <a:extLst>
              <a:ext uri="{FF2B5EF4-FFF2-40B4-BE49-F238E27FC236}">
                <a16:creationId xmlns:a16="http://schemas.microsoft.com/office/drawing/2014/main" id="{3F63CB59-1E5A-9ECD-65C4-6C9A655ED91D}"/>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518</a:t>
            </a:fld>
            <a:endParaRPr lang="en-GB" sz="1000" noProof="0" dirty="0">
              <a:solidFill>
                <a:srgbClr val="004474"/>
              </a:solidFill>
            </a:endParaRPr>
          </a:p>
        </p:txBody>
      </p:sp>
    </p:spTree>
    <p:extLst>
      <p:ext uri="{BB962C8B-B14F-4D97-AF65-F5344CB8AC3E}">
        <p14:creationId xmlns:p14="http://schemas.microsoft.com/office/powerpoint/2010/main" val="167596432"/>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E1B3CE9C-8DFF-78FC-6B48-D89445F93BD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Further Reading List </a:t>
            </a:r>
          </a:p>
        </p:txBody>
      </p:sp>
      <p:sp>
        <p:nvSpPr>
          <p:cNvPr id="5" name="TextBox 3">
            <a:extLst>
              <a:ext uri="{FF2B5EF4-FFF2-40B4-BE49-F238E27FC236}">
                <a16:creationId xmlns:a16="http://schemas.microsoft.com/office/drawing/2014/main" id="{4C3FF1DA-5CCC-0647-6711-8B257C15D4E8}"/>
              </a:ext>
            </a:extLst>
          </p:cNvPr>
          <p:cNvSpPr txBox="1"/>
          <p:nvPr/>
        </p:nvSpPr>
        <p:spPr>
          <a:xfrm>
            <a:off x="1261685" y="1315179"/>
            <a:ext cx="9378387" cy="3785652"/>
          </a:xfrm>
          <a:prstGeom prst="rect">
            <a:avLst/>
          </a:prstGeom>
          <a:noFill/>
        </p:spPr>
        <p:txBody>
          <a:bodyPr wrap="square">
            <a:spAutoFit/>
          </a:bodyPr>
          <a:lstStyle/>
          <a:p>
            <a:pPr marL="285750" indent="-285750">
              <a:buFont typeface="Arial" panose="020B0604020202020204" pitchFamily="34" charset="0"/>
              <a:buChar char="•"/>
            </a:pPr>
            <a:r>
              <a:rPr lang="en-GB" sz="2000" noProof="0" dirty="0">
                <a:latin typeface="+mj-lt"/>
              </a:rPr>
              <a:t>Peter, M.K. (2024): The Digital Transformation Canvas. Develop and implement your digital strategy. FT Publishing/Pearson, London/UK, </a:t>
            </a:r>
            <a:r>
              <a:rPr lang="en-GB" sz="2000" noProof="0" dirty="0">
                <a:latin typeface="+mj-lt"/>
                <a:hlinkClick r:id="rId2"/>
              </a:rPr>
              <a:t>www.the-digital-transformation-canvas.com</a:t>
            </a:r>
            <a:r>
              <a:rPr lang="en-GB" sz="2000" noProof="0" dirty="0">
                <a:latin typeface="+mj-lt"/>
              </a:rPr>
              <a:t>  </a:t>
            </a:r>
          </a:p>
          <a:p>
            <a:pPr marL="285750" indent="-285750">
              <a:buFont typeface="Arial" panose="020B0604020202020204" pitchFamily="34" charset="0"/>
              <a:buChar char="•"/>
            </a:pPr>
            <a:r>
              <a:rPr lang="en-GB" sz="2000" noProof="0" dirty="0">
                <a:latin typeface="+mj-lt"/>
              </a:rPr>
              <a:t>Peter, M.K. (2024): Digital Strategy Check, </a:t>
            </a:r>
            <a:r>
              <a:rPr lang="en-GB" sz="2000" noProof="0" dirty="0">
                <a:latin typeface="+mj-lt"/>
                <a:hlinkClick r:id="rId3"/>
              </a:rPr>
              <a:t>www.digital-strategy-check.com</a:t>
            </a:r>
            <a:r>
              <a:rPr lang="en-GB" sz="2000" noProof="0" dirty="0">
                <a:latin typeface="+mj-lt"/>
              </a:rPr>
              <a:t>  </a:t>
            </a:r>
          </a:p>
          <a:p>
            <a:pPr marL="285750" indent="-285750">
              <a:buFont typeface="Arial" panose="020B0604020202020204" pitchFamily="34" charset="0"/>
              <a:buChar char="•"/>
            </a:pPr>
            <a:r>
              <a:rPr lang="en-GB" sz="2000" noProof="0" dirty="0">
                <a:latin typeface="+mj-lt"/>
              </a:rPr>
              <a:t>Peter, M.K., &amp; Lindeque, J. (2026): The ACT Method – Overview, </a:t>
            </a:r>
            <a:r>
              <a:rPr lang="en-GB" sz="2000" noProof="0" dirty="0">
                <a:latin typeface="+mj-lt"/>
                <a:hlinkClick r:id="rId4"/>
              </a:rPr>
              <a:t>www.strategic-digital-transformation.com/ACT-method</a:t>
            </a:r>
            <a:r>
              <a:rPr lang="en-GB" sz="2000" noProof="0" dirty="0">
                <a:latin typeface="+mj-lt"/>
              </a:rPr>
              <a:t>  </a:t>
            </a:r>
          </a:p>
          <a:p>
            <a:pPr marL="285750" indent="-285750">
              <a:buFont typeface="Arial" panose="020B0604020202020204" pitchFamily="34" charset="0"/>
              <a:buChar char="•"/>
            </a:pPr>
            <a:r>
              <a:rPr lang="en-GB" sz="2000" noProof="0" dirty="0">
                <a:latin typeface="+mj-lt"/>
              </a:rPr>
              <a:t>Peter, M.K., &amp; Lindeque, J. (2026): The ACT Method – Checklist, </a:t>
            </a:r>
            <a:r>
              <a:rPr lang="en-GB" sz="2000" noProof="0" dirty="0">
                <a:latin typeface="+mj-lt"/>
                <a:hlinkClick r:id="rId5"/>
              </a:rPr>
              <a:t>www.strategic-digital-transformation.com/ACT-checklist</a:t>
            </a:r>
            <a:r>
              <a:rPr lang="en-GB" sz="2000" noProof="0" dirty="0">
                <a:latin typeface="+mj-lt"/>
              </a:rPr>
              <a:t>   </a:t>
            </a:r>
          </a:p>
          <a:p>
            <a:pPr marL="285750" indent="-285750">
              <a:buFont typeface="Arial" panose="020B0604020202020204" pitchFamily="34" charset="0"/>
              <a:buChar char="•"/>
            </a:pPr>
            <a:r>
              <a:rPr lang="en-GB" sz="2000" noProof="0" dirty="0">
                <a:latin typeface="+mj-lt"/>
              </a:rPr>
              <a:t>Peter, M.K., &amp; Lindeque, J. (2026): The Workshop Canvas for Digital Transformation, </a:t>
            </a:r>
            <a:r>
              <a:rPr lang="en-GB" sz="2000" noProof="0" dirty="0">
                <a:latin typeface="+mj-lt"/>
                <a:hlinkClick r:id="rId6"/>
              </a:rPr>
              <a:t>www.strategic-digital-transformation.com/workshop-canvas</a:t>
            </a:r>
            <a:r>
              <a:rPr lang="en-GB" sz="2000" noProof="0" dirty="0">
                <a:latin typeface="+mj-lt"/>
              </a:rPr>
              <a:t>  </a:t>
            </a:r>
          </a:p>
          <a:p>
            <a:pPr marL="285750" indent="-285750">
              <a:buFont typeface="Arial" panose="020B0604020202020204" pitchFamily="34" charset="0"/>
              <a:buChar char="•"/>
            </a:pPr>
            <a:r>
              <a:rPr lang="en-GB" sz="2000" noProof="0" dirty="0">
                <a:latin typeface="+mj-lt"/>
              </a:rPr>
              <a:t>Peter, M.K., &amp; Lindeque, J. (2026): The Digital Roadmap – Template and Small Business Example, </a:t>
            </a:r>
            <a:r>
              <a:rPr lang="en-GB" sz="2000" noProof="0" dirty="0">
                <a:latin typeface="+mj-lt"/>
                <a:hlinkClick r:id="rId7"/>
              </a:rPr>
              <a:t>www.strategic-digital-transformation.com/roadmap</a:t>
            </a:r>
            <a:r>
              <a:rPr lang="en-GB" sz="2000" noProof="0" dirty="0">
                <a:latin typeface="+mj-lt"/>
              </a:rPr>
              <a:t>  </a:t>
            </a:r>
          </a:p>
        </p:txBody>
      </p:sp>
      <p:sp>
        <p:nvSpPr>
          <p:cNvPr id="2" name="Foliennummernplatzhalter 4">
            <a:extLst>
              <a:ext uri="{FF2B5EF4-FFF2-40B4-BE49-F238E27FC236}">
                <a16:creationId xmlns:a16="http://schemas.microsoft.com/office/drawing/2014/main" id="{6C730456-34E0-0673-3F1E-9EA994E168E0}"/>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519</a:t>
            </a:fld>
            <a:endParaRPr lang="en-GB" sz="1000" noProof="0" dirty="0">
              <a:solidFill>
                <a:srgbClr val="004474"/>
              </a:solidFill>
            </a:endParaRPr>
          </a:p>
        </p:txBody>
      </p:sp>
    </p:spTree>
    <p:extLst>
      <p:ext uri="{BB962C8B-B14F-4D97-AF65-F5344CB8AC3E}">
        <p14:creationId xmlns:p14="http://schemas.microsoft.com/office/powerpoint/2010/main" val="3936967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CAD14B08-0A13-EE33-3B89-95B2463F5778}"/>
              </a:ext>
            </a:extLst>
          </p:cNvPr>
          <p:cNvSpPr txBox="1"/>
          <p:nvPr/>
        </p:nvSpPr>
        <p:spPr>
          <a:xfrm>
            <a:off x="1237811" y="1786260"/>
            <a:ext cx="10417160" cy="4154984"/>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Adidas designs, produces and markets athletic and sports lifestyle                              products and is headquartered in Herzogenaurach, Germany.</a:t>
            </a:r>
          </a:p>
          <a:p>
            <a:pPr marL="285750" indent="-285750">
              <a:buFont typeface="Arial" panose="020B0604020202020204" pitchFamily="34" charset="0"/>
              <a:buChar char="•"/>
            </a:pPr>
            <a:r>
              <a:rPr lang="en-GB" sz="2200" noProof="0" dirty="0">
                <a:latin typeface="+mj-lt"/>
              </a:rPr>
              <a:t>Adidas invested in experiments with new production approaches,                                                 building on the cyber-physical systems of Industry 4.0 with </a:t>
            </a:r>
          </a:p>
          <a:p>
            <a:pPr marL="742950" lvl="1" indent="-285750">
              <a:buFont typeface="Arial" panose="020B0604020202020204" pitchFamily="34" charset="0"/>
              <a:buChar char="•"/>
            </a:pPr>
            <a:r>
              <a:rPr lang="en-GB" sz="2200" noProof="0" dirty="0" err="1">
                <a:latin typeface="+mj-lt"/>
              </a:rPr>
              <a:t>Storefactory</a:t>
            </a:r>
            <a:r>
              <a:rPr lang="en-GB" sz="2200" noProof="0" dirty="0">
                <a:latin typeface="+mj-lt"/>
              </a:rPr>
              <a:t> pop-up store in Berlin from 2016-2017</a:t>
            </a:r>
          </a:p>
          <a:p>
            <a:pPr marL="742950" lvl="1" indent="-285750">
              <a:buFont typeface="Arial" panose="020B0604020202020204" pitchFamily="34" charset="0"/>
              <a:buChar char="•"/>
            </a:pPr>
            <a:r>
              <a:rPr lang="en-GB" sz="2200" noProof="0" dirty="0" err="1">
                <a:latin typeface="+mj-lt"/>
              </a:rPr>
              <a:t>Speedfactories</a:t>
            </a:r>
            <a:r>
              <a:rPr lang="en-GB" sz="2200" noProof="0" dirty="0">
                <a:latin typeface="+mj-lt"/>
              </a:rPr>
              <a:t> located in Ansbach, Germany and Atlanta, USA between 2015 and 2020</a:t>
            </a:r>
          </a:p>
          <a:p>
            <a:pPr marL="285750" indent="-285750">
              <a:buFont typeface="Arial" panose="020B0604020202020204" pitchFamily="34" charset="0"/>
              <a:buChar char="•"/>
            </a:pPr>
            <a:r>
              <a:rPr lang="en-GB" sz="2200" noProof="0" dirty="0">
                <a:latin typeface="+mj-lt"/>
              </a:rPr>
              <a:t>Responded to societal trends around personalization and sustainability with the projects</a:t>
            </a:r>
          </a:p>
          <a:p>
            <a:pPr marL="285750" indent="-285750">
              <a:buFont typeface="Arial" panose="020B0604020202020204" pitchFamily="34" charset="0"/>
              <a:buChar char="•"/>
            </a:pPr>
            <a:r>
              <a:rPr lang="en-GB" sz="2200" noProof="0" dirty="0">
                <a:latin typeface="+mj-lt"/>
              </a:rPr>
              <a:t>In order to enable short production times, flexibility and responsiveness to consumer demand, the technology and insights were transferred to Asian suppliers, while </a:t>
            </a:r>
            <a:r>
              <a:rPr lang="en-GB" sz="2200" noProof="0" dirty="0" err="1">
                <a:latin typeface="+mj-lt"/>
              </a:rPr>
              <a:t>Speedfactories</a:t>
            </a:r>
            <a:r>
              <a:rPr lang="en-GB" sz="2200" noProof="0" dirty="0">
                <a:latin typeface="+mj-lt"/>
              </a:rPr>
              <a:t> closed in 2020.</a:t>
            </a:r>
          </a:p>
          <a:p>
            <a:pPr marL="285750" indent="-285750">
              <a:buFont typeface="Arial" panose="020B0604020202020204" pitchFamily="34" charset="0"/>
              <a:buChar char="•"/>
            </a:pPr>
            <a:endParaRPr lang="en-GB" sz="2200" noProof="0" dirty="0">
              <a:latin typeface="+mj-lt"/>
            </a:endParaRPr>
          </a:p>
        </p:txBody>
      </p:sp>
      <p:sp>
        <p:nvSpPr>
          <p:cNvPr id="2" name="TextBox 7">
            <a:extLst>
              <a:ext uri="{FF2B5EF4-FFF2-40B4-BE49-F238E27FC236}">
                <a16:creationId xmlns:a16="http://schemas.microsoft.com/office/drawing/2014/main" id="{11793AB8-B05C-5540-EC3A-9C45E8E393E3}"/>
              </a:ext>
            </a:extLst>
          </p:cNvPr>
          <p:cNvSpPr txBox="1"/>
          <p:nvPr/>
        </p:nvSpPr>
        <p:spPr>
          <a:xfrm>
            <a:off x="31750" y="419192"/>
            <a:ext cx="11838258" cy="1015663"/>
          </a:xfrm>
          <a:prstGeom prst="rect">
            <a:avLst/>
          </a:prstGeom>
          <a:noFill/>
        </p:spPr>
        <p:txBody>
          <a:bodyPr wrap="square">
            <a:spAutoFit/>
          </a:bodyPr>
          <a:lstStyle/>
          <a:p>
            <a:r>
              <a:rPr lang="en-GB" sz="3000" noProof="0" dirty="0">
                <a:latin typeface="+mj-lt"/>
              </a:rPr>
              <a:t>Opening Case: Success Story: Adidas </a:t>
            </a:r>
            <a:r>
              <a:rPr lang="en-GB" sz="3000" noProof="0" dirty="0" err="1">
                <a:latin typeface="+mj-lt"/>
              </a:rPr>
              <a:t>Storefactory</a:t>
            </a:r>
            <a:r>
              <a:rPr lang="en-GB" sz="3000" noProof="0" dirty="0">
                <a:latin typeface="+mj-lt"/>
              </a:rPr>
              <a:t> and </a:t>
            </a:r>
            <a:r>
              <a:rPr lang="en-GB" sz="3000" noProof="0" dirty="0" err="1">
                <a:latin typeface="+mj-lt"/>
              </a:rPr>
              <a:t>Speedfactory</a:t>
            </a:r>
            <a:r>
              <a:rPr lang="en-GB" sz="3000" noProof="0" dirty="0">
                <a:latin typeface="+mj-lt"/>
              </a:rPr>
              <a:t> Concepts</a:t>
            </a:r>
          </a:p>
        </p:txBody>
      </p:sp>
      <p:pic>
        <p:nvPicPr>
          <p:cNvPr id="4" name="Grafik 3" descr="Ein Bild, das Schrift, Grafiken, Logo, Text enthält.&#10;&#10;KI-generierte Inhalte können fehlerhaft sein.">
            <a:extLst>
              <a:ext uri="{FF2B5EF4-FFF2-40B4-BE49-F238E27FC236}">
                <a16:creationId xmlns:a16="http://schemas.microsoft.com/office/drawing/2014/main" id="{7C3D12AB-9C0A-576E-4B32-C01A8EDC8A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31098" y="1919610"/>
            <a:ext cx="2335188" cy="1313543"/>
          </a:xfrm>
          <a:prstGeom prst="rect">
            <a:avLst/>
          </a:prstGeom>
        </p:spPr>
      </p:pic>
    </p:spTree>
    <p:extLst>
      <p:ext uri="{BB962C8B-B14F-4D97-AF65-F5344CB8AC3E}">
        <p14:creationId xmlns:p14="http://schemas.microsoft.com/office/powerpoint/2010/main" val="4216217129"/>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A6A-DBD1-57CC-3B7B-04C74F4C516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C935882-0770-6891-E1C5-C2FCAA82028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8DA89CB7-DBE7-03CD-3C2F-78C94A10B3AC}"/>
              </a:ext>
            </a:extLst>
          </p:cNvPr>
          <p:cNvSpPr txBox="1"/>
          <p:nvPr/>
        </p:nvSpPr>
        <p:spPr>
          <a:xfrm>
            <a:off x="171274" y="973190"/>
            <a:ext cx="11559209" cy="4093428"/>
          </a:xfrm>
          <a:prstGeom prst="rect">
            <a:avLst/>
          </a:prstGeom>
          <a:noFill/>
        </p:spPr>
        <p:txBody>
          <a:bodyPr wrap="square">
            <a:spAutoFit/>
          </a:bodyPr>
          <a:lstStyle/>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Barjak</a:t>
            </a:r>
            <a:r>
              <a:rPr lang="en-GB" sz="1000" kern="100" noProof="0" dirty="0">
                <a:solidFill>
                  <a:srgbClr val="000000"/>
                </a:solidFill>
                <a:effectLst/>
                <a:latin typeface="+mj-lt"/>
                <a:ea typeface="Aptos" panose="020B0004020202020204" pitchFamily="34" charset="0"/>
                <a:cs typeface="Aptos" panose="020B0004020202020204" pitchFamily="34" charset="0"/>
              </a:rPr>
              <a:t>, F., Lindeque, J., Koch, J., &amp; Soland, M. (2022). Segmenting household electricity customers with quantitative and qualitative approaches. Renewable and Sustainable Energy Reviews, 157, 112014.</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Centobelli</a:t>
            </a:r>
            <a:r>
              <a:rPr lang="en-GB" sz="1000" kern="100" noProof="0" dirty="0">
                <a:solidFill>
                  <a:srgbClr val="000000"/>
                </a:solidFill>
                <a:effectLst/>
                <a:latin typeface="+mj-lt"/>
                <a:ea typeface="Aptos" panose="020B0004020202020204" pitchFamily="34" charset="0"/>
                <a:cs typeface="Aptos" panose="020B0004020202020204" pitchFamily="34" charset="0"/>
              </a:rPr>
              <a:t>, P., </a:t>
            </a:r>
            <a:r>
              <a:rPr lang="en-GB" sz="1000" kern="100" noProof="0" dirty="0" err="1">
                <a:solidFill>
                  <a:srgbClr val="000000"/>
                </a:solidFill>
                <a:effectLst/>
                <a:latin typeface="+mj-lt"/>
                <a:ea typeface="Aptos" panose="020B0004020202020204" pitchFamily="34" charset="0"/>
                <a:cs typeface="Aptos" panose="020B0004020202020204" pitchFamily="34" charset="0"/>
              </a:rPr>
              <a:t>Cerchione</a:t>
            </a:r>
            <a:r>
              <a:rPr lang="en-GB" sz="1000" kern="100" noProof="0" dirty="0">
                <a:solidFill>
                  <a:srgbClr val="000000"/>
                </a:solidFill>
                <a:effectLst/>
                <a:latin typeface="+mj-lt"/>
                <a:ea typeface="Aptos" panose="020B0004020202020204" pitchFamily="34" charset="0"/>
                <a:cs typeface="Aptos" panose="020B0004020202020204" pitchFamily="34" charset="0"/>
              </a:rPr>
              <a:t>, R., </a:t>
            </a:r>
            <a:r>
              <a:rPr lang="en-GB" sz="1000" kern="100" noProof="0" dirty="0" err="1">
                <a:solidFill>
                  <a:srgbClr val="000000"/>
                </a:solidFill>
                <a:effectLst/>
                <a:latin typeface="+mj-lt"/>
                <a:ea typeface="Aptos" panose="020B0004020202020204" pitchFamily="34" charset="0"/>
                <a:cs typeface="Aptos" panose="020B0004020202020204" pitchFamily="34" charset="0"/>
              </a:rPr>
              <a:t>Chiaroni</a:t>
            </a:r>
            <a:r>
              <a:rPr lang="en-GB" sz="1000" kern="100" noProof="0" dirty="0">
                <a:solidFill>
                  <a:srgbClr val="000000"/>
                </a:solidFill>
                <a:effectLst/>
                <a:latin typeface="+mj-lt"/>
                <a:ea typeface="Aptos" panose="020B0004020202020204" pitchFamily="34" charset="0"/>
                <a:cs typeface="Aptos" panose="020B0004020202020204" pitchFamily="34" charset="0"/>
              </a:rPr>
              <a:t>, D., Del Vecchio, P., &amp; Urbinati, A. (2020). Designing business models in circular economy: A systematic literature review and research agenda. Business Strategy and the Environment, 29(4), 1734-1749.</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Cesnovar</a:t>
            </a:r>
            <a:r>
              <a:rPr lang="en-GB" sz="1000" kern="100" noProof="0" dirty="0">
                <a:solidFill>
                  <a:srgbClr val="000000"/>
                </a:solidFill>
                <a:effectLst/>
                <a:latin typeface="+mj-lt"/>
                <a:ea typeface="Aptos" panose="020B0004020202020204" pitchFamily="34" charset="0"/>
                <a:cs typeface="Aptos" panose="020B0004020202020204" pitchFamily="34" charset="0"/>
              </a:rPr>
              <a:t>, T. (2006). The impact of strategic management on business outcomes – Empirical research, Journal of East European Management Studies, 11(3), 227–243.</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Hevner, A. R., March, S. T., Park, J., &amp; Ram, S. (2004). Design science in information systems research, MIS Quarterly, S. 75–105.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Kuechler, B. &amp; Vaishnavi, V. (2008). On theory development in design science research: anatomy of a research project, European Journal of Information Systems, 17(5), 489–504.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Mintzberg, H. (1994). The Rise &amp; Fall of Strategic Planning. Prentice Hall International, London.</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Osterwalder, A., &amp; Pigneur, Y. (2013). Designing business models and similar strategic objects: the contribution of IS. Journal of the Association for Information Systems, 14(5), 237.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(2017). KMU-Transformation: Als KMU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a:t>
            </a:r>
            <a:r>
              <a:rPr lang="en-GB" sz="1000" kern="100" noProof="0" dirty="0" err="1">
                <a:solidFill>
                  <a:srgbClr val="000000"/>
                </a:solidFill>
                <a:effectLst/>
                <a:latin typeface="+mj-lt"/>
                <a:ea typeface="Aptos" panose="020B0004020202020204" pitchFamily="34" charset="0"/>
                <a:cs typeface="Aptos" panose="020B0004020202020204" pitchFamily="34" charset="0"/>
              </a:rPr>
              <a:t>erfolgreich</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Forschungsresultate</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Praxisleitfaden</a:t>
            </a:r>
            <a:r>
              <a:rPr lang="en-GB" sz="1000" kern="100" noProof="0" dirty="0">
                <a:solidFill>
                  <a:srgbClr val="000000"/>
                </a:solidFill>
                <a:effectLst/>
                <a:latin typeface="+mj-lt"/>
                <a:ea typeface="Aptos" panose="020B0004020202020204" pitchFamily="34" charset="0"/>
                <a:cs typeface="Aptos" panose="020B0004020202020204" pitchFamily="34" charset="0"/>
              </a:rPr>
              <a:t>.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www.kmu-transformation.ch.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(2021).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Strategieentwicklung</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im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Zeitalter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Planung</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Umsetzung</a:t>
            </a:r>
            <a:r>
              <a:rPr lang="en-GB" sz="1000" kern="100" noProof="0" dirty="0">
                <a:solidFill>
                  <a:srgbClr val="000000"/>
                </a:solidFill>
                <a:effectLst/>
                <a:latin typeface="+mj-lt"/>
                <a:ea typeface="Aptos" panose="020B0004020202020204" pitchFamily="34" charset="0"/>
                <a:cs typeface="Aptos" panose="020B0004020202020204" pitchFamily="34" charset="0"/>
              </a:rPr>
              <a:t> der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Strategylab</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 www.strategische-transformation.ch.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(2023).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Digitaler</a:t>
            </a:r>
            <a:r>
              <a:rPr lang="en-GB" sz="1000" kern="100" noProof="0" dirty="0">
                <a:solidFill>
                  <a:srgbClr val="000000"/>
                </a:solidFill>
                <a:effectLst/>
                <a:latin typeface="+mj-lt"/>
                <a:ea typeface="Aptos" panose="020B0004020202020204" pitchFamily="34" charset="0"/>
                <a:cs typeface="Aptos" panose="020B0004020202020204" pitchFamily="34" charset="0"/>
              </a:rPr>
              <a:t> Masterplan für KMU. So </a:t>
            </a:r>
            <a:r>
              <a:rPr lang="en-GB" sz="1000" kern="100" noProof="0" dirty="0" err="1">
                <a:solidFill>
                  <a:srgbClr val="000000"/>
                </a:solidFill>
                <a:effectLst/>
                <a:latin typeface="+mj-lt"/>
                <a:ea typeface="Aptos" panose="020B0004020202020204" pitchFamily="34" charset="0"/>
                <a:cs typeface="Aptos" panose="020B0004020202020204" pitchFamily="34" charset="0"/>
              </a:rPr>
              <a:t>gelingt</a:t>
            </a:r>
            <a:r>
              <a:rPr lang="en-GB" sz="1000" kern="100" noProof="0" dirty="0">
                <a:solidFill>
                  <a:srgbClr val="000000"/>
                </a:solidFill>
                <a:effectLst/>
                <a:latin typeface="+mj-lt"/>
                <a:ea typeface="Aptos" panose="020B0004020202020204" pitchFamily="34" charset="0"/>
                <a:cs typeface="Aptos" panose="020B0004020202020204" pitchFamily="34" charset="0"/>
              </a:rPr>
              <a:t>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in </a:t>
            </a:r>
            <a:r>
              <a:rPr lang="en-GB" sz="1000" kern="100" noProof="0" dirty="0" err="1">
                <a:solidFill>
                  <a:srgbClr val="000000"/>
                </a:solidFill>
                <a:effectLst/>
                <a:latin typeface="+mj-lt"/>
                <a:ea typeface="Aptos" panose="020B0004020202020204" pitchFamily="34" charset="0"/>
                <a:cs typeface="Aptos" panose="020B0004020202020204" pitchFamily="34" charset="0"/>
              </a:rPr>
              <a:t>Ihrem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Unternehmen</a:t>
            </a:r>
            <a:r>
              <a:rPr lang="en-GB" sz="1000" kern="100" noProof="0" dirty="0">
                <a:solidFill>
                  <a:srgbClr val="000000"/>
                </a:solidFill>
                <a:effectLst/>
                <a:latin typeface="+mj-lt"/>
                <a:ea typeface="Aptos" panose="020B0004020202020204" pitchFamily="34" charset="0"/>
                <a:cs typeface="Aptos" panose="020B0004020202020204" pitchFamily="34" charset="0"/>
              </a:rPr>
              <a:t>. Verlag Beobachter Edition &amp; </a:t>
            </a:r>
            <a:r>
              <a:rPr lang="en-GB" sz="1000" kern="100" noProof="0" dirty="0" err="1">
                <a:solidFill>
                  <a:srgbClr val="000000"/>
                </a:solidFill>
                <a:effectLst/>
                <a:latin typeface="+mj-lt"/>
                <a:ea typeface="Aptos" panose="020B0004020202020204" pitchFamily="34" charset="0"/>
                <a:cs typeface="Aptos" panose="020B0004020202020204" pitchFamily="34" charset="0"/>
              </a:rPr>
              <a:t>Handelszeitung</a:t>
            </a:r>
            <a:r>
              <a:rPr lang="en-GB" sz="1000" kern="100" noProof="0" dirty="0">
                <a:solidFill>
                  <a:srgbClr val="000000"/>
                </a:solidFill>
                <a:effectLst/>
                <a:latin typeface="+mj-lt"/>
                <a:ea typeface="Aptos" panose="020B0004020202020204" pitchFamily="34" charset="0"/>
                <a:cs typeface="Aptos" panose="020B0004020202020204" pitchFamily="34" charset="0"/>
              </a:rPr>
              <a:t>. Zürich/Schweiz, www.digitaler-masterplan.ch.</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(2024). The Digital Transformation Canvas. Develop and implement your digital strategy. FT Publishing/Pearson, London/UK, www.the-digital-transformation-canvas.com.</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 K., Kraft, C., &amp; Lindeque, J. (2020). Strategic action fields of digital transformation: An exploration of the strategic action fields of Swiss SMEs and large enterprises. Journal of Strategy and Management, 13(1), 160-180.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&amp; Lindeque, J. (2026a): The ACT Method – Overview, www.strategic-digital-transformation.com/ACT-method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&amp; Lindeque, J. (2026b): The ACT Method – Checklist, www.strategic-digital-transformation.com/ACT-checklist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&amp; Lindeque, J. (2026c): The Workshop Canvas for Digital Transformation, www.strategic-digital-transformation.com/workshop-canvas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&amp; Lindeque, J. (2026d): The Digital Roadmap – Template and Small Business Example, www.strategic-digital-transformation.com/roadmap</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Peter, M.K., Lindeque, J., Savoy, V., &amp; </a:t>
            </a:r>
            <a:r>
              <a:rPr lang="en-GB" sz="1000" kern="100" noProof="0" dirty="0" err="1">
                <a:solidFill>
                  <a:srgbClr val="000000"/>
                </a:solidFill>
                <a:effectLst/>
                <a:latin typeface="+mj-lt"/>
                <a:ea typeface="Aptos" panose="020B0004020202020204" pitchFamily="34" charset="0"/>
                <a:cs typeface="Aptos" panose="020B0004020202020204" pitchFamily="34" charset="0"/>
              </a:rPr>
              <a:t>Tonazzi</a:t>
            </a:r>
            <a:r>
              <a:rPr lang="en-GB" sz="1000" kern="100" noProof="0" dirty="0">
                <a:solidFill>
                  <a:srgbClr val="000000"/>
                </a:solidFill>
                <a:effectLst/>
                <a:latin typeface="+mj-lt"/>
                <a:ea typeface="Aptos" panose="020B0004020202020204" pitchFamily="34" charset="0"/>
                <a:cs typeface="Aptos" panose="020B0004020202020204" pitchFamily="34" charset="0"/>
              </a:rPr>
              <a:t>, M. (2021). Die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a:t>
            </a:r>
            <a:r>
              <a:rPr lang="en-GB" sz="1000" kern="100" noProof="0" dirty="0">
                <a:solidFill>
                  <a:srgbClr val="000000"/>
                </a:solidFill>
                <a:effectLst/>
                <a:latin typeface="+mj-lt"/>
                <a:ea typeface="Aptos" panose="020B0004020202020204" pitchFamily="34" charset="0"/>
                <a:cs typeface="Aptos" panose="020B0004020202020204" pitchFamily="34" charset="0"/>
              </a:rPr>
              <a:t> Toolbox – </a:t>
            </a:r>
            <a:r>
              <a:rPr lang="en-GB" sz="1000" kern="100" noProof="0" dirty="0" err="1">
                <a:solidFill>
                  <a:srgbClr val="000000"/>
                </a:solidFill>
                <a:effectLst/>
                <a:latin typeface="+mj-lt"/>
                <a:ea typeface="Aptos" panose="020B0004020202020204" pitchFamily="34" charset="0"/>
                <a:cs typeface="Aptos" panose="020B0004020202020204" pitchFamily="34" charset="0"/>
              </a:rPr>
              <a:t>Prozess</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Vorlagen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zur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Anwendung</a:t>
            </a:r>
            <a:r>
              <a:rPr lang="en-GB" sz="1000" kern="100" noProof="0" dirty="0">
                <a:solidFill>
                  <a:srgbClr val="000000"/>
                </a:solidFill>
                <a:effectLst/>
                <a:latin typeface="+mj-lt"/>
                <a:ea typeface="Aptos" panose="020B0004020202020204" pitchFamily="34" charset="0"/>
                <a:cs typeface="Aptos" panose="020B0004020202020204" pitchFamily="34" charset="0"/>
              </a:rPr>
              <a:t> der «ACT-Methode», in: Peter, M.K. (</a:t>
            </a:r>
            <a:r>
              <a:rPr lang="en-GB" sz="1000" kern="100" noProof="0" dirty="0" err="1">
                <a:solidFill>
                  <a:srgbClr val="000000"/>
                </a:solidFill>
                <a:effectLst/>
                <a:latin typeface="+mj-lt"/>
                <a:ea typeface="Aptos" panose="020B0004020202020204" pitchFamily="34" charset="0"/>
                <a:cs typeface="Aptos" panose="020B0004020202020204" pitchFamily="34" charset="0"/>
              </a:rPr>
              <a:t>Hrsg</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Strategieentwicklung</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im</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Zeitalter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Planung</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Umsetzung</a:t>
            </a:r>
            <a:r>
              <a:rPr lang="en-GB" sz="1000" kern="100" noProof="0" dirty="0">
                <a:solidFill>
                  <a:srgbClr val="000000"/>
                </a:solidFill>
                <a:effectLst/>
                <a:latin typeface="+mj-lt"/>
                <a:ea typeface="Aptos" panose="020B0004020202020204" pitchFamily="34" charset="0"/>
                <a:cs typeface="Aptos" panose="020B0004020202020204" pitchFamily="34" charset="0"/>
              </a:rPr>
              <a:t> der </a:t>
            </a:r>
            <a:r>
              <a:rPr lang="en-GB" sz="1000" kern="100" noProof="0" dirty="0" err="1">
                <a:solidFill>
                  <a:srgbClr val="000000"/>
                </a:solidFill>
                <a:effectLst/>
                <a:latin typeface="+mj-lt"/>
                <a:ea typeface="Aptos" panose="020B0004020202020204" pitchFamily="34" charset="0"/>
                <a:cs typeface="Aptos" panose="020B0004020202020204" pitchFamily="34" charset="0"/>
              </a:rPr>
              <a:t>Digitalen</a:t>
            </a:r>
            <a:r>
              <a:rPr lang="en-GB" sz="1000" kern="100" noProof="0" dirty="0">
                <a:solidFill>
                  <a:srgbClr val="000000"/>
                </a:solidFill>
                <a:effectLst/>
                <a:latin typeface="+mj-lt"/>
                <a:ea typeface="Aptos" panose="020B0004020202020204" pitchFamily="34" charset="0"/>
                <a:cs typeface="Aptos" panose="020B0004020202020204" pitchFamily="34" charset="0"/>
              </a:rPr>
              <a:t> Transformation. FHNW Hochschule </a:t>
            </a:r>
            <a:r>
              <a:rPr lang="en-GB" sz="1000" kern="100" noProof="0" dirty="0" err="1">
                <a:solidFill>
                  <a:srgbClr val="000000"/>
                </a:solidFill>
                <a:effectLst/>
                <a:latin typeface="+mj-lt"/>
                <a:ea typeface="Aptos" panose="020B0004020202020204" pitchFamily="34" charset="0"/>
                <a:cs typeface="Aptos" panose="020B0004020202020204" pitchFamily="34" charset="0"/>
              </a:rPr>
              <a:t>für</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Wirtschaft</a:t>
            </a:r>
            <a:r>
              <a:rPr lang="en-GB" sz="1000" kern="100" noProof="0" dirty="0">
                <a:solidFill>
                  <a:srgbClr val="000000"/>
                </a:solidFill>
                <a:effectLst/>
                <a:latin typeface="+mj-lt"/>
                <a:ea typeface="Aptos" panose="020B0004020202020204" pitchFamily="34" charset="0"/>
                <a:cs typeface="Aptos" panose="020B0004020202020204" pitchFamily="34" charset="0"/>
              </a:rPr>
              <a:t> und </a:t>
            </a:r>
            <a:r>
              <a:rPr lang="en-GB" sz="1000" kern="100" noProof="0" dirty="0" err="1">
                <a:solidFill>
                  <a:srgbClr val="000000"/>
                </a:solidFill>
                <a:effectLst/>
                <a:latin typeface="+mj-lt"/>
                <a:ea typeface="Aptos" panose="020B0004020202020204" pitchFamily="34" charset="0"/>
                <a:cs typeface="Aptos" panose="020B0004020202020204" pitchFamily="34" charset="0"/>
              </a:rPr>
              <a:t>Strategylab</a:t>
            </a:r>
            <a:r>
              <a:rPr lang="en-GB" sz="1000" kern="100" noProof="0" dirty="0">
                <a:solidFill>
                  <a:srgbClr val="000000"/>
                </a:solidFill>
                <a:effectLst/>
                <a:latin typeface="+mj-lt"/>
                <a:ea typeface="Aptos" panose="020B0004020202020204" pitchFamily="34" charset="0"/>
                <a:cs typeface="Aptos" panose="020B0004020202020204" pitchFamily="34" charset="0"/>
              </a:rPr>
              <a:t>, Olten/Schweiz.</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Venable, J. (2006). A framework for design science research activities, Proceedings of the 2006 Information Resource Management Association Conference (KHOSROW-POUR M, Ed), Washington, DC, 24–26 May, IRMA, Hershey, PA.</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Vendraminelli</a:t>
            </a:r>
            <a:r>
              <a:rPr lang="en-GB" sz="1000" kern="100" noProof="0" dirty="0">
                <a:solidFill>
                  <a:srgbClr val="000000"/>
                </a:solidFill>
                <a:effectLst/>
                <a:latin typeface="+mj-lt"/>
                <a:ea typeface="Aptos" panose="020B0004020202020204" pitchFamily="34" charset="0"/>
                <a:cs typeface="Aptos" panose="020B0004020202020204" pitchFamily="34" charset="0"/>
              </a:rPr>
              <a:t>, L., </a:t>
            </a:r>
            <a:r>
              <a:rPr lang="en-GB" sz="1000" kern="100" noProof="0" dirty="0" err="1">
                <a:solidFill>
                  <a:srgbClr val="000000"/>
                </a:solidFill>
                <a:effectLst/>
                <a:latin typeface="+mj-lt"/>
                <a:ea typeface="Aptos" panose="020B0004020202020204" pitchFamily="34" charset="0"/>
                <a:cs typeface="Aptos" panose="020B0004020202020204" pitchFamily="34" charset="0"/>
              </a:rPr>
              <a:t>Macchion</a:t>
            </a:r>
            <a:r>
              <a:rPr lang="en-GB" sz="1000" kern="100" noProof="0" dirty="0">
                <a:solidFill>
                  <a:srgbClr val="000000"/>
                </a:solidFill>
                <a:effectLst/>
                <a:latin typeface="+mj-lt"/>
                <a:ea typeface="Aptos" panose="020B0004020202020204" pitchFamily="34" charset="0"/>
                <a:cs typeface="Aptos" panose="020B0004020202020204" pitchFamily="34" charset="0"/>
              </a:rPr>
              <a:t>, L., </a:t>
            </a:r>
            <a:r>
              <a:rPr lang="en-GB" sz="1000" kern="100" noProof="0" dirty="0" err="1">
                <a:solidFill>
                  <a:srgbClr val="000000"/>
                </a:solidFill>
                <a:effectLst/>
                <a:latin typeface="+mj-lt"/>
                <a:ea typeface="Aptos" panose="020B0004020202020204" pitchFamily="34" charset="0"/>
                <a:cs typeface="Aptos" panose="020B0004020202020204" pitchFamily="34" charset="0"/>
              </a:rPr>
              <a:t>Nosella</a:t>
            </a:r>
            <a:r>
              <a:rPr lang="en-GB" sz="1000" kern="100" noProof="0" dirty="0">
                <a:solidFill>
                  <a:srgbClr val="000000"/>
                </a:solidFill>
                <a:effectLst/>
                <a:latin typeface="+mj-lt"/>
                <a:ea typeface="Aptos" panose="020B0004020202020204" pitchFamily="34" charset="0"/>
                <a:cs typeface="Aptos" panose="020B0004020202020204" pitchFamily="34" charset="0"/>
              </a:rPr>
              <a:t>, A., &amp; Vinelli, A. (2023). Design thinking: strategy for digital transformation. Journal of Business Strategy, 44(4), 200-210.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Zott, C., &amp; Amit, R. (2010). Business model design: An activity system perspective. Long Range Planning, 43(2-3), 216-226.</a:t>
            </a:r>
          </a:p>
        </p:txBody>
      </p:sp>
      <p:sp>
        <p:nvSpPr>
          <p:cNvPr id="2" name="Foliennummernplatzhalter 4">
            <a:extLst>
              <a:ext uri="{FF2B5EF4-FFF2-40B4-BE49-F238E27FC236}">
                <a16:creationId xmlns:a16="http://schemas.microsoft.com/office/drawing/2014/main" id="{0065C567-7D63-02E9-EC92-AC56A445DA4A}"/>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520</a:t>
            </a:fld>
            <a:endParaRPr lang="en-GB" sz="1000" noProof="0" dirty="0">
              <a:solidFill>
                <a:srgbClr val="004474"/>
              </a:solidFill>
            </a:endParaRPr>
          </a:p>
        </p:txBody>
      </p:sp>
    </p:spTree>
    <p:extLst>
      <p:ext uri="{BB962C8B-B14F-4D97-AF65-F5344CB8AC3E}">
        <p14:creationId xmlns:p14="http://schemas.microsoft.com/office/powerpoint/2010/main" val="2713377163"/>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7531-9519-9A73-4265-35794EF49AF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FB6049CB-8AB4-9E0F-98A0-9CFCBD33001B}"/>
              </a:ext>
            </a:extLst>
          </p:cNvPr>
          <p:cNvSpPr txBox="1"/>
          <p:nvPr/>
        </p:nvSpPr>
        <p:spPr>
          <a:xfrm>
            <a:off x="31750" y="419192"/>
            <a:ext cx="11838258" cy="553998"/>
          </a:xfrm>
          <a:prstGeom prst="rect">
            <a:avLst/>
          </a:prstGeom>
          <a:noFill/>
        </p:spPr>
        <p:txBody>
          <a:bodyPr wrap="square">
            <a:spAutoFit/>
          </a:bodyPr>
          <a:lstStyle/>
          <a:p>
            <a:r>
              <a:rPr lang="en-GB" sz="3000" dirty="0">
                <a:latin typeface="+mj-lt"/>
              </a:rPr>
              <a:t>Case Study Collection</a:t>
            </a:r>
          </a:p>
        </p:txBody>
      </p:sp>
      <p:sp>
        <p:nvSpPr>
          <p:cNvPr id="2" name="TextBox 3">
            <a:extLst>
              <a:ext uri="{FF2B5EF4-FFF2-40B4-BE49-F238E27FC236}">
                <a16:creationId xmlns:a16="http://schemas.microsoft.com/office/drawing/2014/main" id="{0342D7F7-E26D-9CAF-1F05-10D82389790C}"/>
              </a:ext>
            </a:extLst>
          </p:cNvPr>
          <p:cNvSpPr txBox="1"/>
          <p:nvPr/>
        </p:nvSpPr>
        <p:spPr>
          <a:xfrm>
            <a:off x="1261685" y="2046008"/>
            <a:ext cx="10409615" cy="1754326"/>
          </a:xfrm>
          <a:prstGeom prst="rect">
            <a:avLst/>
          </a:prstGeom>
          <a:noFill/>
        </p:spPr>
        <p:txBody>
          <a:bodyPr wrap="square">
            <a:spAutoFit/>
          </a:bodyPr>
          <a:lstStyle/>
          <a:p>
            <a:r>
              <a:rPr lang="en-GB" sz="2200" dirty="0">
                <a:latin typeface="+mj-lt"/>
              </a:rPr>
              <a:t>Each book chapter has an opening case and suggested case work, </a:t>
            </a:r>
            <a:br>
              <a:rPr lang="en-GB" sz="2200" dirty="0">
                <a:latin typeface="+mj-lt"/>
              </a:rPr>
            </a:br>
            <a:r>
              <a:rPr lang="en-GB" sz="2200" dirty="0">
                <a:latin typeface="+mj-lt"/>
              </a:rPr>
              <a:t>and additional cases are available online as separate documents.</a:t>
            </a:r>
          </a:p>
          <a:p>
            <a:pPr marL="285750" indent="-285750">
              <a:buFont typeface="Arial" panose="020B0604020202020204" pitchFamily="34" charset="0"/>
              <a:buChar char="•"/>
            </a:pPr>
            <a:endParaRPr lang="en-GB" sz="1000" dirty="0">
              <a:latin typeface="+mj-lt"/>
            </a:endParaRPr>
          </a:p>
          <a:p>
            <a:endParaRPr lang="en-GB" sz="1000" dirty="0">
              <a:latin typeface="+mj-lt"/>
            </a:endParaRPr>
          </a:p>
          <a:p>
            <a:r>
              <a:rPr lang="en-GB" sz="2200" dirty="0">
                <a:latin typeface="+mj-lt"/>
              </a:rPr>
              <a:t>The authors would like to express their gratitude to all participating organisations </a:t>
            </a:r>
            <a:br>
              <a:rPr lang="en-GB" sz="2200" dirty="0">
                <a:latin typeface="+mj-lt"/>
              </a:rPr>
            </a:br>
            <a:r>
              <a:rPr lang="en-GB" sz="2200" dirty="0">
                <a:latin typeface="+mj-lt"/>
              </a:rPr>
              <a:t>and to the contributors (authors and interview partners) of the case studies:</a:t>
            </a:r>
            <a:endParaRPr lang="en-GB" sz="2200" noProof="0" dirty="0">
              <a:latin typeface="+mj-lt"/>
            </a:endParaRPr>
          </a:p>
        </p:txBody>
      </p:sp>
      <p:pic>
        <p:nvPicPr>
          <p:cNvPr id="5" name="Picture 4" descr="A blue text on a black background&#10;&#10;AI-generated content may be incorrect.">
            <a:extLst>
              <a:ext uri="{FF2B5EF4-FFF2-40B4-BE49-F238E27FC236}">
                <a16:creationId xmlns:a16="http://schemas.microsoft.com/office/drawing/2014/main" id="{F2243F32-3955-08D3-04BF-3EFCE5AC94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2452" y="4772640"/>
            <a:ext cx="1122680" cy="526886"/>
          </a:xfrm>
          <a:prstGeom prst="rect">
            <a:avLst/>
          </a:prstGeom>
        </p:spPr>
      </p:pic>
      <p:pic>
        <p:nvPicPr>
          <p:cNvPr id="14" name="Graphic 3">
            <a:extLst>
              <a:ext uri="{FF2B5EF4-FFF2-40B4-BE49-F238E27FC236}">
                <a16:creationId xmlns:a16="http://schemas.microsoft.com/office/drawing/2014/main" id="{913F7579-2B47-D8A9-975F-5CC5675F2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8449" y="5527958"/>
            <a:ext cx="971550" cy="376555"/>
          </a:xfrm>
          <a:prstGeom prst="rect">
            <a:avLst/>
          </a:prstGeom>
        </p:spPr>
      </p:pic>
      <p:pic>
        <p:nvPicPr>
          <p:cNvPr id="16" name="Picture 15" descr="A black background with red text&#10;&#10;AI-generated content may be incorrect.">
            <a:extLst>
              <a:ext uri="{FF2B5EF4-FFF2-40B4-BE49-F238E27FC236}">
                <a16:creationId xmlns:a16="http://schemas.microsoft.com/office/drawing/2014/main" id="{6FB4BB55-0EFC-E1C2-3141-A8D7E21F4C3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784602" y="4873152"/>
            <a:ext cx="1451610" cy="271780"/>
          </a:xfrm>
          <a:prstGeom prst="rect">
            <a:avLst/>
          </a:prstGeom>
          <a:ln>
            <a:noFill/>
          </a:ln>
          <a:extLst>
            <a:ext uri="{53640926-AAD7-44D8-BBD7-CCE9431645EC}">
              <a14:shadowObscured xmlns:a14="http://schemas.microsoft.com/office/drawing/2010/main"/>
            </a:ext>
          </a:extLst>
        </p:spPr>
      </p:pic>
      <p:pic>
        <p:nvPicPr>
          <p:cNvPr id="17" name="Picture 16" descr="A pink and yellow logo&#10;&#10;AI-generated content may be incorrect.">
            <a:extLst>
              <a:ext uri="{FF2B5EF4-FFF2-40B4-BE49-F238E27FC236}">
                <a16:creationId xmlns:a16="http://schemas.microsoft.com/office/drawing/2014/main" id="{6D0FA3C9-69A0-7610-1101-67F1B0418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430" y="5386988"/>
            <a:ext cx="886815" cy="734377"/>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2692DA34-866C-9183-0266-0E1CD687A9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2744" y="4847275"/>
            <a:ext cx="1872084" cy="315325"/>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97D46043-6443-FB5D-4D45-A0950249F7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45895" y="5360038"/>
            <a:ext cx="1352891" cy="289450"/>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569924E0-B8C6-5549-A45B-161ACEDF52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20925" y="4825502"/>
            <a:ext cx="1656398" cy="358873"/>
          </a:xfrm>
          <a:prstGeom prst="rect">
            <a:avLst/>
          </a:prstGeom>
        </p:spPr>
      </p:pic>
      <p:pic>
        <p:nvPicPr>
          <p:cNvPr id="21" name="Picture 20" descr="Red text on a white background&#10;&#10;AI-generated content may be incorrect.">
            <a:extLst>
              <a:ext uri="{FF2B5EF4-FFF2-40B4-BE49-F238E27FC236}">
                <a16:creationId xmlns:a16="http://schemas.microsoft.com/office/drawing/2014/main" id="{222C76C9-0884-A3C7-621F-3A072CD524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61200" y="5825233"/>
            <a:ext cx="1440572" cy="276594"/>
          </a:xfrm>
          <a:prstGeom prst="rect">
            <a:avLst/>
          </a:prstGeom>
        </p:spPr>
      </p:pic>
      <p:pic>
        <p:nvPicPr>
          <p:cNvPr id="22" name="Picture 21" descr="A yellow and red logo&#10;&#10;AI-generated content may be incorrect.">
            <a:extLst>
              <a:ext uri="{FF2B5EF4-FFF2-40B4-BE49-F238E27FC236}">
                <a16:creationId xmlns:a16="http://schemas.microsoft.com/office/drawing/2014/main" id="{F4D6EB35-2CAF-D8F0-F258-D115B4ECA63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23869" y="5694650"/>
            <a:ext cx="1128694" cy="372749"/>
          </a:xfrm>
          <a:prstGeom prst="rect">
            <a:avLst/>
          </a:prstGeom>
        </p:spPr>
      </p:pic>
      <p:pic>
        <p:nvPicPr>
          <p:cNvPr id="23" name="Picture 22" descr="A black text on a white background&#10;&#10;AI-generated content may be incorrect.">
            <a:extLst>
              <a:ext uri="{FF2B5EF4-FFF2-40B4-BE49-F238E27FC236}">
                <a16:creationId xmlns:a16="http://schemas.microsoft.com/office/drawing/2014/main" id="{C069BBA1-341F-B564-66A7-E3BCA00D672B}"/>
              </a:ext>
            </a:extLst>
          </p:cNvPr>
          <p:cNvPicPr>
            <a:picLocks noChangeAspect="1"/>
          </p:cNvPicPr>
          <p:nvPr/>
        </p:nvPicPr>
        <p:blipFill>
          <a:blip r:embed="rId12" cstate="print">
            <a:extLst>
              <a:ext uri="{28A0092B-C50C-407E-A947-70E740481C1C}">
                <a14:useLocalDpi xmlns:a14="http://schemas.microsoft.com/office/drawing/2010/main"/>
              </a:ext>
            </a:extLst>
          </a:blip>
          <a:srcRect t="28709" b="28099"/>
          <a:stretch>
            <a:fillRect/>
          </a:stretch>
        </p:blipFill>
        <p:spPr>
          <a:xfrm>
            <a:off x="9203855" y="4856646"/>
            <a:ext cx="1495581" cy="358874"/>
          </a:xfrm>
          <a:prstGeom prst="rect">
            <a:avLst/>
          </a:prstGeom>
        </p:spPr>
      </p:pic>
      <p:pic>
        <p:nvPicPr>
          <p:cNvPr id="24" name="Picture 2">
            <a:extLst>
              <a:ext uri="{FF2B5EF4-FFF2-40B4-BE49-F238E27FC236}">
                <a16:creationId xmlns:a16="http://schemas.microsoft.com/office/drawing/2014/main" id="{CF2047BB-D97D-454C-FCE4-9774C690FE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567750" y="5525364"/>
            <a:ext cx="1272210" cy="216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text on a black background&#10;&#10;AI-generated content may be incorrect.">
            <a:extLst>
              <a:ext uri="{FF2B5EF4-FFF2-40B4-BE49-F238E27FC236}">
                <a16:creationId xmlns:a16="http://schemas.microsoft.com/office/drawing/2014/main" id="{58FD8FBC-1A59-5205-EF9F-F4B7644CE8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741" y="5429008"/>
            <a:ext cx="1439802" cy="440961"/>
          </a:xfrm>
          <a:prstGeom prst="rect">
            <a:avLst/>
          </a:prstGeom>
        </p:spPr>
      </p:pic>
      <p:pic>
        <p:nvPicPr>
          <p:cNvPr id="26" name="Picture 25" descr="A black sign with brown letters&#10;&#10;AI-generated content may be incorrect.">
            <a:extLst>
              <a:ext uri="{FF2B5EF4-FFF2-40B4-BE49-F238E27FC236}">
                <a16:creationId xmlns:a16="http://schemas.microsoft.com/office/drawing/2014/main" id="{7724C47C-0F7F-ABBE-6562-D270340A53F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06568" y="4881312"/>
            <a:ext cx="763440" cy="442795"/>
          </a:xfrm>
          <a:prstGeom prst="rect">
            <a:avLst/>
          </a:prstGeom>
        </p:spPr>
      </p:pic>
      <p:pic>
        <p:nvPicPr>
          <p:cNvPr id="27" name="Graphic 26">
            <a:extLst>
              <a:ext uri="{FF2B5EF4-FFF2-40B4-BE49-F238E27FC236}">
                <a16:creationId xmlns:a16="http://schemas.microsoft.com/office/drawing/2014/main" id="{B423648F-CA3B-BD93-C506-954C9D9A4B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02741" y="5487635"/>
            <a:ext cx="1181100" cy="457200"/>
          </a:xfrm>
          <a:prstGeom prst="rect">
            <a:avLst/>
          </a:prstGeom>
        </p:spPr>
      </p:pic>
      <p:sp>
        <p:nvSpPr>
          <p:cNvPr id="3" name="Foliennummernplatzhalter 4">
            <a:extLst>
              <a:ext uri="{FF2B5EF4-FFF2-40B4-BE49-F238E27FC236}">
                <a16:creationId xmlns:a16="http://schemas.microsoft.com/office/drawing/2014/main" id="{3E9CDA10-E8A9-EE25-0531-6795823D9399}"/>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521</a:t>
            </a:fld>
            <a:endParaRPr lang="en-GB" sz="1000" noProof="0" dirty="0">
              <a:solidFill>
                <a:srgbClr val="004474"/>
              </a:solidFill>
            </a:endParaRPr>
          </a:p>
        </p:txBody>
      </p:sp>
    </p:spTree>
    <p:extLst>
      <p:ext uri="{BB962C8B-B14F-4D97-AF65-F5344CB8AC3E}">
        <p14:creationId xmlns:p14="http://schemas.microsoft.com/office/powerpoint/2010/main" val="3773126359"/>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B98-9358-11A0-41E6-5FE6BAFF5002}"/>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8ABA0CD-2EB5-52C2-063A-7054E94022D9}"/>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Digital Transformation Textbook</a:t>
            </a:r>
          </a:p>
        </p:txBody>
      </p:sp>
      <p:sp>
        <p:nvSpPr>
          <p:cNvPr id="5" name="TextBox 3">
            <a:extLst>
              <a:ext uri="{FF2B5EF4-FFF2-40B4-BE49-F238E27FC236}">
                <a16:creationId xmlns:a16="http://schemas.microsoft.com/office/drawing/2014/main" id="{F4A97E48-30D8-4D61-B4AA-5562B8250D78}"/>
              </a:ext>
            </a:extLst>
          </p:cNvPr>
          <p:cNvSpPr txBox="1"/>
          <p:nvPr/>
        </p:nvSpPr>
        <p:spPr>
          <a:xfrm>
            <a:off x="770515" y="2130987"/>
            <a:ext cx="6798685" cy="1230593"/>
          </a:xfrm>
          <a:prstGeom prst="rect">
            <a:avLst/>
          </a:prstGeom>
          <a:noFill/>
        </p:spPr>
        <p:txBody>
          <a:bodyPr wrap="square">
            <a:spAutoFit/>
          </a:bodyPr>
          <a:lstStyle/>
          <a:p>
            <a:pPr>
              <a:lnSpc>
                <a:spcPct val="150000"/>
              </a:lnSpc>
            </a:pPr>
            <a:r>
              <a:rPr lang="en-GB" sz="2600" i="1" noProof="0" dirty="0">
                <a:latin typeface="+mj-lt"/>
              </a:rPr>
              <a:t>Visit </a:t>
            </a:r>
            <a:r>
              <a:rPr lang="en-GB" sz="2600" i="1" noProof="0" dirty="0">
                <a:latin typeface="+mj-lt"/>
                <a:hlinkClick r:id="rId2"/>
              </a:rPr>
              <a:t>www.strategic-digital-transformation.com</a:t>
            </a:r>
            <a:r>
              <a:rPr lang="en-GB" sz="2600" i="1" noProof="0" dirty="0">
                <a:latin typeface="+mj-lt"/>
              </a:rPr>
              <a:t> </a:t>
            </a:r>
            <a:br>
              <a:rPr lang="en-GB" sz="2600" i="1" noProof="0" dirty="0">
                <a:latin typeface="+mj-lt"/>
              </a:rPr>
            </a:br>
            <a:r>
              <a:rPr lang="en-GB" sz="2600" i="1" noProof="0" dirty="0">
                <a:latin typeface="+mj-lt"/>
              </a:rPr>
              <a:t>for case studies, videos and workshop templates.</a:t>
            </a:r>
          </a:p>
        </p:txBody>
      </p:sp>
      <p:pic>
        <p:nvPicPr>
          <p:cNvPr id="3" name="Picture 2" descr="A person in a suit and tie&#10;&#10;AI-generated content may be incorrect.">
            <a:extLst>
              <a:ext uri="{FF2B5EF4-FFF2-40B4-BE49-F238E27FC236}">
                <a16:creationId xmlns:a16="http://schemas.microsoft.com/office/drawing/2014/main" id="{0DB98BF3-60F2-B69E-010E-EB610548E08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53640" y="4344266"/>
            <a:ext cx="1222999" cy="1571321"/>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14A3DE1E-FE2B-7828-AB01-665F4DC8A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0544" y="4344266"/>
            <a:ext cx="1222999" cy="1571321"/>
          </a:xfrm>
          <a:prstGeom prst="rect">
            <a:avLst/>
          </a:prstGeom>
        </p:spPr>
      </p:pic>
      <p:sp>
        <p:nvSpPr>
          <p:cNvPr id="14" name="TextBox 13">
            <a:extLst>
              <a:ext uri="{FF2B5EF4-FFF2-40B4-BE49-F238E27FC236}">
                <a16:creationId xmlns:a16="http://schemas.microsoft.com/office/drawing/2014/main" id="{F4ADA7D2-0731-7719-75CA-00D57338B441}"/>
              </a:ext>
            </a:extLst>
          </p:cNvPr>
          <p:cNvSpPr txBox="1"/>
          <p:nvPr/>
        </p:nvSpPr>
        <p:spPr>
          <a:xfrm>
            <a:off x="770515" y="5915588"/>
            <a:ext cx="1371119" cy="246221"/>
          </a:xfrm>
          <a:prstGeom prst="rect">
            <a:avLst/>
          </a:prstGeom>
          <a:noFill/>
        </p:spPr>
        <p:txBody>
          <a:bodyPr wrap="square">
            <a:spAutoFit/>
          </a:bodyPr>
          <a:lstStyle/>
          <a:p>
            <a:r>
              <a:rPr lang="en-GB" sz="1000" noProof="0" dirty="0"/>
              <a:t>Prof. Dr. Marc K. Peter</a:t>
            </a:r>
          </a:p>
        </p:txBody>
      </p:sp>
      <p:sp>
        <p:nvSpPr>
          <p:cNvPr id="15" name="TextBox 14">
            <a:extLst>
              <a:ext uri="{FF2B5EF4-FFF2-40B4-BE49-F238E27FC236}">
                <a16:creationId xmlns:a16="http://schemas.microsoft.com/office/drawing/2014/main" id="{F930E241-B351-1EED-3500-FF949C121141}"/>
              </a:ext>
            </a:extLst>
          </p:cNvPr>
          <p:cNvSpPr txBox="1"/>
          <p:nvPr/>
        </p:nvSpPr>
        <p:spPr>
          <a:xfrm>
            <a:off x="2189935" y="5915588"/>
            <a:ext cx="1371119" cy="246221"/>
          </a:xfrm>
          <a:prstGeom prst="rect">
            <a:avLst/>
          </a:prstGeom>
          <a:noFill/>
        </p:spPr>
        <p:txBody>
          <a:bodyPr wrap="square">
            <a:spAutoFit/>
          </a:bodyPr>
          <a:lstStyle/>
          <a:p>
            <a:r>
              <a:rPr lang="en-GB" sz="1000" noProof="0" dirty="0"/>
              <a:t>Dr. Johan P. Lindeque</a:t>
            </a:r>
          </a:p>
        </p:txBody>
      </p:sp>
      <p:pic>
        <p:nvPicPr>
          <p:cNvPr id="6" name="Picture 5" descr="A book with a white rectangular sign on it&#10;&#10;AI-generated content may be incorrect.">
            <a:extLst>
              <a:ext uri="{FF2B5EF4-FFF2-40B4-BE49-F238E27FC236}">
                <a16:creationId xmlns:a16="http://schemas.microsoft.com/office/drawing/2014/main" id="{26DAA298-2D75-B6F9-205B-328A341F64DB}"/>
              </a:ext>
            </a:extLst>
          </p:cNvPr>
          <p:cNvPicPr>
            <a:picLocks noChangeAspect="1"/>
          </p:cNvPicPr>
          <p:nvPr/>
        </p:nvPicPr>
        <p:blipFill>
          <a:blip r:embed="rId5"/>
          <a:stretch>
            <a:fillRect/>
          </a:stretch>
        </p:blipFill>
        <p:spPr>
          <a:xfrm>
            <a:off x="7861300" y="690945"/>
            <a:ext cx="4698879" cy="5747863"/>
          </a:xfrm>
          <a:prstGeom prst="rect">
            <a:avLst/>
          </a:prstGeom>
        </p:spPr>
      </p:pic>
      <p:sp>
        <p:nvSpPr>
          <p:cNvPr id="2" name="Foliennummernplatzhalter 4">
            <a:extLst>
              <a:ext uri="{FF2B5EF4-FFF2-40B4-BE49-F238E27FC236}">
                <a16:creationId xmlns:a16="http://schemas.microsoft.com/office/drawing/2014/main" id="{C4C75500-4DD0-4D49-5D50-EF1EEB62655D}"/>
              </a:ext>
            </a:extLst>
          </p:cNvPr>
          <p:cNvSpPr txBox="1">
            <a:spLocks/>
          </p:cNvSpPr>
          <p:nvPr/>
        </p:nvSpPr>
        <p:spPr>
          <a:xfrm>
            <a:off x="11870008" y="6618287"/>
            <a:ext cx="505075" cy="365125"/>
          </a:xfrm>
          <a:prstGeom prst="rect">
            <a:avLst/>
          </a:prstGeom>
        </p:spPr>
        <p:txBody>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6700-5DA3-41E6-83BC-5E8D402B51A8}" type="slidenum">
              <a:rPr lang="en-GB" sz="1000" noProof="0" smtClean="0">
                <a:solidFill>
                  <a:srgbClr val="004474"/>
                </a:solidFill>
              </a:rPr>
              <a:pPr/>
              <a:t>522</a:t>
            </a:fld>
            <a:endParaRPr lang="en-GB" sz="1000" noProof="0" dirty="0">
              <a:solidFill>
                <a:srgbClr val="004474"/>
              </a:solidFill>
            </a:endParaRPr>
          </a:p>
        </p:txBody>
      </p:sp>
    </p:spTree>
    <p:extLst>
      <p:ext uri="{BB962C8B-B14F-4D97-AF65-F5344CB8AC3E}">
        <p14:creationId xmlns:p14="http://schemas.microsoft.com/office/powerpoint/2010/main" val="3642039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CF041B-E266-A4FE-751A-03C875DEB40E}"/>
              </a:ext>
            </a:extLst>
          </p:cNvPr>
          <p:cNvSpPr>
            <a:spLocks noGrp="1"/>
          </p:cNvSpPr>
          <p:nvPr>
            <p:ph sz="quarter" idx="10"/>
          </p:nvPr>
        </p:nvSpPr>
        <p:spPr>
          <a:xfrm>
            <a:off x="1238251" y="1355725"/>
            <a:ext cx="9378387" cy="4789488"/>
          </a:xfrm>
        </p:spPr>
        <p:txBody>
          <a:bodyPr>
            <a:normAutofit/>
          </a:bodyPr>
          <a:lstStyle/>
          <a:p>
            <a:pPr marL="285750" indent="-285750">
              <a:buFont typeface="Arial" panose="020B0604020202020204" pitchFamily="34" charset="0"/>
              <a:buChar char="•"/>
            </a:pPr>
            <a:r>
              <a:rPr lang="en-GB" sz="2200" noProof="0" dirty="0">
                <a:latin typeface="+mj-lt"/>
              </a:rPr>
              <a:t>allows customers to undergo a body scan by                                                          projection technology and kinetic motion                                                                                     sensors</a:t>
            </a:r>
          </a:p>
          <a:p>
            <a:pPr marL="285750" indent="-285750">
              <a:buFont typeface="Arial" panose="020B0604020202020204" pitchFamily="34" charset="0"/>
              <a:buChar char="•"/>
            </a:pPr>
            <a:r>
              <a:rPr lang="en-GB" sz="2200" noProof="0" dirty="0">
                <a:latin typeface="+mj-lt"/>
              </a:rPr>
              <a:t>uses design station to design a </a:t>
            </a:r>
            <a:r>
              <a:rPr lang="en-GB" sz="2200" noProof="0" dirty="0" err="1">
                <a:latin typeface="+mj-lt"/>
              </a:rPr>
              <a:t>woolen</a:t>
            </a:r>
            <a:r>
              <a:rPr lang="en-GB" sz="2200" noProof="0" dirty="0">
                <a:latin typeface="+mj-lt"/>
              </a:rPr>
              <a:t>                                                                              sweater that was then produced in the store</a:t>
            </a:r>
          </a:p>
          <a:p>
            <a:pPr marL="285750" indent="-285750">
              <a:buFont typeface="Arial" panose="020B0604020202020204" pitchFamily="34" charset="0"/>
              <a:buChar char="•"/>
            </a:pPr>
            <a:r>
              <a:rPr lang="en-GB" sz="2200" noProof="0" dirty="0">
                <a:latin typeface="+mj-lt"/>
              </a:rPr>
              <a:t>enabled up to 10 pullovers a day to be designed                                                               and produced in around 4 hours and at a cost of about EUR 200. </a:t>
            </a:r>
          </a:p>
          <a:p>
            <a:pPr marL="285750" indent="-285750">
              <a:buFont typeface="Arial" panose="020B0604020202020204" pitchFamily="34" charset="0"/>
              <a:buChar char="•"/>
            </a:pPr>
            <a:r>
              <a:rPr lang="en-GB" sz="2200" noProof="0" dirty="0">
                <a:latin typeface="+mj-lt"/>
              </a:rPr>
              <a:t>employs all of the digital technologies associated with a cyber-physical system and Industry 4.0</a:t>
            </a:r>
          </a:p>
          <a:p>
            <a:pPr marL="285750" indent="-285750">
              <a:buFont typeface="Arial" panose="020B0604020202020204" pitchFamily="34" charset="0"/>
              <a:buChar char="•"/>
            </a:pPr>
            <a:r>
              <a:rPr lang="en-GB" sz="2200" noProof="0" dirty="0">
                <a:latin typeface="+mj-lt"/>
              </a:rPr>
              <a:t>enables instore experience of the brand and association of advanced manufacturing and technology experimentation with the consumer brand</a:t>
            </a:r>
          </a:p>
          <a:p>
            <a:pPr marL="285750" indent="-285750">
              <a:buFont typeface="Arial" panose="020B0604020202020204" pitchFamily="34" charset="0"/>
              <a:buChar char="•"/>
            </a:pPr>
            <a:r>
              <a:rPr lang="en-GB" sz="2200" noProof="0" dirty="0">
                <a:latin typeface="+mj-lt"/>
              </a:rPr>
              <a:t>allows Adidas to gather data about customer preferences and willingness-to-pay for mass customized products and services</a:t>
            </a:r>
          </a:p>
        </p:txBody>
      </p:sp>
      <p:sp>
        <p:nvSpPr>
          <p:cNvPr id="6" name="TextBox 7">
            <a:extLst>
              <a:ext uri="{FF2B5EF4-FFF2-40B4-BE49-F238E27FC236}">
                <a16:creationId xmlns:a16="http://schemas.microsoft.com/office/drawing/2014/main" id="{36835682-BCC2-45E3-61AE-BB7A467E38CF}"/>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Adidas </a:t>
            </a:r>
            <a:r>
              <a:rPr lang="en-GB" sz="3000" noProof="0" dirty="0" err="1">
                <a:latin typeface="+mj-lt"/>
              </a:rPr>
              <a:t>Storefactory</a:t>
            </a:r>
            <a:r>
              <a:rPr lang="en-GB" sz="3000" noProof="0" dirty="0">
                <a:latin typeface="+mj-lt"/>
              </a:rPr>
              <a:t> concept</a:t>
            </a:r>
          </a:p>
        </p:txBody>
      </p:sp>
      <p:pic>
        <p:nvPicPr>
          <p:cNvPr id="4" name="Grafik 2">
            <a:extLst>
              <a:ext uri="{FF2B5EF4-FFF2-40B4-BE49-F238E27FC236}">
                <a16:creationId xmlns:a16="http://schemas.microsoft.com/office/drawing/2014/main" id="{0061A16E-054F-07FE-36A1-6C627971564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711897" y="973190"/>
            <a:ext cx="3775253" cy="2426721"/>
          </a:xfrm>
          <a:prstGeom prst="rect">
            <a:avLst/>
          </a:prstGeom>
        </p:spPr>
      </p:pic>
    </p:spTree>
    <p:extLst>
      <p:ext uri="{BB962C8B-B14F-4D97-AF65-F5344CB8AC3E}">
        <p14:creationId xmlns:p14="http://schemas.microsoft.com/office/powerpoint/2010/main" val="3642205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D93A6-7F6D-72D7-B6B0-0597ADC74D9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1A21176C-085A-BC7F-68FD-6488F96A5BAE}"/>
              </a:ext>
            </a:extLst>
          </p:cNvPr>
          <p:cNvSpPr>
            <a:spLocks noGrp="1"/>
          </p:cNvSpPr>
          <p:nvPr>
            <p:ph sz="quarter" idx="10"/>
          </p:nvPr>
        </p:nvSpPr>
        <p:spPr>
          <a:xfrm>
            <a:off x="1238250" y="1355725"/>
            <a:ext cx="9448799" cy="4789488"/>
          </a:xfrm>
        </p:spPr>
        <p:txBody>
          <a:bodyPr>
            <a:noAutofit/>
          </a:bodyPr>
          <a:lstStyle/>
          <a:p>
            <a:pPr marL="285750" indent="-285750">
              <a:buFont typeface="Arial" panose="020B0604020202020204" pitchFamily="34" charset="0"/>
              <a:buChar char="•"/>
            </a:pPr>
            <a:r>
              <a:rPr lang="en-GB" sz="2200" noProof="0" dirty="0">
                <a:latin typeface="+mj-lt"/>
              </a:rPr>
              <a:t>was a larger scale experiment in highly automated manufacturing with mass customization to test the arguments for digital technologies and manufacturing with Industry 4.0 logics</a:t>
            </a:r>
          </a:p>
          <a:p>
            <a:pPr marL="285750" indent="-285750">
              <a:buFont typeface="Arial" panose="020B0604020202020204" pitchFamily="34" charset="0"/>
              <a:buChar char="•"/>
            </a:pPr>
            <a:r>
              <a:rPr lang="en-GB" sz="2200" noProof="0" dirty="0">
                <a:latin typeface="+mj-lt"/>
              </a:rPr>
              <a:t>was enabled by an internal incubator unit independent of the parent firm called Future Team</a:t>
            </a:r>
          </a:p>
          <a:p>
            <a:pPr marL="285750" indent="-285750">
              <a:buFont typeface="Arial" panose="020B0604020202020204" pitchFamily="34" charset="0"/>
              <a:buChar char="•"/>
            </a:pPr>
            <a:r>
              <a:rPr lang="en-GB" sz="2200" noProof="0" dirty="0">
                <a:latin typeface="+mj-lt"/>
              </a:rPr>
              <a:t>employed digital technologies like 3-D printing, robotics and computerized knitting machines</a:t>
            </a:r>
          </a:p>
          <a:p>
            <a:pPr marL="285750" indent="-285750">
              <a:buFont typeface="Arial" panose="020B0604020202020204" pitchFamily="34" charset="0"/>
              <a:buChar char="•"/>
            </a:pPr>
            <a:r>
              <a:rPr lang="en-GB" sz="2200" noProof="0" dirty="0">
                <a:latin typeface="+mj-lt"/>
              </a:rPr>
              <a:t>aligned machines and humans in advanced machine-human cyber-physical systems of production </a:t>
            </a:r>
          </a:p>
          <a:p>
            <a:pPr marL="285750" indent="-285750">
              <a:buFont typeface="Arial" panose="020B0604020202020204" pitchFamily="34" charset="0"/>
              <a:buChar char="•"/>
            </a:pPr>
            <a:r>
              <a:rPr lang="en-GB" sz="2200" noProof="0" dirty="0">
                <a:latin typeface="+mj-lt"/>
              </a:rPr>
              <a:t>created awareness through marketing campaign along the project including designs with “running influencers” </a:t>
            </a:r>
          </a:p>
          <a:p>
            <a:pPr marL="285750" indent="-285750">
              <a:buFont typeface="Arial" panose="020B0604020202020204" pitchFamily="34" charset="0"/>
              <a:buChar char="•"/>
            </a:pPr>
            <a:r>
              <a:rPr lang="en-GB" sz="2200" noProof="0" dirty="0">
                <a:latin typeface="+mj-lt"/>
              </a:rPr>
              <a:t>Stimulated debate about automation and employment, Critics wondered if it was nothing more than a marketing campaign</a:t>
            </a:r>
          </a:p>
        </p:txBody>
      </p:sp>
      <p:sp>
        <p:nvSpPr>
          <p:cNvPr id="6" name="TextBox 7">
            <a:extLst>
              <a:ext uri="{FF2B5EF4-FFF2-40B4-BE49-F238E27FC236}">
                <a16:creationId xmlns:a16="http://schemas.microsoft.com/office/drawing/2014/main" id="{21F67D33-C451-B4AC-EF06-3923E4833C4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Adidas </a:t>
            </a:r>
            <a:r>
              <a:rPr lang="en-GB" sz="3000" noProof="0" dirty="0" err="1">
                <a:latin typeface="+mj-lt"/>
              </a:rPr>
              <a:t>Speedfactory</a:t>
            </a:r>
            <a:r>
              <a:rPr lang="en-GB" sz="3000" noProof="0" dirty="0">
                <a:latin typeface="+mj-lt"/>
              </a:rPr>
              <a:t> experiment</a:t>
            </a:r>
          </a:p>
        </p:txBody>
      </p:sp>
    </p:spTree>
    <p:extLst>
      <p:ext uri="{BB962C8B-B14F-4D97-AF65-F5344CB8AC3E}">
        <p14:creationId xmlns:p14="http://schemas.microsoft.com/office/powerpoint/2010/main" val="1944223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A9C8A8-5BD1-4101-8574-5D2189ECB36B}"/>
              </a:ext>
            </a:extLst>
          </p:cNvPr>
          <p:cNvSpPr>
            <a:spLocks noGrp="1"/>
          </p:cNvSpPr>
          <p:nvPr>
            <p:ph sz="quarter" idx="10"/>
          </p:nvPr>
        </p:nvSpPr>
        <p:spPr/>
        <p:txBody>
          <a:bodyPr>
            <a:normAutofit/>
          </a:bodyPr>
          <a:lstStyle/>
          <a:p>
            <a:r>
              <a:rPr lang="en-GB" sz="2200" noProof="0" dirty="0">
                <a:latin typeface="+mj-lt"/>
              </a:rPr>
              <a:t>Digital Transformation is a strategic undertaking that improves the ability of firms to create and capture value in the digital age, by leveraging the integration of digital technologies as a central consideration of business strategizing. </a:t>
            </a:r>
          </a:p>
          <a:p>
            <a:r>
              <a:rPr lang="en-GB" sz="2200" noProof="0" dirty="0">
                <a:latin typeface="+mj-lt"/>
              </a:rPr>
              <a:t>This definition draws attention to digital strategy formulation and implementation to explain firm performance. </a:t>
            </a:r>
          </a:p>
          <a:p>
            <a:r>
              <a:rPr lang="en-GB" sz="2200" noProof="0" dirty="0">
                <a:latin typeface="+mj-lt"/>
              </a:rPr>
              <a:t>Chapter 02 </a:t>
            </a:r>
          </a:p>
          <a:p>
            <a:pPr lvl="1"/>
            <a:r>
              <a:rPr lang="en-GB" sz="2200" noProof="0" dirty="0">
                <a:latin typeface="+mj-lt"/>
              </a:rPr>
              <a:t>explores how established theories of strategic competitive advantage apply to strategy formulation in the digital age</a:t>
            </a:r>
          </a:p>
          <a:p>
            <a:pPr lvl="1"/>
            <a:r>
              <a:rPr lang="en-GB" sz="2200" dirty="0">
                <a:latin typeface="+mj-lt"/>
              </a:rPr>
              <a:t>a</a:t>
            </a:r>
            <a:r>
              <a:rPr lang="en-GB" sz="2200" noProof="0" dirty="0" err="1">
                <a:latin typeface="+mj-lt"/>
              </a:rPr>
              <a:t>ddresses</a:t>
            </a:r>
            <a:r>
              <a:rPr lang="en-GB" sz="2200" noProof="0" dirty="0">
                <a:latin typeface="+mj-lt"/>
              </a:rPr>
              <a:t> the practical implementation of these explanations with the ACT Method proposed in Chapter 12</a:t>
            </a:r>
          </a:p>
          <a:p>
            <a:r>
              <a:rPr lang="en-GB" sz="2200" noProof="0" dirty="0">
                <a:latin typeface="+mj-lt"/>
              </a:rPr>
              <a:t>This practice-oriented strategizing across seven strategic action fields (SAFs) is covered in Chapter 04 to 10, the implementation in Chapter 11</a:t>
            </a:r>
          </a:p>
        </p:txBody>
      </p:sp>
      <p:sp>
        <p:nvSpPr>
          <p:cNvPr id="3" name="Inhaltsplatzhalter 2">
            <a:extLst>
              <a:ext uri="{FF2B5EF4-FFF2-40B4-BE49-F238E27FC236}">
                <a16:creationId xmlns:a16="http://schemas.microsoft.com/office/drawing/2014/main" id="{B7ECAB24-A731-9154-4429-54BBB503AC47}"/>
              </a:ext>
            </a:extLst>
          </p:cNvPr>
          <p:cNvSpPr>
            <a:spLocks noGrp="1"/>
          </p:cNvSpPr>
          <p:nvPr>
            <p:ph sz="quarter" idx="11"/>
          </p:nvPr>
        </p:nvSpPr>
        <p:spPr/>
        <p:txBody>
          <a:bodyPr/>
          <a:lstStyle/>
          <a:p>
            <a:pPr marL="0" indent="0">
              <a:buNone/>
            </a:pPr>
            <a:r>
              <a:rPr lang="en-GB" noProof="0" dirty="0">
                <a:latin typeface="+mj-lt"/>
              </a:rPr>
              <a:t>2.0 Introduction</a:t>
            </a:r>
          </a:p>
        </p:txBody>
      </p:sp>
    </p:spTree>
    <p:extLst>
      <p:ext uri="{BB962C8B-B14F-4D97-AF65-F5344CB8AC3E}">
        <p14:creationId xmlns:p14="http://schemas.microsoft.com/office/powerpoint/2010/main" val="3728834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CC7FBB-B72E-3EC0-0823-DD4B1CD02B7C}"/>
              </a:ext>
            </a:extLst>
          </p:cNvPr>
          <p:cNvSpPr>
            <a:spLocks noGrp="1"/>
          </p:cNvSpPr>
          <p:nvPr>
            <p:ph sz="quarter" idx="10"/>
          </p:nvPr>
        </p:nvSpPr>
        <p:spPr>
          <a:xfrm>
            <a:off x="1238250" y="1355725"/>
            <a:ext cx="9378386" cy="4789488"/>
          </a:xfrm>
        </p:spPr>
        <p:txBody>
          <a:bodyPr>
            <a:noAutofit/>
          </a:bodyPr>
          <a:lstStyle/>
          <a:p>
            <a:r>
              <a:rPr lang="en-GB" sz="2200" noProof="0" dirty="0">
                <a:latin typeface="+mj-lt"/>
              </a:rPr>
              <a:t>Firm strategies are theories of how to compete successfully, </a:t>
            </a:r>
          </a:p>
          <a:p>
            <a:r>
              <a:rPr lang="en-GB" sz="2200" noProof="0" dirty="0">
                <a:latin typeface="+mj-lt"/>
              </a:rPr>
              <a:t>All firm strategies are formulated and implemented within the context of the sociotechnical system of a firm</a:t>
            </a:r>
          </a:p>
          <a:p>
            <a:r>
              <a:rPr lang="en-GB" sz="2200" noProof="0" dirty="0">
                <a:latin typeface="+mj-lt"/>
              </a:rPr>
              <a:t>Firm performances is the primary outcome of successful firm strategies</a:t>
            </a:r>
          </a:p>
          <a:p>
            <a:r>
              <a:rPr lang="en-GB" sz="2200" noProof="0" dirty="0">
                <a:latin typeface="+mj-lt"/>
              </a:rPr>
              <a:t>Research has identified a number of interconnected alternative theories which explain firm performance to different degrees</a:t>
            </a:r>
          </a:p>
        </p:txBody>
      </p:sp>
      <p:sp>
        <p:nvSpPr>
          <p:cNvPr id="3" name="Inhaltsplatzhalter 2">
            <a:extLst>
              <a:ext uri="{FF2B5EF4-FFF2-40B4-BE49-F238E27FC236}">
                <a16:creationId xmlns:a16="http://schemas.microsoft.com/office/drawing/2014/main" id="{585111C5-7EB4-36E5-1603-E7E36384276C}"/>
              </a:ext>
            </a:extLst>
          </p:cNvPr>
          <p:cNvSpPr>
            <a:spLocks noGrp="1"/>
          </p:cNvSpPr>
          <p:nvPr>
            <p:ph sz="quarter" idx="11"/>
          </p:nvPr>
        </p:nvSpPr>
        <p:spPr/>
        <p:txBody>
          <a:bodyPr/>
          <a:lstStyle/>
          <a:p>
            <a:pPr marL="0" indent="0">
              <a:buNone/>
            </a:pPr>
            <a:r>
              <a:rPr lang="en-GB" sz="3000" noProof="0" dirty="0">
                <a:latin typeface="+mj-lt"/>
              </a:rPr>
              <a:t>2.1 Strategies as Theories of Competitive Success</a:t>
            </a:r>
          </a:p>
          <a:p>
            <a:endParaRPr lang="en-GB" noProof="0" dirty="0"/>
          </a:p>
        </p:txBody>
      </p:sp>
      <p:sp>
        <p:nvSpPr>
          <p:cNvPr id="4" name="Rechteck 3">
            <a:extLst>
              <a:ext uri="{FF2B5EF4-FFF2-40B4-BE49-F238E27FC236}">
                <a16:creationId xmlns:a16="http://schemas.microsoft.com/office/drawing/2014/main" id="{4F0B73EC-6CE8-DF1B-21E8-19F94B9632DF}"/>
              </a:ext>
            </a:extLst>
          </p:cNvPr>
          <p:cNvSpPr/>
          <p:nvPr/>
        </p:nvSpPr>
        <p:spPr>
          <a:xfrm>
            <a:off x="1359979" y="3904342"/>
            <a:ext cx="4352077" cy="1451429"/>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latin typeface="+mj-lt"/>
              </a:rPr>
              <a:t>Internal explanations </a:t>
            </a:r>
          </a:p>
          <a:p>
            <a:pPr algn="ctr"/>
            <a:r>
              <a:rPr lang="en-GB" sz="2000" noProof="0" dirty="0">
                <a:latin typeface="+mj-lt"/>
              </a:rPr>
              <a:t>important resources, capabilities and dynamic capabilities</a:t>
            </a:r>
          </a:p>
        </p:txBody>
      </p:sp>
      <p:sp>
        <p:nvSpPr>
          <p:cNvPr id="6" name="Rechteck 5">
            <a:extLst>
              <a:ext uri="{FF2B5EF4-FFF2-40B4-BE49-F238E27FC236}">
                <a16:creationId xmlns:a16="http://schemas.microsoft.com/office/drawing/2014/main" id="{4CE5FA39-46A3-856D-4DE0-19FBFD6460E8}"/>
              </a:ext>
            </a:extLst>
          </p:cNvPr>
          <p:cNvSpPr/>
          <p:nvPr/>
        </p:nvSpPr>
        <p:spPr>
          <a:xfrm>
            <a:off x="6264559" y="3904342"/>
            <a:ext cx="4352077" cy="1451429"/>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latin typeface="+mj-lt"/>
              </a:rPr>
              <a:t>External competitive environment </a:t>
            </a:r>
          </a:p>
          <a:p>
            <a:pPr algn="ctr"/>
            <a:r>
              <a:rPr lang="en-US" sz="2000" dirty="0">
                <a:latin typeface="+mj-lt"/>
              </a:rPr>
              <a:t>corporate decisions on entering specific industries and strategic positioning relative to competitors in an industry</a:t>
            </a:r>
          </a:p>
        </p:txBody>
      </p:sp>
    </p:spTree>
    <p:extLst>
      <p:ext uri="{BB962C8B-B14F-4D97-AF65-F5344CB8AC3E}">
        <p14:creationId xmlns:p14="http://schemas.microsoft.com/office/powerpoint/2010/main" val="2054351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B973-4696-E1C1-8461-D61E542EBFA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C942288F-84FA-0FB2-45C4-156E38B2B0A3}"/>
              </a:ext>
            </a:extLst>
          </p:cNvPr>
          <p:cNvSpPr>
            <a:spLocks noGrp="1"/>
          </p:cNvSpPr>
          <p:nvPr>
            <p:ph sz="quarter" idx="10"/>
          </p:nvPr>
        </p:nvSpPr>
        <p:spPr>
          <a:xfrm>
            <a:off x="1238250" y="1508125"/>
            <a:ext cx="7810500" cy="4789488"/>
          </a:xfrm>
        </p:spPr>
        <p:txBody>
          <a:bodyPr>
            <a:noAutofit/>
          </a:bodyPr>
          <a:lstStyle/>
          <a:p>
            <a:r>
              <a:rPr lang="en-GB" sz="2200" noProof="0" dirty="0">
                <a:latin typeface="+mj-lt"/>
              </a:rPr>
              <a:t>Typically using accounting and finance measures, newly also including the impact of firms on stakeholders and their role in value creation</a:t>
            </a:r>
          </a:p>
          <a:p>
            <a:r>
              <a:rPr lang="en-GB" sz="2200" noProof="0" dirty="0">
                <a:latin typeface="+mj-lt"/>
              </a:rPr>
              <a:t>Stakeholders are “any group or individual who can affect or is affected by the achievement of the organization’s objectives”</a:t>
            </a:r>
          </a:p>
          <a:p>
            <a:r>
              <a:rPr lang="en-GB" sz="2200" noProof="0" dirty="0">
                <a:latin typeface="+mj-lt"/>
              </a:rPr>
              <a:t>External stakeholders increasingly important, as they provide resources and capabilities not owned or directly controlled by firms, but needed by them</a:t>
            </a:r>
          </a:p>
          <a:p>
            <a:r>
              <a:rPr lang="en-GB" sz="2200" noProof="0" dirty="0">
                <a:latin typeface="+mj-lt"/>
              </a:rPr>
              <a:t>In the digital age information and network effects are increasingly determining firm performance for both traditional and digital businesses</a:t>
            </a:r>
            <a:r>
              <a:rPr lang="en-GB" sz="2200" dirty="0">
                <a:latin typeface="+mj-lt"/>
              </a:rPr>
              <a:t>.</a:t>
            </a:r>
            <a:endParaRPr lang="en-GB" sz="2200" noProof="0" dirty="0">
              <a:latin typeface="+mj-lt"/>
            </a:endParaRPr>
          </a:p>
          <a:p>
            <a:endParaRPr lang="en-GB" sz="2200" noProof="0" dirty="0">
              <a:latin typeface="+mj-lt"/>
            </a:endParaRPr>
          </a:p>
        </p:txBody>
      </p:sp>
      <p:sp>
        <p:nvSpPr>
          <p:cNvPr id="3" name="Inhaltsplatzhalter 2">
            <a:extLst>
              <a:ext uri="{FF2B5EF4-FFF2-40B4-BE49-F238E27FC236}">
                <a16:creationId xmlns:a16="http://schemas.microsoft.com/office/drawing/2014/main" id="{B01AE19C-C239-ACBC-6878-1310371D2B1F}"/>
              </a:ext>
            </a:extLst>
          </p:cNvPr>
          <p:cNvSpPr>
            <a:spLocks noGrp="1"/>
          </p:cNvSpPr>
          <p:nvPr>
            <p:ph sz="quarter" idx="11"/>
          </p:nvPr>
        </p:nvSpPr>
        <p:spPr/>
        <p:txBody>
          <a:bodyPr/>
          <a:lstStyle/>
          <a:p>
            <a:pPr marL="0" indent="0">
              <a:buNone/>
            </a:pPr>
            <a:r>
              <a:rPr lang="en-GB" sz="3000" noProof="0" dirty="0">
                <a:latin typeface="+mj-lt"/>
              </a:rPr>
              <a:t>2.2 Assessing Firm Performance</a:t>
            </a:r>
          </a:p>
          <a:p>
            <a:endParaRPr lang="en-GB" noProof="0" dirty="0"/>
          </a:p>
        </p:txBody>
      </p:sp>
      <p:pic>
        <p:nvPicPr>
          <p:cNvPr id="4" name="Picture 3">
            <a:extLst>
              <a:ext uri="{FF2B5EF4-FFF2-40B4-BE49-F238E27FC236}">
                <a16:creationId xmlns:a16="http://schemas.microsoft.com/office/drawing/2014/main" id="{E62C6689-B4DD-67BC-B5DE-E46B54071FED}"/>
              </a:ext>
            </a:extLst>
          </p:cNvPr>
          <p:cNvPicPr>
            <a:picLocks noChangeAspect="1"/>
          </p:cNvPicPr>
          <p:nvPr/>
        </p:nvPicPr>
        <p:blipFill>
          <a:blip r:embed="rId2"/>
          <a:stretch>
            <a:fillRect/>
          </a:stretch>
        </p:blipFill>
        <p:spPr>
          <a:xfrm>
            <a:off x="9248775" y="1874044"/>
            <a:ext cx="1962150" cy="2281570"/>
          </a:xfrm>
          <a:prstGeom prst="rect">
            <a:avLst/>
          </a:prstGeom>
        </p:spPr>
      </p:pic>
    </p:spTree>
    <p:extLst>
      <p:ext uri="{BB962C8B-B14F-4D97-AF65-F5344CB8AC3E}">
        <p14:creationId xmlns:p14="http://schemas.microsoft.com/office/powerpoint/2010/main" val="3737251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E1369-4002-616A-2385-04DB4B292E0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BECCEE24-FCAB-E537-A4A0-5609AD7C30C2}"/>
              </a:ext>
            </a:extLst>
          </p:cNvPr>
          <p:cNvSpPr>
            <a:spLocks noGrp="1"/>
          </p:cNvSpPr>
          <p:nvPr>
            <p:ph sz="quarter" idx="10"/>
          </p:nvPr>
        </p:nvSpPr>
        <p:spPr>
          <a:xfrm>
            <a:off x="1238249" y="1565275"/>
            <a:ext cx="9378387" cy="3825875"/>
          </a:xfrm>
        </p:spPr>
        <p:txBody>
          <a:bodyPr>
            <a:noAutofit/>
          </a:bodyPr>
          <a:lstStyle/>
          <a:p>
            <a:r>
              <a:rPr lang="en-GB" sz="2200" noProof="0" dirty="0">
                <a:latin typeface="+mj-lt"/>
              </a:rPr>
              <a:t>Perceived legitimacy of stakeholders’ interest is reflected by a balanced scorecard of organizational performance and organizational effectiveness</a:t>
            </a:r>
          </a:p>
          <a:p>
            <a:pPr lvl="1"/>
            <a:r>
              <a:rPr lang="en-GB" sz="2200" noProof="0" dirty="0">
                <a:latin typeface="+mj-lt"/>
              </a:rPr>
              <a:t>Performance: measurable quantitative indicators (focus on financial, product market and shareholder return performance)</a:t>
            </a:r>
          </a:p>
          <a:p>
            <a:pPr lvl="1"/>
            <a:r>
              <a:rPr lang="en-GB" sz="2200" noProof="0" dirty="0">
                <a:latin typeface="+mj-lt"/>
              </a:rPr>
              <a:t>Effectiveness: focus on internal performance outcomes related to more efficient operations and broader internal and external performance assessments beyond economic value creation</a:t>
            </a:r>
          </a:p>
          <a:p>
            <a:pPr lvl="1"/>
            <a:r>
              <a:rPr lang="en-GB" sz="2200" noProof="0" dirty="0">
                <a:latin typeface="+mj-lt"/>
              </a:rPr>
              <a:t>Both can be assessed at a point in time or over time, as a single firm or in comparison to other firms, and in terms of expectations of internal and external stakeholders</a:t>
            </a:r>
          </a:p>
          <a:p>
            <a:pPr lvl="1"/>
            <a:endParaRPr lang="en-GB" sz="2200" noProof="0" dirty="0">
              <a:latin typeface="+mj-lt"/>
            </a:endParaRPr>
          </a:p>
        </p:txBody>
      </p:sp>
      <p:sp>
        <p:nvSpPr>
          <p:cNvPr id="3" name="Inhaltsplatzhalter 2">
            <a:extLst>
              <a:ext uri="{FF2B5EF4-FFF2-40B4-BE49-F238E27FC236}">
                <a16:creationId xmlns:a16="http://schemas.microsoft.com/office/drawing/2014/main" id="{B9DB80F3-CAAA-C824-C7DA-71321086CCC6}"/>
              </a:ext>
            </a:extLst>
          </p:cNvPr>
          <p:cNvSpPr>
            <a:spLocks noGrp="1"/>
          </p:cNvSpPr>
          <p:nvPr>
            <p:ph sz="quarter" idx="11"/>
          </p:nvPr>
        </p:nvSpPr>
        <p:spPr/>
        <p:txBody>
          <a:bodyPr/>
          <a:lstStyle/>
          <a:p>
            <a:pPr marL="0" indent="0">
              <a:buNone/>
            </a:pPr>
            <a:r>
              <a:rPr lang="en-GB" sz="3000" noProof="0" dirty="0">
                <a:latin typeface="+mj-lt"/>
              </a:rPr>
              <a:t>2.2 Assessing Firm Performance</a:t>
            </a:r>
          </a:p>
          <a:p>
            <a:endParaRPr lang="en-GB" noProof="0" dirty="0"/>
          </a:p>
        </p:txBody>
      </p:sp>
    </p:spTree>
    <p:extLst>
      <p:ext uri="{BB962C8B-B14F-4D97-AF65-F5344CB8AC3E}">
        <p14:creationId xmlns:p14="http://schemas.microsoft.com/office/powerpoint/2010/main" val="844326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C0B5B-5964-748B-3B50-1A89E9947B0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1FD8A90-1DBB-E3DC-339E-5A31BFC5C3C3}"/>
              </a:ext>
            </a:extLst>
          </p:cNvPr>
          <p:cNvSpPr>
            <a:spLocks noGrp="1"/>
          </p:cNvSpPr>
          <p:nvPr>
            <p:ph sz="quarter" idx="10"/>
          </p:nvPr>
        </p:nvSpPr>
        <p:spPr>
          <a:xfrm>
            <a:off x="1238249" y="1355725"/>
            <a:ext cx="6033408" cy="2573582"/>
          </a:xfrm>
        </p:spPr>
        <p:txBody>
          <a:bodyPr>
            <a:noAutofit/>
          </a:bodyPr>
          <a:lstStyle/>
          <a:p>
            <a:r>
              <a:rPr lang="en-GB" sz="2200" noProof="0" dirty="0">
                <a:latin typeface="+mj-lt"/>
              </a:rPr>
              <a:t>Economic performance assessments compare performance outcomes to expectations for firm performance for a given industry, competitor or strategic groups </a:t>
            </a:r>
          </a:p>
          <a:p>
            <a:r>
              <a:rPr lang="en-GB" sz="2200" noProof="0" dirty="0">
                <a:latin typeface="+mj-lt"/>
              </a:rPr>
              <a:t>The logic can be extended to between strategic group comparisons or include competitive, environmental, societal, and digital performance measures.</a:t>
            </a:r>
          </a:p>
          <a:p>
            <a:pPr lvl="1"/>
            <a:endParaRPr lang="en-GB" sz="2200" noProof="0" dirty="0"/>
          </a:p>
        </p:txBody>
      </p:sp>
      <p:sp>
        <p:nvSpPr>
          <p:cNvPr id="3" name="Inhaltsplatzhalter 2">
            <a:extLst>
              <a:ext uri="{FF2B5EF4-FFF2-40B4-BE49-F238E27FC236}">
                <a16:creationId xmlns:a16="http://schemas.microsoft.com/office/drawing/2014/main" id="{57DAD94B-2260-684D-DD72-75EEABB18D08}"/>
              </a:ext>
            </a:extLst>
          </p:cNvPr>
          <p:cNvSpPr>
            <a:spLocks noGrp="1"/>
          </p:cNvSpPr>
          <p:nvPr>
            <p:ph sz="quarter" idx="11"/>
          </p:nvPr>
        </p:nvSpPr>
        <p:spPr/>
        <p:txBody>
          <a:bodyPr/>
          <a:lstStyle/>
          <a:p>
            <a:pPr marL="0" indent="0">
              <a:buNone/>
            </a:pPr>
            <a:r>
              <a:rPr lang="en-GB" sz="3000" noProof="0" dirty="0">
                <a:latin typeface="+mj-lt"/>
              </a:rPr>
              <a:t>Comparative Firm Performance Assessment</a:t>
            </a:r>
          </a:p>
        </p:txBody>
      </p:sp>
      <p:pic>
        <p:nvPicPr>
          <p:cNvPr id="6" name="Grafik 5">
            <a:extLst>
              <a:ext uri="{FF2B5EF4-FFF2-40B4-BE49-F238E27FC236}">
                <a16:creationId xmlns:a16="http://schemas.microsoft.com/office/drawing/2014/main" id="{8D02FB03-2278-5C36-3151-B28CCBBE994D}"/>
              </a:ext>
            </a:extLst>
          </p:cNvPr>
          <p:cNvPicPr>
            <a:picLocks noChangeAspect="1"/>
          </p:cNvPicPr>
          <p:nvPr/>
        </p:nvPicPr>
        <p:blipFill>
          <a:blip r:embed="rId2"/>
          <a:stretch>
            <a:fillRect/>
          </a:stretch>
        </p:blipFill>
        <p:spPr>
          <a:xfrm>
            <a:off x="7097485" y="1243807"/>
            <a:ext cx="4702627" cy="2826579"/>
          </a:xfrm>
          <a:prstGeom prst="rect">
            <a:avLst/>
          </a:prstGeom>
        </p:spPr>
      </p:pic>
      <p:sp>
        <p:nvSpPr>
          <p:cNvPr id="8" name="Textfeld 7">
            <a:extLst>
              <a:ext uri="{FF2B5EF4-FFF2-40B4-BE49-F238E27FC236}">
                <a16:creationId xmlns:a16="http://schemas.microsoft.com/office/drawing/2014/main" id="{5FEA344F-F4EA-3837-412B-C81BE78B336E}"/>
              </a:ext>
            </a:extLst>
          </p:cNvPr>
          <p:cNvSpPr txBox="1"/>
          <p:nvPr/>
        </p:nvSpPr>
        <p:spPr>
          <a:xfrm>
            <a:off x="1238249" y="4070386"/>
            <a:ext cx="10043884" cy="2123658"/>
          </a:xfrm>
          <a:prstGeom prst="rect">
            <a:avLst/>
          </a:prstGeom>
          <a:noFill/>
        </p:spPr>
        <p:txBody>
          <a:bodyPr wrap="square">
            <a:spAutoFit/>
          </a:bodyPr>
          <a:lstStyle/>
          <a:p>
            <a:pPr marL="800100" lvl="1" indent="-342900">
              <a:buFont typeface="Arial" panose="020B0604020202020204" pitchFamily="34" charset="0"/>
              <a:buChar char="•"/>
            </a:pPr>
            <a:r>
              <a:rPr lang="en-GB" sz="2200" noProof="0" dirty="0">
                <a:latin typeface="+mj-lt"/>
              </a:rPr>
              <a:t>Above Normal Performance: Performance exceeds expectations for the industry and that of members of firm’s strategic group</a:t>
            </a:r>
          </a:p>
          <a:p>
            <a:pPr marL="800100" lvl="1" indent="-342900">
              <a:buFont typeface="Arial" panose="020B0604020202020204" pitchFamily="34" charset="0"/>
              <a:buChar char="•"/>
            </a:pPr>
            <a:r>
              <a:rPr lang="en-GB" sz="2200" noProof="0" dirty="0">
                <a:latin typeface="+mj-lt"/>
              </a:rPr>
              <a:t>Normal Performance: Performance meets expectations for the industry and is comparable to members of firm’s strategic group</a:t>
            </a:r>
          </a:p>
          <a:p>
            <a:pPr marL="800100" lvl="1" indent="-342900">
              <a:buFont typeface="Arial" panose="020B0604020202020204" pitchFamily="34" charset="0"/>
              <a:buChar char="•"/>
            </a:pPr>
            <a:r>
              <a:rPr lang="en-GB" sz="2200" noProof="0" dirty="0">
                <a:latin typeface="+mj-lt"/>
              </a:rPr>
              <a:t>Below Normal Performance: Performance is below expectations for the industry and members of firm’s strategic group</a:t>
            </a:r>
          </a:p>
        </p:txBody>
      </p:sp>
    </p:spTree>
    <p:extLst>
      <p:ext uri="{BB962C8B-B14F-4D97-AF65-F5344CB8AC3E}">
        <p14:creationId xmlns:p14="http://schemas.microsoft.com/office/powerpoint/2010/main" val="697651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6831-CED9-C2AF-78D7-DD2FD2851B8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AA93749-0B78-464D-790C-A761456A6152}"/>
              </a:ext>
            </a:extLst>
          </p:cNvPr>
          <p:cNvSpPr txBox="1"/>
          <p:nvPr/>
        </p:nvSpPr>
        <p:spPr>
          <a:xfrm>
            <a:off x="31750" y="419192"/>
            <a:ext cx="11838258" cy="553998"/>
          </a:xfrm>
          <a:prstGeom prst="rect">
            <a:avLst/>
          </a:prstGeom>
          <a:noFill/>
        </p:spPr>
        <p:txBody>
          <a:bodyPr wrap="square">
            <a:spAutoFit/>
          </a:bodyPr>
          <a:lstStyle/>
          <a:p>
            <a:r>
              <a:rPr lang="en-GB" sz="3000" b="1" dirty="0">
                <a:latin typeface="+mj-lt"/>
              </a:rPr>
              <a:t>Book Structure</a:t>
            </a:r>
            <a:endParaRPr lang="en-GB" sz="3000" b="1" noProof="0" dirty="0">
              <a:latin typeface="+mj-lt"/>
            </a:endParaRPr>
          </a:p>
        </p:txBody>
      </p:sp>
      <p:sp>
        <p:nvSpPr>
          <p:cNvPr id="2" name="Rounded Rectangle 1">
            <a:extLst>
              <a:ext uri="{FF2B5EF4-FFF2-40B4-BE49-F238E27FC236}">
                <a16:creationId xmlns:a16="http://schemas.microsoft.com/office/drawing/2014/main" id="{92F40200-21A2-6DF8-B699-1A3859D7E6F3}"/>
              </a:ext>
            </a:extLst>
          </p:cNvPr>
          <p:cNvSpPr/>
          <p:nvPr/>
        </p:nvSpPr>
        <p:spPr>
          <a:xfrm>
            <a:off x="669976"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dirty="0">
                <a:solidFill>
                  <a:schemeClr val="bg1">
                    <a:lumMod val="50000"/>
                  </a:schemeClr>
                </a:solidFill>
              </a:rPr>
              <a:t>PART 1</a:t>
            </a:r>
          </a:p>
          <a:p>
            <a:pPr algn="ctr"/>
            <a:br>
              <a:rPr lang="en-GB" sz="500" dirty="0">
                <a:solidFill>
                  <a:schemeClr val="tx1"/>
                </a:solidFill>
              </a:rPr>
            </a:br>
            <a:r>
              <a:rPr lang="en-GB" sz="1600" b="1" dirty="0">
                <a:solidFill>
                  <a:schemeClr val="tx1"/>
                </a:solidFill>
              </a:rPr>
              <a:t>FOUNDATIONS </a:t>
            </a:r>
            <a:br>
              <a:rPr lang="en-GB" sz="1600" b="1" dirty="0">
                <a:solidFill>
                  <a:schemeClr val="tx1"/>
                </a:solidFill>
              </a:rPr>
            </a:br>
            <a:r>
              <a:rPr lang="en-GB" sz="1600" dirty="0">
                <a:solidFill>
                  <a:schemeClr val="tx1"/>
                </a:solidFill>
              </a:rPr>
              <a:t>OF DIGITAL</a:t>
            </a:r>
            <a:br>
              <a:rPr lang="en-GB" sz="1600" dirty="0">
                <a:solidFill>
                  <a:schemeClr val="tx1"/>
                </a:solidFill>
              </a:rPr>
            </a:br>
            <a:r>
              <a:rPr lang="en-GB" sz="1600" dirty="0">
                <a:solidFill>
                  <a:schemeClr val="tx1"/>
                </a:solidFill>
              </a:rPr>
              <a:t>TRANSFORMATION</a:t>
            </a:r>
          </a:p>
          <a:p>
            <a:pPr algn="ctr"/>
            <a:endParaRPr lang="en-GB" sz="1600" dirty="0">
              <a:solidFill>
                <a:schemeClr val="tx1"/>
              </a:solidFill>
            </a:endParaRPr>
          </a:p>
          <a:p>
            <a:pPr algn="ctr"/>
            <a:endParaRPr lang="en-GB" sz="1600" dirty="0">
              <a:solidFill>
                <a:schemeClr val="tx1"/>
              </a:solidFill>
            </a:endParaRPr>
          </a:p>
          <a:p>
            <a:r>
              <a:rPr lang="en-GB" sz="1200" b="1" dirty="0">
                <a:solidFill>
                  <a:schemeClr val="bg1"/>
                </a:solidFill>
                <a:highlight>
                  <a:srgbClr val="004474"/>
                </a:highlight>
              </a:rPr>
              <a:t>Chapter 01: Strategic Digital Transformation: Background and Terminology</a:t>
            </a:r>
          </a:p>
          <a:p>
            <a:endParaRPr lang="en-GB" sz="500" dirty="0">
              <a:solidFill>
                <a:schemeClr val="tx1"/>
              </a:solidFill>
            </a:endParaRPr>
          </a:p>
          <a:p>
            <a:r>
              <a:rPr lang="en-GB" sz="1200" dirty="0">
                <a:solidFill>
                  <a:schemeClr val="tx1"/>
                </a:solidFill>
              </a:rPr>
              <a:t>Chapter 02: Business Strategy in the Digital Age</a:t>
            </a:r>
          </a:p>
          <a:p>
            <a:endParaRPr lang="en-GB" sz="500" dirty="0">
              <a:solidFill>
                <a:schemeClr val="tx1"/>
              </a:solidFill>
            </a:endParaRPr>
          </a:p>
          <a:p>
            <a:r>
              <a:rPr lang="en-GB" sz="1200" dirty="0">
                <a:solidFill>
                  <a:schemeClr val="tx1"/>
                </a:solidFill>
              </a:rPr>
              <a:t>Chapter 03: Digital Transformation </a:t>
            </a:r>
            <a:br>
              <a:rPr lang="en-GB" sz="1200" dirty="0">
                <a:solidFill>
                  <a:schemeClr val="tx1"/>
                </a:solidFill>
              </a:rPr>
            </a:br>
            <a:r>
              <a:rPr lang="en-GB" sz="1200" dirty="0">
                <a:solidFill>
                  <a:schemeClr val="tx1"/>
                </a:solidFill>
              </a:rPr>
              <a:t>in Context: Innovation </a:t>
            </a:r>
            <a:br>
              <a:rPr lang="en-GB" sz="1200" dirty="0">
                <a:solidFill>
                  <a:schemeClr val="tx1"/>
                </a:solidFill>
              </a:rPr>
            </a:br>
            <a:r>
              <a:rPr lang="en-GB" sz="1200" dirty="0">
                <a:solidFill>
                  <a:schemeClr val="tx1"/>
                </a:solidFill>
              </a:rPr>
              <a:t>and Sustainability</a:t>
            </a:r>
          </a:p>
          <a:p>
            <a:pPr marL="285750" indent="-2857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endParaRPr lang="en-GB" sz="12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1600" b="1" dirty="0">
              <a:solidFill>
                <a:schemeClr val="tx1"/>
              </a:solidFill>
            </a:endParaRPr>
          </a:p>
        </p:txBody>
      </p:sp>
      <p:sp>
        <p:nvSpPr>
          <p:cNvPr id="6" name="Rounded Rectangle 5">
            <a:extLst>
              <a:ext uri="{FF2B5EF4-FFF2-40B4-BE49-F238E27FC236}">
                <a16:creationId xmlns:a16="http://schemas.microsoft.com/office/drawing/2014/main" id="{FC6A05B6-7864-D066-3C82-A9D9500C3B55}"/>
              </a:ext>
            </a:extLst>
          </p:cNvPr>
          <p:cNvSpPr/>
          <p:nvPr/>
        </p:nvSpPr>
        <p:spPr>
          <a:xfrm>
            <a:off x="3061168" y="1610493"/>
            <a:ext cx="3501197"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dirty="0">
                <a:solidFill>
                  <a:schemeClr val="bg1">
                    <a:lumMod val="50000"/>
                  </a:schemeClr>
                </a:solidFill>
              </a:rPr>
              <a:t>PART 2</a:t>
            </a:r>
          </a:p>
          <a:p>
            <a:pPr algn="ctr"/>
            <a:br>
              <a:rPr lang="en-GB" sz="500" dirty="0">
                <a:solidFill>
                  <a:schemeClr val="tx1"/>
                </a:solidFill>
              </a:rPr>
            </a:br>
            <a:r>
              <a:rPr lang="en-GB" sz="1600" b="1" dirty="0">
                <a:solidFill>
                  <a:schemeClr val="tx1"/>
                </a:solidFill>
              </a:rPr>
              <a:t>STRATEGIC ACTION FIELDS </a:t>
            </a:r>
            <a:r>
              <a:rPr lang="en-GB" sz="1600" dirty="0">
                <a:solidFill>
                  <a:schemeClr val="tx1"/>
                </a:solidFill>
              </a:rPr>
              <a:t>(SAF) OF </a:t>
            </a:r>
            <a:br>
              <a:rPr lang="en-GB" sz="1600" dirty="0">
                <a:solidFill>
                  <a:schemeClr val="tx1"/>
                </a:solidFill>
              </a:rPr>
            </a:br>
            <a:r>
              <a:rPr lang="en-GB" sz="1600" dirty="0">
                <a:solidFill>
                  <a:schemeClr val="tx1"/>
                </a:solidFill>
              </a:rPr>
              <a:t>DIGITAL TRANSFORMATION</a:t>
            </a:r>
          </a:p>
          <a:p>
            <a:pPr algn="ctr"/>
            <a:endParaRPr lang="en-GB" sz="1600" dirty="0">
              <a:solidFill>
                <a:schemeClr val="tx1"/>
              </a:solidFill>
            </a:endParaRPr>
          </a:p>
          <a:p>
            <a:pPr algn="ctr"/>
            <a:endParaRPr lang="en-GB" sz="1600" dirty="0">
              <a:solidFill>
                <a:schemeClr val="tx1"/>
              </a:solidFill>
            </a:endParaRPr>
          </a:p>
          <a:p>
            <a:r>
              <a:rPr lang="en-GB" sz="1200" dirty="0">
                <a:solidFill>
                  <a:schemeClr val="tx1"/>
                </a:solidFill>
              </a:rPr>
              <a:t>Chapter 04: SAF Customer Centricity</a:t>
            </a:r>
          </a:p>
          <a:p>
            <a:endParaRPr lang="en-GB" sz="500" dirty="0">
              <a:solidFill>
                <a:schemeClr val="tx1"/>
              </a:solidFill>
            </a:endParaRPr>
          </a:p>
          <a:p>
            <a:r>
              <a:rPr lang="en-GB" sz="1200" dirty="0">
                <a:solidFill>
                  <a:schemeClr val="tx1"/>
                </a:solidFill>
              </a:rPr>
              <a:t>Chapter 05: SAF New Digital Technologies</a:t>
            </a:r>
          </a:p>
          <a:p>
            <a:endParaRPr lang="en-GB" sz="500" dirty="0">
              <a:solidFill>
                <a:schemeClr val="tx1"/>
              </a:solidFill>
            </a:endParaRPr>
          </a:p>
          <a:p>
            <a:r>
              <a:rPr lang="en-GB" sz="1200" dirty="0">
                <a:solidFill>
                  <a:schemeClr val="tx1"/>
                </a:solidFill>
              </a:rPr>
              <a:t>Chapter 06: SAF Data and the Cloud</a:t>
            </a:r>
          </a:p>
          <a:p>
            <a:endParaRPr lang="en-GB" sz="500" dirty="0">
              <a:solidFill>
                <a:schemeClr val="tx1"/>
              </a:solidFill>
            </a:endParaRPr>
          </a:p>
          <a:p>
            <a:r>
              <a:rPr lang="en-GB" sz="1200" dirty="0">
                <a:solidFill>
                  <a:schemeClr val="tx1"/>
                </a:solidFill>
              </a:rPr>
              <a:t>Chapter 07: SAF New Strategies and Business Models</a:t>
            </a:r>
          </a:p>
          <a:p>
            <a:endParaRPr lang="en-GB" sz="500" dirty="0">
              <a:solidFill>
                <a:schemeClr val="tx1"/>
              </a:solidFill>
            </a:endParaRPr>
          </a:p>
          <a:p>
            <a:r>
              <a:rPr lang="en-GB" sz="1200" dirty="0">
                <a:solidFill>
                  <a:schemeClr val="tx1"/>
                </a:solidFill>
              </a:rPr>
              <a:t>Chapter 08: SAF Operational Excellence / Process Management</a:t>
            </a:r>
          </a:p>
          <a:p>
            <a:endParaRPr lang="en-GB" sz="500" dirty="0">
              <a:solidFill>
                <a:schemeClr val="tx1"/>
              </a:solidFill>
            </a:endParaRPr>
          </a:p>
          <a:p>
            <a:r>
              <a:rPr lang="en-GB" sz="1200" dirty="0">
                <a:solidFill>
                  <a:schemeClr val="tx1"/>
                </a:solidFill>
              </a:rPr>
              <a:t>Chapter 09: SAF Digital Leadership and Culture</a:t>
            </a:r>
          </a:p>
          <a:p>
            <a:endParaRPr lang="en-GB" sz="500" dirty="0">
              <a:solidFill>
                <a:schemeClr val="tx1"/>
              </a:solidFill>
            </a:endParaRPr>
          </a:p>
          <a:p>
            <a:r>
              <a:rPr lang="en-GB" sz="1200" dirty="0">
                <a:solidFill>
                  <a:schemeClr val="tx1"/>
                </a:solidFill>
              </a:rPr>
              <a:t>Chapter 10: SAF Digital Marketing</a:t>
            </a:r>
          </a:p>
          <a:p>
            <a:pPr algn="ctr"/>
            <a:endParaRPr lang="en-GB" sz="1200" b="1" dirty="0">
              <a:solidFill>
                <a:schemeClr val="tx1"/>
              </a:solidFill>
            </a:endParaRPr>
          </a:p>
          <a:p>
            <a:pPr algn="ctr"/>
            <a:endParaRPr lang="en-GB" sz="1600" b="1" dirty="0">
              <a:solidFill>
                <a:schemeClr val="tx1"/>
              </a:solidFill>
            </a:endParaRPr>
          </a:p>
          <a:p>
            <a:pPr algn="ctr"/>
            <a:endParaRPr lang="en-GB" sz="1600" b="1" dirty="0">
              <a:solidFill>
                <a:schemeClr val="tx1"/>
              </a:solidFill>
            </a:endParaRPr>
          </a:p>
          <a:p>
            <a:pPr algn="ctr"/>
            <a:endParaRPr lang="en-GB" sz="1600" b="1" dirty="0">
              <a:solidFill>
                <a:schemeClr val="tx1"/>
              </a:solidFill>
            </a:endParaRPr>
          </a:p>
        </p:txBody>
      </p:sp>
      <p:sp>
        <p:nvSpPr>
          <p:cNvPr id="8" name="Rounded Rectangle 7">
            <a:extLst>
              <a:ext uri="{FF2B5EF4-FFF2-40B4-BE49-F238E27FC236}">
                <a16:creationId xmlns:a16="http://schemas.microsoft.com/office/drawing/2014/main" id="{0329401C-2559-57A5-1BE2-F6E9F74D4478}"/>
              </a:ext>
            </a:extLst>
          </p:cNvPr>
          <p:cNvSpPr/>
          <p:nvPr/>
        </p:nvSpPr>
        <p:spPr>
          <a:xfrm>
            <a:off x="6730375" y="1610493"/>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dirty="0">
                <a:solidFill>
                  <a:schemeClr val="bg1">
                    <a:lumMod val="50000"/>
                  </a:schemeClr>
                </a:solidFill>
              </a:rPr>
              <a:t>PART 3</a:t>
            </a:r>
          </a:p>
          <a:p>
            <a:pPr algn="ctr"/>
            <a:br>
              <a:rPr lang="en-GB" sz="500" dirty="0">
                <a:solidFill>
                  <a:schemeClr val="tx1"/>
                </a:solidFill>
              </a:rPr>
            </a:br>
            <a:r>
              <a:rPr lang="en-GB" sz="1600" dirty="0">
                <a:solidFill>
                  <a:schemeClr val="tx1"/>
                </a:solidFill>
              </a:rPr>
              <a:t>DIGITAL TRANSFORMATION </a:t>
            </a:r>
            <a:r>
              <a:rPr lang="en-GB" sz="1600" b="1" dirty="0">
                <a:solidFill>
                  <a:schemeClr val="tx1"/>
                </a:solidFill>
              </a:rPr>
              <a:t>IN PRACTICE</a:t>
            </a:r>
          </a:p>
          <a:p>
            <a:pPr algn="ctr"/>
            <a:endParaRPr lang="en-GB" sz="1600" dirty="0">
              <a:solidFill>
                <a:schemeClr val="tx1"/>
              </a:solidFill>
            </a:endParaRPr>
          </a:p>
          <a:p>
            <a:pPr algn="ctr"/>
            <a:endParaRPr lang="en-GB" sz="1600" dirty="0">
              <a:solidFill>
                <a:schemeClr val="tx1"/>
              </a:solidFill>
            </a:endParaRPr>
          </a:p>
          <a:p>
            <a:r>
              <a:rPr lang="en-GB" sz="1200" dirty="0">
                <a:solidFill>
                  <a:schemeClr val="tx1"/>
                </a:solidFill>
              </a:rPr>
              <a:t>Chapter 11: Success Factors and Metrics for Digital Transformation Implementation</a:t>
            </a:r>
          </a:p>
          <a:p>
            <a:endParaRPr lang="en-GB" sz="500" dirty="0">
              <a:solidFill>
                <a:schemeClr val="tx1"/>
              </a:solidFill>
            </a:endParaRPr>
          </a:p>
          <a:p>
            <a:r>
              <a:rPr lang="en-GB" sz="1200" dirty="0">
                <a:solidFill>
                  <a:schemeClr val="tx1"/>
                </a:solidFill>
              </a:rPr>
              <a:t>Chapter 12: Transformation in Practice - Digital Transformation Toolkit</a:t>
            </a:r>
          </a:p>
          <a:p>
            <a:pPr algn="ctr"/>
            <a:endParaRPr lang="en-GB" sz="1600" dirty="0">
              <a:solidFill>
                <a:schemeClr val="tx1"/>
              </a:solidFill>
            </a:endParaRPr>
          </a:p>
          <a:p>
            <a:pPr algn="ctr"/>
            <a:endParaRPr lang="en-GB" sz="1600" dirty="0">
              <a:solidFill>
                <a:schemeClr val="tx1"/>
              </a:solidFill>
            </a:endParaRPr>
          </a:p>
          <a:p>
            <a:pPr algn="ctr"/>
            <a:endParaRPr lang="en-GB" sz="1600" dirty="0">
              <a:solidFill>
                <a:schemeClr val="tx1"/>
              </a:solidFill>
            </a:endParaRPr>
          </a:p>
          <a:p>
            <a:pPr algn="ctr"/>
            <a:endParaRPr lang="en-GB" sz="16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500" b="1" dirty="0">
              <a:solidFill>
                <a:schemeClr val="tx1"/>
              </a:solidFill>
            </a:endParaRPr>
          </a:p>
          <a:p>
            <a:pPr algn="ctr"/>
            <a:endParaRPr lang="en-GB" sz="1600" b="1" dirty="0">
              <a:solidFill>
                <a:schemeClr val="tx1"/>
              </a:solidFill>
            </a:endParaRPr>
          </a:p>
        </p:txBody>
      </p:sp>
      <p:sp>
        <p:nvSpPr>
          <p:cNvPr id="9" name="Rounded Rectangle 8">
            <a:extLst>
              <a:ext uri="{FF2B5EF4-FFF2-40B4-BE49-F238E27FC236}">
                <a16:creationId xmlns:a16="http://schemas.microsoft.com/office/drawing/2014/main" id="{C2D16948-AD8C-0A7C-4902-76C5CA6F97F8}"/>
              </a:ext>
            </a:extLst>
          </p:cNvPr>
          <p:cNvSpPr/>
          <p:nvPr/>
        </p:nvSpPr>
        <p:spPr>
          <a:xfrm>
            <a:off x="9121567" y="1611764"/>
            <a:ext cx="2223182" cy="426745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GB" sz="1600" dirty="0">
                <a:solidFill>
                  <a:schemeClr val="bg1">
                    <a:lumMod val="50000"/>
                  </a:schemeClr>
                </a:solidFill>
              </a:rPr>
              <a:t>PART 4</a:t>
            </a:r>
          </a:p>
          <a:p>
            <a:pPr algn="ctr"/>
            <a:br>
              <a:rPr lang="en-GB" sz="500" dirty="0">
                <a:solidFill>
                  <a:schemeClr val="tx1"/>
                </a:solidFill>
              </a:rPr>
            </a:br>
            <a:r>
              <a:rPr lang="en-GB" sz="1600" dirty="0">
                <a:solidFill>
                  <a:schemeClr val="tx1"/>
                </a:solidFill>
              </a:rPr>
              <a:t>DIGITAL TRANSFORMATION </a:t>
            </a:r>
            <a:r>
              <a:rPr lang="en-GB" sz="1600" b="1" dirty="0">
                <a:solidFill>
                  <a:schemeClr val="tx1"/>
                </a:solidFill>
              </a:rPr>
              <a:t>CASE STUDIES</a:t>
            </a:r>
            <a:endParaRPr lang="en-GB" sz="1600" dirty="0">
              <a:solidFill>
                <a:schemeClr val="tx1"/>
              </a:solidFill>
            </a:endParaRPr>
          </a:p>
          <a:p>
            <a:pPr algn="ctr"/>
            <a:endParaRPr lang="en-GB" sz="1600" dirty="0">
              <a:solidFill>
                <a:schemeClr val="tx1"/>
              </a:solidFill>
            </a:endParaRPr>
          </a:p>
          <a:p>
            <a:pPr algn="ctr"/>
            <a:endParaRPr lang="en-GB" sz="1600" dirty="0">
              <a:solidFill>
                <a:schemeClr val="tx1"/>
              </a:solidFill>
            </a:endParaRPr>
          </a:p>
          <a:p>
            <a:r>
              <a:rPr lang="en-GB" sz="1200" dirty="0">
                <a:solidFill>
                  <a:schemeClr val="tx1"/>
                </a:solidFill>
              </a:rPr>
              <a:t>BRUGG Lifting</a:t>
            </a:r>
          </a:p>
          <a:p>
            <a:endParaRPr lang="en-GB" sz="500" dirty="0">
              <a:solidFill>
                <a:schemeClr val="tx1"/>
              </a:solidFill>
            </a:endParaRPr>
          </a:p>
          <a:p>
            <a:r>
              <a:rPr lang="en-GB" sz="1200" dirty="0">
                <a:solidFill>
                  <a:schemeClr val="tx1"/>
                </a:solidFill>
              </a:rPr>
              <a:t>City of Lucerne</a:t>
            </a:r>
          </a:p>
          <a:p>
            <a:endParaRPr lang="en-GB" sz="500" dirty="0">
              <a:solidFill>
                <a:schemeClr val="tx1"/>
              </a:solidFill>
            </a:endParaRPr>
          </a:p>
          <a:p>
            <a:r>
              <a:rPr lang="en-GB" sz="1200" dirty="0">
                <a:solidFill>
                  <a:schemeClr val="tx1"/>
                </a:solidFill>
              </a:rPr>
              <a:t>Switzerland Tourism</a:t>
            </a:r>
          </a:p>
          <a:p>
            <a:endParaRPr lang="en-GB" sz="500" dirty="0">
              <a:solidFill>
                <a:schemeClr val="tx1"/>
              </a:solidFill>
            </a:endParaRPr>
          </a:p>
          <a:p>
            <a:r>
              <a:rPr lang="en-GB" sz="1200" dirty="0">
                <a:solidFill>
                  <a:schemeClr val="tx1"/>
                </a:solidFill>
              </a:rPr>
              <a:t>Valuu (PostFinance)</a:t>
            </a:r>
          </a:p>
          <a:p>
            <a:endParaRPr lang="en-GB" sz="1200" dirty="0">
              <a:solidFill>
                <a:schemeClr val="tx1"/>
              </a:solidFill>
            </a:endParaRPr>
          </a:p>
          <a:p>
            <a:r>
              <a:rPr lang="en-GB" sz="1200" i="1" dirty="0">
                <a:solidFill>
                  <a:schemeClr val="tx1"/>
                </a:solidFill>
              </a:rPr>
              <a:t>With many other case studies (including videos and interviews) available online.</a:t>
            </a:r>
            <a:endParaRPr lang="en-GB" sz="1600" i="1" dirty="0">
              <a:solidFill>
                <a:schemeClr val="tx1"/>
              </a:solidFill>
            </a:endParaRPr>
          </a:p>
        </p:txBody>
      </p:sp>
      <p:cxnSp>
        <p:nvCxnSpPr>
          <p:cNvPr id="10" name="Straight Connector 9">
            <a:extLst>
              <a:ext uri="{FF2B5EF4-FFF2-40B4-BE49-F238E27FC236}">
                <a16:creationId xmlns:a16="http://schemas.microsoft.com/office/drawing/2014/main" id="{58149014-15E1-10A1-2B71-176BE25BEE30}"/>
              </a:ext>
            </a:extLst>
          </p:cNvPr>
          <p:cNvCxnSpPr/>
          <p:nvPr/>
        </p:nvCxnSpPr>
        <p:spPr>
          <a:xfrm>
            <a:off x="783084" y="2924543"/>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C17C192-DBCE-26B8-C5F7-D41BE96AF97A}"/>
              </a:ext>
            </a:extLst>
          </p:cNvPr>
          <p:cNvCxnSpPr>
            <a:cxnSpLocks/>
          </p:cNvCxnSpPr>
          <p:nvPr/>
        </p:nvCxnSpPr>
        <p:spPr>
          <a:xfrm flipV="1">
            <a:off x="3184698" y="2924543"/>
            <a:ext cx="3248574" cy="525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FD74F6-A5CB-321C-F97A-22EE4F2C6F03}"/>
              </a:ext>
            </a:extLst>
          </p:cNvPr>
          <p:cNvCxnSpPr/>
          <p:nvPr/>
        </p:nvCxnSpPr>
        <p:spPr>
          <a:xfrm>
            <a:off x="6843483" y="2919288"/>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38DC8A-9A8A-0113-2E1A-C6D7B7B878FA}"/>
              </a:ext>
            </a:extLst>
          </p:cNvPr>
          <p:cNvCxnSpPr/>
          <p:nvPr/>
        </p:nvCxnSpPr>
        <p:spPr>
          <a:xfrm>
            <a:off x="9234675" y="2932425"/>
            <a:ext cx="1996966" cy="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08501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3535-F2D4-B656-AA55-2C929CC66D1B}"/>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077E7872-C83E-370E-09B9-9677ADAB1ACA}"/>
              </a:ext>
            </a:extLst>
          </p:cNvPr>
          <p:cNvSpPr>
            <a:spLocks noGrp="1"/>
          </p:cNvSpPr>
          <p:nvPr>
            <p:ph sz="quarter" idx="10"/>
          </p:nvPr>
        </p:nvSpPr>
        <p:spPr>
          <a:xfrm>
            <a:off x="1238250" y="1355725"/>
            <a:ext cx="9401822" cy="4789488"/>
          </a:xfrm>
        </p:spPr>
        <p:txBody>
          <a:bodyPr>
            <a:normAutofit/>
          </a:bodyPr>
          <a:lstStyle/>
          <a:p>
            <a:r>
              <a:rPr lang="en-GB" sz="2200" noProof="0" dirty="0">
                <a:latin typeface="+mj-lt"/>
              </a:rPr>
              <a:t>Assessed in terms of organizational performance and effectiveness</a:t>
            </a:r>
          </a:p>
          <a:p>
            <a:r>
              <a:rPr lang="en-GB" sz="2200" noProof="0" dirty="0">
                <a:latin typeface="+mj-lt"/>
              </a:rPr>
              <a:t>Focused on effectiveness and efficiency with which the firm creates and captures economic value</a:t>
            </a:r>
          </a:p>
          <a:p>
            <a:r>
              <a:rPr lang="en-GB" sz="2200" noProof="0" dirty="0">
                <a:latin typeface="+mj-lt"/>
              </a:rPr>
              <a:t>Primary stakeholders here are operative and managerial firm employees, customers, suppliers and distributors, and shareholders. </a:t>
            </a:r>
          </a:p>
          <a:p>
            <a:endParaRPr lang="en-GB" noProof="0" dirty="0"/>
          </a:p>
        </p:txBody>
      </p:sp>
      <p:sp>
        <p:nvSpPr>
          <p:cNvPr id="3" name="Inhaltsplatzhalter 2">
            <a:extLst>
              <a:ext uri="{FF2B5EF4-FFF2-40B4-BE49-F238E27FC236}">
                <a16:creationId xmlns:a16="http://schemas.microsoft.com/office/drawing/2014/main" id="{7284A8BF-514F-B3DE-BE04-48F79182CFA7}"/>
              </a:ext>
            </a:extLst>
          </p:cNvPr>
          <p:cNvSpPr>
            <a:spLocks noGrp="1"/>
          </p:cNvSpPr>
          <p:nvPr>
            <p:ph sz="quarter" idx="11"/>
          </p:nvPr>
        </p:nvSpPr>
        <p:spPr/>
        <p:txBody>
          <a:bodyPr/>
          <a:lstStyle/>
          <a:p>
            <a:pPr marL="0" indent="0">
              <a:buNone/>
            </a:pPr>
            <a:r>
              <a:rPr lang="en-GB" sz="3000" noProof="0" dirty="0">
                <a:latin typeface="+mj-lt"/>
              </a:rPr>
              <a:t>2.2.1 Economic Performance</a:t>
            </a:r>
          </a:p>
          <a:p>
            <a:endParaRPr lang="en-GB" noProof="0" dirty="0"/>
          </a:p>
        </p:txBody>
      </p:sp>
      <p:sp>
        <p:nvSpPr>
          <p:cNvPr id="4" name="Rechteck 3">
            <a:extLst>
              <a:ext uri="{FF2B5EF4-FFF2-40B4-BE49-F238E27FC236}">
                <a16:creationId xmlns:a16="http://schemas.microsoft.com/office/drawing/2014/main" id="{1AA19E61-38BC-4569-8EE1-B20A7A23B06E}"/>
              </a:ext>
            </a:extLst>
          </p:cNvPr>
          <p:cNvSpPr/>
          <p:nvPr/>
        </p:nvSpPr>
        <p:spPr>
          <a:xfrm>
            <a:off x="1551928" y="3531960"/>
            <a:ext cx="4352077" cy="1970315"/>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noProof="0" dirty="0">
                <a:latin typeface="+mj-lt"/>
              </a:rPr>
              <a:t>Created economic value</a:t>
            </a:r>
          </a:p>
          <a:p>
            <a:pPr algn="ctr"/>
            <a:r>
              <a:rPr lang="en-GB" sz="2000" noProof="0" dirty="0">
                <a:latin typeface="+mj-lt"/>
              </a:rPr>
              <a:t>Perceived benefit derived from product or services of each individual customer = Willingness-to-pay for each customer</a:t>
            </a:r>
          </a:p>
        </p:txBody>
      </p:sp>
      <p:sp>
        <p:nvSpPr>
          <p:cNvPr id="5" name="Rechteck 4">
            <a:extLst>
              <a:ext uri="{FF2B5EF4-FFF2-40B4-BE49-F238E27FC236}">
                <a16:creationId xmlns:a16="http://schemas.microsoft.com/office/drawing/2014/main" id="{771026FF-9746-17C2-9B33-B36C8BAF343B}"/>
              </a:ext>
            </a:extLst>
          </p:cNvPr>
          <p:cNvSpPr/>
          <p:nvPr/>
        </p:nvSpPr>
        <p:spPr>
          <a:xfrm>
            <a:off x="6252839" y="3531960"/>
            <a:ext cx="4352077" cy="1970315"/>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latin typeface="+mj-lt"/>
              </a:rPr>
              <a:t>High economic performance</a:t>
            </a:r>
          </a:p>
          <a:p>
            <a:pPr marL="342900" indent="-342900" algn="ctr">
              <a:buFontTx/>
              <a:buChar char="-"/>
            </a:pPr>
            <a:r>
              <a:rPr lang="en-US" sz="2000" dirty="0">
                <a:latin typeface="+mj-lt"/>
              </a:rPr>
              <a:t>Pricing strategy optimally reflects customer willingness-to-pay </a:t>
            </a:r>
          </a:p>
          <a:p>
            <a:pPr marL="342900" indent="-342900" algn="ctr">
              <a:buFontTx/>
              <a:buChar char="-"/>
            </a:pPr>
            <a:r>
              <a:rPr lang="en-US" sz="2000" dirty="0">
                <a:latin typeface="+mj-lt"/>
              </a:rPr>
              <a:t>Effectiveness and efficiency of value creation and delivery</a:t>
            </a:r>
          </a:p>
        </p:txBody>
      </p:sp>
    </p:spTree>
    <p:extLst>
      <p:ext uri="{BB962C8B-B14F-4D97-AF65-F5344CB8AC3E}">
        <p14:creationId xmlns:p14="http://schemas.microsoft.com/office/powerpoint/2010/main" val="1186705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591FF-37BE-82B4-53B0-FAEB235F019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012BDCBA-978A-6F51-D59A-9F62F43532D0}"/>
              </a:ext>
            </a:extLst>
          </p:cNvPr>
          <p:cNvSpPr>
            <a:spLocks noGrp="1"/>
          </p:cNvSpPr>
          <p:nvPr>
            <p:ph sz="quarter" idx="10"/>
          </p:nvPr>
        </p:nvSpPr>
        <p:spPr>
          <a:xfrm>
            <a:off x="1238250" y="1355725"/>
            <a:ext cx="9372241" cy="4789488"/>
          </a:xfrm>
        </p:spPr>
        <p:txBody>
          <a:bodyPr>
            <a:normAutofit/>
          </a:bodyPr>
          <a:lstStyle/>
          <a:p>
            <a:r>
              <a:rPr lang="en-GB" sz="2200" noProof="0" dirty="0">
                <a:latin typeface="+mj-lt"/>
              </a:rPr>
              <a:t>Lower direct and indirect costs for developing, producing and delivering a product or service to customers, all other things being equal, the higher the profit</a:t>
            </a:r>
          </a:p>
          <a:p>
            <a:r>
              <a:rPr lang="en-GB" sz="2200" noProof="0" dirty="0">
                <a:latin typeface="+mj-lt"/>
              </a:rPr>
              <a:t>On individual product purchase level (transition): total net profit = total number of sales (volume of transactions) x net profit per unit sold</a:t>
            </a:r>
          </a:p>
          <a:p>
            <a:r>
              <a:rPr lang="en-GB" sz="2200" noProof="0" dirty="0">
                <a:latin typeface="+mj-lt"/>
              </a:rPr>
              <a:t>These values vary by product or service which makes it complex to calculate in a firm overall</a:t>
            </a:r>
          </a:p>
          <a:p>
            <a:r>
              <a:rPr lang="en-GB" sz="2200" noProof="0" dirty="0">
                <a:latin typeface="+mj-lt"/>
              </a:rPr>
              <a:t>Digital Transformation affects the willingness-to-pay, frequency of purchase (volume), the cost structures of firms as a whole and of individual products or services</a:t>
            </a:r>
          </a:p>
          <a:p>
            <a:r>
              <a:rPr lang="en-GB" sz="2200" noProof="0" dirty="0">
                <a:latin typeface="+mj-lt"/>
              </a:rPr>
              <a:t>Careful assessment of the potential for digital technologies using these measures allows firms to create and capture economic value</a:t>
            </a:r>
          </a:p>
        </p:txBody>
      </p:sp>
      <p:sp>
        <p:nvSpPr>
          <p:cNvPr id="3" name="Inhaltsplatzhalter 2">
            <a:extLst>
              <a:ext uri="{FF2B5EF4-FFF2-40B4-BE49-F238E27FC236}">
                <a16:creationId xmlns:a16="http://schemas.microsoft.com/office/drawing/2014/main" id="{B9791EE3-D5E8-2E38-2C12-09037054C1CA}"/>
              </a:ext>
            </a:extLst>
          </p:cNvPr>
          <p:cNvSpPr>
            <a:spLocks noGrp="1"/>
          </p:cNvSpPr>
          <p:nvPr>
            <p:ph sz="quarter" idx="11"/>
          </p:nvPr>
        </p:nvSpPr>
        <p:spPr/>
        <p:txBody>
          <a:bodyPr/>
          <a:lstStyle/>
          <a:p>
            <a:pPr marL="0" indent="0">
              <a:buNone/>
            </a:pPr>
            <a:r>
              <a:rPr lang="en-GB" sz="3000" noProof="0" dirty="0">
                <a:latin typeface="+mj-lt"/>
              </a:rPr>
              <a:t>2.2.1 Economic Performance</a:t>
            </a:r>
          </a:p>
          <a:p>
            <a:endParaRPr lang="en-GB" noProof="0" dirty="0"/>
          </a:p>
        </p:txBody>
      </p:sp>
    </p:spTree>
    <p:extLst>
      <p:ext uri="{BB962C8B-B14F-4D97-AF65-F5344CB8AC3E}">
        <p14:creationId xmlns:p14="http://schemas.microsoft.com/office/powerpoint/2010/main" val="29582991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5B8D-2298-56E0-74F8-F534C20984D0}"/>
            </a:ext>
          </a:extLst>
        </p:cNvPr>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5040FB52-916B-E854-54A2-3B164309E1B5}"/>
              </a:ext>
            </a:extLst>
          </p:cNvPr>
          <p:cNvGraphicFramePr>
            <a:graphicFrameLocks noGrp="1"/>
          </p:cNvGraphicFramePr>
          <p:nvPr>
            <p:ph sz="quarter" idx="10"/>
          </p:nvPr>
        </p:nvGraphicFramePr>
        <p:xfrm>
          <a:off x="969590" y="1670044"/>
          <a:ext cx="9875053" cy="2225040"/>
        </p:xfrm>
        <a:graphic>
          <a:graphicData uri="http://schemas.openxmlformats.org/drawingml/2006/table">
            <a:tbl>
              <a:tblPr firstRow="1" bandRow="1">
                <a:tableStyleId>{5940675A-B579-460E-94D1-54222C63F5DA}</a:tableStyleId>
              </a:tblPr>
              <a:tblGrid>
                <a:gridCol w="1291463">
                  <a:extLst>
                    <a:ext uri="{9D8B030D-6E8A-4147-A177-3AD203B41FA5}">
                      <a16:colId xmlns:a16="http://schemas.microsoft.com/office/drawing/2014/main" val="400541485"/>
                    </a:ext>
                  </a:extLst>
                </a:gridCol>
                <a:gridCol w="2105343">
                  <a:extLst>
                    <a:ext uri="{9D8B030D-6E8A-4147-A177-3AD203B41FA5}">
                      <a16:colId xmlns:a16="http://schemas.microsoft.com/office/drawing/2014/main" val="625934456"/>
                    </a:ext>
                  </a:extLst>
                </a:gridCol>
                <a:gridCol w="3876040">
                  <a:extLst>
                    <a:ext uri="{9D8B030D-6E8A-4147-A177-3AD203B41FA5}">
                      <a16:colId xmlns:a16="http://schemas.microsoft.com/office/drawing/2014/main" val="3811157912"/>
                    </a:ext>
                  </a:extLst>
                </a:gridCol>
                <a:gridCol w="2602207">
                  <a:extLst>
                    <a:ext uri="{9D8B030D-6E8A-4147-A177-3AD203B41FA5}">
                      <a16:colId xmlns:a16="http://schemas.microsoft.com/office/drawing/2014/main" val="2807494679"/>
                    </a:ext>
                  </a:extLst>
                </a:gridCol>
              </a:tblGrid>
              <a:tr h="370840">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General</a:t>
                      </a:r>
                    </a:p>
                  </a:txBody>
                  <a:tcPr/>
                </a:tc>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Financial Performance</a:t>
                      </a:r>
                    </a:p>
                  </a:txBody>
                  <a:tcPr/>
                </a:tc>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Product Market Performance</a:t>
                      </a:r>
                    </a:p>
                  </a:txBody>
                  <a:tcPr/>
                </a:tc>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Shareholder Return</a:t>
                      </a:r>
                    </a:p>
                  </a:txBody>
                  <a:tcPr/>
                </a:tc>
                <a:extLst>
                  <a:ext uri="{0D108BD9-81ED-4DB2-BD59-A6C34878D82A}">
                    <a16:rowId xmlns:a16="http://schemas.microsoft.com/office/drawing/2014/main" val="3583730158"/>
                  </a:ext>
                </a:extLst>
              </a:tr>
              <a:tr h="370840">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Firm Survival</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Profit Growth</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Revenue / Sales Growth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Total Shareholder Return</a:t>
                      </a:r>
                    </a:p>
                  </a:txBody>
                  <a:tcPr/>
                </a:tc>
                <a:extLst>
                  <a:ext uri="{0D108BD9-81ED-4DB2-BD59-A6C34878D82A}">
                    <a16:rowId xmlns:a16="http://schemas.microsoft.com/office/drawing/2014/main" val="253862911"/>
                  </a:ext>
                </a:extLst>
              </a:tr>
              <a:tr h="370840">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Profit Margin</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Growing Market Share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Dividend Payments</a:t>
                      </a:r>
                    </a:p>
                  </a:txBody>
                  <a:tcPr/>
                </a:tc>
                <a:extLst>
                  <a:ext uri="{0D108BD9-81ED-4DB2-BD59-A6C34878D82A}">
                    <a16:rowId xmlns:a16="http://schemas.microsoft.com/office/drawing/2014/main" val="3866035433"/>
                  </a:ext>
                </a:extLst>
              </a:tr>
              <a:tr h="370840">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Return on Assets</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Customer Satisfaction / Net Promotor Score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Stock / Share Price Increases</a:t>
                      </a:r>
                    </a:p>
                  </a:txBody>
                  <a:tcPr/>
                </a:tc>
                <a:extLst>
                  <a:ext uri="{0D108BD9-81ED-4DB2-BD59-A6C34878D82A}">
                    <a16:rowId xmlns:a16="http://schemas.microsoft.com/office/drawing/2014/main" val="3001029236"/>
                  </a:ext>
                </a:extLst>
              </a:tr>
              <a:tr h="370840">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Return on Investments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Improving Profitability of Existing Customers</a:t>
                      </a:r>
                    </a:p>
                  </a:txBody>
                  <a:tcPr/>
                </a:tc>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10625175"/>
                  </a:ext>
                </a:extLst>
              </a:tr>
              <a:tr h="370840">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Gain Profitable of New Customers</a:t>
                      </a:r>
                    </a:p>
                  </a:txBody>
                  <a:tcPr/>
                </a:tc>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03538813"/>
                  </a:ext>
                </a:extLst>
              </a:tr>
            </a:tbl>
          </a:graphicData>
        </a:graphic>
      </p:graphicFrame>
      <p:sp>
        <p:nvSpPr>
          <p:cNvPr id="3" name="Inhaltsplatzhalter 2">
            <a:extLst>
              <a:ext uri="{FF2B5EF4-FFF2-40B4-BE49-F238E27FC236}">
                <a16:creationId xmlns:a16="http://schemas.microsoft.com/office/drawing/2014/main" id="{922C705D-AF93-FF1B-B9FA-93AFB94C281E}"/>
              </a:ext>
            </a:extLst>
          </p:cNvPr>
          <p:cNvSpPr>
            <a:spLocks noGrp="1"/>
          </p:cNvSpPr>
          <p:nvPr>
            <p:ph sz="quarter" idx="11"/>
          </p:nvPr>
        </p:nvSpPr>
        <p:spPr/>
        <p:txBody>
          <a:bodyPr/>
          <a:lstStyle/>
          <a:p>
            <a:pPr marL="0" indent="0">
              <a:buNone/>
            </a:pPr>
            <a:r>
              <a:rPr lang="en-GB" sz="3000" noProof="0" dirty="0">
                <a:latin typeface="+mj-lt"/>
              </a:rPr>
              <a:t>Organizational Performance Measures (exemplary indicators)</a:t>
            </a:r>
          </a:p>
        </p:txBody>
      </p:sp>
    </p:spTree>
    <p:extLst>
      <p:ext uri="{BB962C8B-B14F-4D97-AF65-F5344CB8AC3E}">
        <p14:creationId xmlns:p14="http://schemas.microsoft.com/office/powerpoint/2010/main" val="14587887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54EB0-FB06-D5A2-0586-57FCAABC7B3F}"/>
            </a:ext>
          </a:extLst>
        </p:cNvPr>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48AECE8A-CBAC-4122-3757-B3F2C9BF88B2}"/>
              </a:ext>
            </a:extLst>
          </p:cNvPr>
          <p:cNvGraphicFramePr>
            <a:graphicFrameLocks noGrp="1"/>
          </p:cNvGraphicFramePr>
          <p:nvPr>
            <p:ph sz="quarter" idx="10"/>
          </p:nvPr>
        </p:nvGraphicFramePr>
        <p:xfrm>
          <a:off x="2462784" y="1945640"/>
          <a:ext cx="7266432" cy="1483360"/>
        </p:xfrm>
        <a:graphic>
          <a:graphicData uri="http://schemas.openxmlformats.org/drawingml/2006/table">
            <a:tbl>
              <a:tblPr firstRow="1" bandRow="1">
                <a:tableStyleId>{5940675A-B579-460E-94D1-54222C63F5DA}</a:tableStyleId>
              </a:tblPr>
              <a:tblGrid>
                <a:gridCol w="3390392">
                  <a:extLst>
                    <a:ext uri="{9D8B030D-6E8A-4147-A177-3AD203B41FA5}">
                      <a16:colId xmlns:a16="http://schemas.microsoft.com/office/drawing/2014/main" val="625934456"/>
                    </a:ext>
                  </a:extLst>
                </a:gridCol>
                <a:gridCol w="3876040">
                  <a:extLst>
                    <a:ext uri="{9D8B030D-6E8A-4147-A177-3AD203B41FA5}">
                      <a16:colId xmlns:a16="http://schemas.microsoft.com/office/drawing/2014/main" val="3811157912"/>
                    </a:ext>
                  </a:extLst>
                </a:gridCol>
              </a:tblGrid>
              <a:tr h="370840">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Operative Performance</a:t>
                      </a:r>
                    </a:p>
                  </a:txBody>
                  <a:tcPr/>
                </a:tc>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People Performance</a:t>
                      </a:r>
                    </a:p>
                  </a:txBody>
                  <a:tcPr/>
                </a:tc>
                <a:extLst>
                  <a:ext uri="{0D108BD9-81ED-4DB2-BD59-A6C34878D82A}">
                    <a16:rowId xmlns:a16="http://schemas.microsoft.com/office/drawing/2014/main" val="3583730158"/>
                  </a:ext>
                </a:extLst>
              </a:tr>
              <a:tr h="370840">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Reducing Costs</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Culture and Values</a:t>
                      </a:r>
                    </a:p>
                  </a:txBody>
                  <a:tcPr/>
                </a:tc>
                <a:extLst>
                  <a:ext uri="{0D108BD9-81ED-4DB2-BD59-A6C34878D82A}">
                    <a16:rowId xmlns:a16="http://schemas.microsoft.com/office/drawing/2014/main" val="253862911"/>
                  </a:ext>
                </a:extLst>
              </a:tr>
              <a:tr h="370840">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Improving Product and Service Quality</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Employee Satisfaction</a:t>
                      </a:r>
                    </a:p>
                  </a:txBody>
                  <a:tcPr/>
                </a:tc>
                <a:extLst>
                  <a:ext uri="{0D108BD9-81ED-4DB2-BD59-A6C34878D82A}">
                    <a16:rowId xmlns:a16="http://schemas.microsoft.com/office/drawing/2014/main" val="3866035433"/>
                  </a:ext>
                </a:extLst>
              </a:tr>
              <a:tr h="370840">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Employee Retention Rates</a:t>
                      </a:r>
                    </a:p>
                  </a:txBody>
                  <a:tcPr/>
                </a:tc>
                <a:extLst>
                  <a:ext uri="{0D108BD9-81ED-4DB2-BD59-A6C34878D82A}">
                    <a16:rowId xmlns:a16="http://schemas.microsoft.com/office/drawing/2014/main" val="3001029236"/>
                  </a:ext>
                </a:extLst>
              </a:tr>
            </a:tbl>
          </a:graphicData>
        </a:graphic>
      </p:graphicFrame>
      <p:sp>
        <p:nvSpPr>
          <p:cNvPr id="3" name="Inhaltsplatzhalter 2">
            <a:extLst>
              <a:ext uri="{FF2B5EF4-FFF2-40B4-BE49-F238E27FC236}">
                <a16:creationId xmlns:a16="http://schemas.microsoft.com/office/drawing/2014/main" id="{1D73C451-0342-A5AF-0766-D8303EF60690}"/>
              </a:ext>
            </a:extLst>
          </p:cNvPr>
          <p:cNvSpPr>
            <a:spLocks noGrp="1"/>
          </p:cNvSpPr>
          <p:nvPr>
            <p:ph sz="quarter" idx="11"/>
          </p:nvPr>
        </p:nvSpPr>
        <p:spPr/>
        <p:txBody>
          <a:bodyPr/>
          <a:lstStyle/>
          <a:p>
            <a:pPr marL="0" indent="0">
              <a:buNone/>
            </a:pPr>
            <a:r>
              <a:rPr lang="en-GB" sz="3000" noProof="0" dirty="0">
                <a:latin typeface="+mj-lt"/>
              </a:rPr>
              <a:t>Organizational Effectiveness Measures (exemplary indicators)</a:t>
            </a:r>
          </a:p>
        </p:txBody>
      </p:sp>
    </p:spTree>
    <p:extLst>
      <p:ext uri="{BB962C8B-B14F-4D97-AF65-F5344CB8AC3E}">
        <p14:creationId xmlns:p14="http://schemas.microsoft.com/office/powerpoint/2010/main" val="720095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9240A-3238-038F-6F7D-C950D7FAA587}"/>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360CA033-2139-E6AE-107C-B92602FCA530}"/>
              </a:ext>
            </a:extLst>
          </p:cNvPr>
          <p:cNvSpPr>
            <a:spLocks noGrp="1"/>
          </p:cNvSpPr>
          <p:nvPr>
            <p:ph sz="quarter" idx="10"/>
          </p:nvPr>
        </p:nvSpPr>
        <p:spPr>
          <a:xfrm>
            <a:off x="1238251" y="1355725"/>
            <a:ext cx="5017406" cy="4789488"/>
          </a:xfrm>
        </p:spPr>
        <p:txBody>
          <a:bodyPr>
            <a:noAutofit/>
          </a:bodyPr>
          <a:lstStyle/>
          <a:p>
            <a:r>
              <a:rPr lang="en-GB" sz="2200" noProof="0" dirty="0">
                <a:latin typeface="+mj-lt"/>
              </a:rPr>
              <a:t>Digital Transformation has negative and positive impacts on the natural environmental sustainability.</a:t>
            </a:r>
          </a:p>
          <a:p>
            <a:r>
              <a:rPr lang="en-GB" sz="2200" noProof="0" dirty="0">
                <a:latin typeface="+mj-lt"/>
              </a:rPr>
              <a:t>“Wicked problem” nature of the pursuit of sustainability goals: Digital technologies contribute to enabling solutions thereby encouraging again problems to solve and so on.</a:t>
            </a:r>
          </a:p>
          <a:p>
            <a:r>
              <a:rPr lang="en-GB" sz="2200" noProof="0" dirty="0">
                <a:latin typeface="+mj-lt"/>
              </a:rPr>
              <a:t>Currently the potential for digital transformation to contribute to natural environmental sustainability is significantly interesting and addressed in Chapter 03.</a:t>
            </a:r>
          </a:p>
          <a:p>
            <a:endParaRPr lang="en-GB" sz="2200" noProof="0" dirty="0">
              <a:latin typeface="+mj-lt"/>
            </a:endParaRPr>
          </a:p>
        </p:txBody>
      </p:sp>
      <p:sp>
        <p:nvSpPr>
          <p:cNvPr id="3" name="Inhaltsplatzhalter 2">
            <a:extLst>
              <a:ext uri="{FF2B5EF4-FFF2-40B4-BE49-F238E27FC236}">
                <a16:creationId xmlns:a16="http://schemas.microsoft.com/office/drawing/2014/main" id="{AC9A365F-A498-081F-2D36-842E3378B84B}"/>
              </a:ext>
            </a:extLst>
          </p:cNvPr>
          <p:cNvSpPr>
            <a:spLocks noGrp="1"/>
          </p:cNvSpPr>
          <p:nvPr>
            <p:ph sz="quarter" idx="11"/>
          </p:nvPr>
        </p:nvSpPr>
        <p:spPr/>
        <p:txBody>
          <a:bodyPr/>
          <a:lstStyle/>
          <a:p>
            <a:pPr marL="0" indent="0">
              <a:buNone/>
            </a:pPr>
            <a:r>
              <a:rPr lang="en-GB" sz="3000" noProof="0" dirty="0">
                <a:latin typeface="+mj-lt"/>
              </a:rPr>
              <a:t>2.2.2 Natural Environmental Performance</a:t>
            </a:r>
          </a:p>
        </p:txBody>
      </p:sp>
      <p:graphicFrame>
        <p:nvGraphicFramePr>
          <p:cNvPr id="4" name="Diagramm 3">
            <a:extLst>
              <a:ext uri="{FF2B5EF4-FFF2-40B4-BE49-F238E27FC236}">
                <a16:creationId xmlns:a16="http://schemas.microsoft.com/office/drawing/2014/main" id="{AB4069F3-AF0B-E0F8-525D-EA593AAACEEA}"/>
              </a:ext>
            </a:extLst>
          </p:cNvPr>
          <p:cNvGraphicFramePr/>
          <p:nvPr/>
        </p:nvGraphicFramePr>
        <p:xfrm>
          <a:off x="5609599" y="1355725"/>
          <a:ext cx="6582399" cy="4481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5429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D4604-4CAA-BA22-20F0-E8DFAD5EA625}"/>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33DCFCB7-1648-9C62-B5BD-EC7515C2F4D6}"/>
              </a:ext>
            </a:extLst>
          </p:cNvPr>
          <p:cNvSpPr>
            <a:spLocks noGrp="1"/>
          </p:cNvSpPr>
          <p:nvPr>
            <p:ph sz="quarter" idx="10"/>
          </p:nvPr>
        </p:nvSpPr>
        <p:spPr>
          <a:xfrm>
            <a:off x="1238250" y="1355725"/>
            <a:ext cx="9404350" cy="3069626"/>
          </a:xfrm>
        </p:spPr>
        <p:txBody>
          <a:bodyPr>
            <a:noAutofit/>
          </a:bodyPr>
          <a:lstStyle/>
          <a:p>
            <a:r>
              <a:rPr lang="en-GB" sz="2200" noProof="0" dirty="0">
                <a:latin typeface="+mj-lt"/>
              </a:rPr>
              <a:t>Enabling sustainability of other economic actors</a:t>
            </a:r>
          </a:p>
          <a:p>
            <a:r>
              <a:rPr lang="en-GB" sz="2200" noProof="0" dirty="0">
                <a:latin typeface="+mj-lt"/>
              </a:rPr>
              <a:t>Reduced resource consumption</a:t>
            </a:r>
          </a:p>
          <a:p>
            <a:r>
              <a:rPr lang="en-GB" sz="2200" noProof="0" dirty="0">
                <a:latin typeface="+mj-lt"/>
              </a:rPr>
              <a:t>Carbon Emissions</a:t>
            </a:r>
          </a:p>
          <a:p>
            <a:r>
              <a:rPr lang="en-GB" sz="2200" noProof="0" dirty="0">
                <a:latin typeface="+mj-lt"/>
              </a:rPr>
              <a:t>Energy Use and Heat Pollution</a:t>
            </a:r>
          </a:p>
          <a:p>
            <a:r>
              <a:rPr lang="en-GB" sz="2200" noProof="0" dirty="0">
                <a:latin typeface="+mj-lt"/>
              </a:rPr>
              <a:t>E-Waste</a:t>
            </a:r>
          </a:p>
          <a:p>
            <a:r>
              <a:rPr lang="en-GB" sz="2200" noProof="0" dirty="0">
                <a:latin typeface="+mj-lt"/>
              </a:rPr>
              <a:t>Impact on natural habitats</a:t>
            </a:r>
          </a:p>
          <a:p>
            <a:endParaRPr lang="en-GB" sz="2200" noProof="0" dirty="0">
              <a:latin typeface="+mj-lt"/>
            </a:endParaRPr>
          </a:p>
        </p:txBody>
      </p:sp>
      <p:sp>
        <p:nvSpPr>
          <p:cNvPr id="3" name="Inhaltsplatzhalter 2">
            <a:extLst>
              <a:ext uri="{FF2B5EF4-FFF2-40B4-BE49-F238E27FC236}">
                <a16:creationId xmlns:a16="http://schemas.microsoft.com/office/drawing/2014/main" id="{C7452777-1E82-2CF8-DC66-8926232C27C3}"/>
              </a:ext>
            </a:extLst>
          </p:cNvPr>
          <p:cNvSpPr>
            <a:spLocks noGrp="1"/>
          </p:cNvSpPr>
          <p:nvPr>
            <p:ph sz="quarter" idx="11"/>
          </p:nvPr>
        </p:nvSpPr>
        <p:spPr/>
        <p:txBody>
          <a:bodyPr/>
          <a:lstStyle/>
          <a:p>
            <a:pPr marL="0" indent="0">
              <a:buNone/>
            </a:pPr>
            <a:r>
              <a:rPr lang="en-GB" sz="3000" noProof="0" dirty="0">
                <a:latin typeface="+mj-lt"/>
              </a:rPr>
              <a:t>Natural Environmental Performance Measures in the Digital Age</a:t>
            </a:r>
          </a:p>
          <a:p>
            <a:endParaRPr lang="en-GB" noProof="0" dirty="0"/>
          </a:p>
        </p:txBody>
      </p:sp>
    </p:spTree>
    <p:extLst>
      <p:ext uri="{BB962C8B-B14F-4D97-AF65-F5344CB8AC3E}">
        <p14:creationId xmlns:p14="http://schemas.microsoft.com/office/powerpoint/2010/main" val="20005676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7BBE3-BDC7-4B21-B87A-0E71552007D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4E48BA-F254-DE04-FD4D-87062E6C8FA6}"/>
              </a:ext>
            </a:extLst>
          </p:cNvPr>
          <p:cNvSpPr>
            <a:spLocks noGrp="1"/>
          </p:cNvSpPr>
          <p:nvPr>
            <p:ph sz="quarter" idx="10"/>
          </p:nvPr>
        </p:nvSpPr>
        <p:spPr>
          <a:xfrm>
            <a:off x="1238250" y="1355725"/>
            <a:ext cx="9401822" cy="5193931"/>
          </a:xfrm>
        </p:spPr>
        <p:txBody>
          <a:bodyPr>
            <a:noAutofit/>
          </a:bodyPr>
          <a:lstStyle/>
          <a:p>
            <a:r>
              <a:rPr lang="en-GB" sz="2200" noProof="0" dirty="0">
                <a:latin typeface="+mj-lt"/>
              </a:rPr>
              <a:t>Impact of the digital age on economic and societal activities changes the way in which economies function and people live their lives, addressed in detail in Chapter 03. </a:t>
            </a:r>
          </a:p>
          <a:p>
            <a:r>
              <a:rPr lang="en-US" sz="2200" noProof="0" dirty="0">
                <a:latin typeface="+mj-lt"/>
              </a:rPr>
              <a:t>Technologies are value neutral, so the use of the technologies determine positive or negative impacts.</a:t>
            </a:r>
            <a:endParaRPr lang="en-GB" sz="2200" noProof="0" dirty="0">
              <a:latin typeface="+mj-lt"/>
            </a:endParaRPr>
          </a:p>
          <a:p>
            <a:r>
              <a:rPr lang="en-GB" sz="2200" noProof="0" dirty="0">
                <a:latin typeface="+mj-lt"/>
              </a:rPr>
              <a:t>Digital Transformation can impact local communities, employees and customers as the primary societal stakeholders in terms of the societal performance measures in the digital age:</a:t>
            </a:r>
          </a:p>
        </p:txBody>
      </p:sp>
      <p:sp>
        <p:nvSpPr>
          <p:cNvPr id="3" name="Inhaltsplatzhalter 2">
            <a:extLst>
              <a:ext uri="{FF2B5EF4-FFF2-40B4-BE49-F238E27FC236}">
                <a16:creationId xmlns:a16="http://schemas.microsoft.com/office/drawing/2014/main" id="{7FDD812B-793F-19FA-932E-F3CC32F5E4F6}"/>
              </a:ext>
            </a:extLst>
          </p:cNvPr>
          <p:cNvSpPr>
            <a:spLocks noGrp="1"/>
          </p:cNvSpPr>
          <p:nvPr>
            <p:ph sz="quarter" idx="11"/>
          </p:nvPr>
        </p:nvSpPr>
        <p:spPr/>
        <p:txBody>
          <a:bodyPr/>
          <a:lstStyle/>
          <a:p>
            <a:pPr marL="0" indent="0">
              <a:buNone/>
            </a:pPr>
            <a:r>
              <a:rPr lang="en-GB" sz="3000" noProof="0" dirty="0">
                <a:latin typeface="+mj-lt"/>
              </a:rPr>
              <a:t>2.2.3 Societal Performance</a:t>
            </a:r>
          </a:p>
        </p:txBody>
      </p:sp>
      <p:grpSp>
        <p:nvGrpSpPr>
          <p:cNvPr id="25" name="Gruppieren 24">
            <a:extLst>
              <a:ext uri="{FF2B5EF4-FFF2-40B4-BE49-F238E27FC236}">
                <a16:creationId xmlns:a16="http://schemas.microsoft.com/office/drawing/2014/main" id="{7FE7C382-9A28-1C2D-7C5E-E819A94F0ED1}"/>
              </a:ext>
            </a:extLst>
          </p:cNvPr>
          <p:cNvGrpSpPr/>
          <p:nvPr/>
        </p:nvGrpSpPr>
        <p:grpSpPr>
          <a:xfrm>
            <a:off x="1660934" y="4130174"/>
            <a:ext cx="8870131" cy="2366239"/>
            <a:chOff x="1415011" y="3781963"/>
            <a:chExt cx="9035496" cy="2515687"/>
          </a:xfrm>
        </p:grpSpPr>
        <p:sp>
          <p:nvSpPr>
            <p:cNvPr id="4" name="Rechteck 3">
              <a:extLst>
                <a:ext uri="{FF2B5EF4-FFF2-40B4-BE49-F238E27FC236}">
                  <a16:creationId xmlns:a16="http://schemas.microsoft.com/office/drawing/2014/main" id="{4812CC7D-47EB-CD23-7DE0-65CA3930440D}"/>
                </a:ext>
              </a:extLst>
            </p:cNvPr>
            <p:cNvSpPr/>
            <p:nvPr/>
          </p:nvSpPr>
          <p:spPr>
            <a:xfrm>
              <a:off x="1415011" y="3781963"/>
              <a:ext cx="2106292" cy="1214735"/>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600" noProof="0" dirty="0">
                  <a:latin typeface="+mj-lt"/>
                </a:rPr>
                <a:t>Employment</a:t>
              </a:r>
            </a:p>
          </p:txBody>
        </p:sp>
        <p:sp>
          <p:nvSpPr>
            <p:cNvPr id="5" name="Rechteck 4">
              <a:extLst>
                <a:ext uri="{FF2B5EF4-FFF2-40B4-BE49-F238E27FC236}">
                  <a16:creationId xmlns:a16="http://schemas.microsoft.com/office/drawing/2014/main" id="{4F2B8BAE-475F-3DCC-5D7D-199BFA05DC99}"/>
                </a:ext>
              </a:extLst>
            </p:cNvPr>
            <p:cNvSpPr/>
            <p:nvPr/>
          </p:nvSpPr>
          <p:spPr>
            <a:xfrm>
              <a:off x="6034481" y="3781963"/>
              <a:ext cx="2106292" cy="1214735"/>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600" noProof="0" dirty="0">
                  <a:latin typeface="+mj-lt"/>
                </a:rPr>
                <a:t>Access to food &amp; water</a:t>
              </a:r>
            </a:p>
          </p:txBody>
        </p:sp>
        <p:sp>
          <p:nvSpPr>
            <p:cNvPr id="6" name="Rechteck 5">
              <a:extLst>
                <a:ext uri="{FF2B5EF4-FFF2-40B4-BE49-F238E27FC236}">
                  <a16:creationId xmlns:a16="http://schemas.microsoft.com/office/drawing/2014/main" id="{AB223D3B-18F1-B462-8A89-2AAD9FF1820A}"/>
                </a:ext>
              </a:extLst>
            </p:cNvPr>
            <p:cNvSpPr/>
            <p:nvPr/>
          </p:nvSpPr>
          <p:spPr>
            <a:xfrm>
              <a:off x="2584219" y="5082915"/>
              <a:ext cx="2106292" cy="1214735"/>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600" dirty="0">
                  <a:latin typeface="+mj-lt"/>
                </a:rPr>
                <a:t>L</a:t>
              </a:r>
              <a:r>
                <a:rPr lang="en-GB" sz="1600" noProof="0" dirty="0" err="1">
                  <a:latin typeface="+mj-lt"/>
                </a:rPr>
                <a:t>ifestyles</a:t>
              </a:r>
              <a:endParaRPr lang="en-GB" sz="1600" noProof="0" dirty="0">
                <a:latin typeface="+mj-lt"/>
              </a:endParaRPr>
            </a:p>
          </p:txBody>
        </p:sp>
        <p:sp>
          <p:nvSpPr>
            <p:cNvPr id="7" name="Rechteck 6">
              <a:extLst>
                <a:ext uri="{FF2B5EF4-FFF2-40B4-BE49-F238E27FC236}">
                  <a16:creationId xmlns:a16="http://schemas.microsoft.com/office/drawing/2014/main" id="{84C942C1-F7B3-7F7C-03AE-B8FA494998BF}"/>
                </a:ext>
              </a:extLst>
            </p:cNvPr>
            <p:cNvSpPr/>
            <p:nvPr/>
          </p:nvSpPr>
          <p:spPr>
            <a:xfrm>
              <a:off x="4937644" y="5082915"/>
              <a:ext cx="2106292" cy="1214735"/>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600" noProof="0" dirty="0">
                  <a:latin typeface="+mj-lt"/>
                </a:rPr>
                <a:t>Equality &amp; inclusion</a:t>
              </a:r>
            </a:p>
          </p:txBody>
        </p:sp>
        <p:sp>
          <p:nvSpPr>
            <p:cNvPr id="8" name="Rechteck 7">
              <a:extLst>
                <a:ext uri="{FF2B5EF4-FFF2-40B4-BE49-F238E27FC236}">
                  <a16:creationId xmlns:a16="http://schemas.microsoft.com/office/drawing/2014/main" id="{EE5FD4CA-7EE0-38CF-9F60-EE04109612C4}"/>
                </a:ext>
              </a:extLst>
            </p:cNvPr>
            <p:cNvSpPr/>
            <p:nvPr/>
          </p:nvSpPr>
          <p:spPr>
            <a:xfrm>
              <a:off x="7291069" y="5082915"/>
              <a:ext cx="2106292" cy="1214735"/>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600" noProof="0" dirty="0">
                  <a:latin typeface="+mj-lt"/>
                </a:rPr>
                <a:t>Safety &amp; crime prevention</a:t>
              </a:r>
            </a:p>
          </p:txBody>
        </p:sp>
        <p:sp>
          <p:nvSpPr>
            <p:cNvPr id="9" name="Rechteck 8">
              <a:extLst>
                <a:ext uri="{FF2B5EF4-FFF2-40B4-BE49-F238E27FC236}">
                  <a16:creationId xmlns:a16="http://schemas.microsoft.com/office/drawing/2014/main" id="{F780E6D0-D23E-718C-E676-D7889DA1794F}"/>
                </a:ext>
              </a:extLst>
            </p:cNvPr>
            <p:cNvSpPr/>
            <p:nvPr/>
          </p:nvSpPr>
          <p:spPr>
            <a:xfrm>
              <a:off x="8344215" y="3781963"/>
              <a:ext cx="2106292" cy="1214735"/>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600" noProof="0" dirty="0">
                  <a:latin typeface="+mj-lt"/>
                </a:rPr>
                <a:t>Physical &amp; mental health</a:t>
              </a:r>
            </a:p>
          </p:txBody>
        </p:sp>
        <p:sp>
          <p:nvSpPr>
            <p:cNvPr id="10" name="Rechteck 9">
              <a:extLst>
                <a:ext uri="{FF2B5EF4-FFF2-40B4-BE49-F238E27FC236}">
                  <a16:creationId xmlns:a16="http://schemas.microsoft.com/office/drawing/2014/main" id="{B0783B1D-F712-6D3A-7801-05C57394F241}"/>
                </a:ext>
              </a:extLst>
            </p:cNvPr>
            <p:cNvSpPr/>
            <p:nvPr/>
          </p:nvSpPr>
          <p:spPr>
            <a:xfrm>
              <a:off x="3724746" y="3781963"/>
              <a:ext cx="2106292" cy="1214735"/>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600" dirty="0">
                  <a:latin typeface="+mj-lt"/>
                </a:rPr>
                <a:t>E</a:t>
              </a:r>
              <a:r>
                <a:rPr lang="en-GB" sz="1600" noProof="0" dirty="0" err="1">
                  <a:latin typeface="+mj-lt"/>
                </a:rPr>
                <a:t>ducation</a:t>
              </a:r>
              <a:endParaRPr lang="en-GB" sz="1600" noProof="0" dirty="0">
                <a:latin typeface="+mj-lt"/>
              </a:endParaRPr>
            </a:p>
          </p:txBody>
        </p:sp>
        <p:pic>
          <p:nvPicPr>
            <p:cNvPr id="12" name="Grafik 11" descr="Aktenkoffer mit einfarbiger Füllung">
              <a:extLst>
                <a:ext uri="{FF2B5EF4-FFF2-40B4-BE49-F238E27FC236}">
                  <a16:creationId xmlns:a16="http://schemas.microsoft.com/office/drawing/2014/main" id="{CF39336C-445A-1F7D-BF68-DAC5402193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0157" y="3791769"/>
              <a:ext cx="756000" cy="756000"/>
            </a:xfrm>
            <a:prstGeom prst="rect">
              <a:avLst/>
            </a:prstGeom>
          </p:spPr>
        </p:pic>
        <p:pic>
          <p:nvPicPr>
            <p:cNvPr id="14" name="Grafik 13" descr="Abschlusshut mit einfarbiger Füllung">
              <a:extLst>
                <a:ext uri="{FF2B5EF4-FFF2-40B4-BE49-F238E27FC236}">
                  <a16:creationId xmlns:a16="http://schemas.microsoft.com/office/drawing/2014/main" id="{E496678A-49A6-490B-B8C9-F97376C33A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99892" y="3791769"/>
              <a:ext cx="756000" cy="756000"/>
            </a:xfrm>
            <a:prstGeom prst="rect">
              <a:avLst/>
            </a:prstGeom>
          </p:spPr>
        </p:pic>
        <p:pic>
          <p:nvPicPr>
            <p:cNvPr id="16" name="Grafik 15" descr="Restaurant mit einfarbiger Füllung">
              <a:extLst>
                <a:ext uri="{FF2B5EF4-FFF2-40B4-BE49-F238E27FC236}">
                  <a16:creationId xmlns:a16="http://schemas.microsoft.com/office/drawing/2014/main" id="{8AD30742-8AB9-985B-F16A-AB5B3C12DD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09627" y="3791769"/>
              <a:ext cx="756000" cy="756000"/>
            </a:xfrm>
            <a:prstGeom prst="rect">
              <a:avLst/>
            </a:prstGeom>
          </p:spPr>
        </p:pic>
        <p:pic>
          <p:nvPicPr>
            <p:cNvPr id="18" name="Grafik 17" descr="Herz, pulsierend mit einfarbiger Füllung">
              <a:extLst>
                <a:ext uri="{FF2B5EF4-FFF2-40B4-BE49-F238E27FC236}">
                  <a16:creationId xmlns:a16="http://schemas.microsoft.com/office/drawing/2014/main" id="{43ECE1E8-ADB5-5BE1-51CE-7135463EBB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19361" y="3791769"/>
              <a:ext cx="756000" cy="756000"/>
            </a:xfrm>
            <a:prstGeom prst="rect">
              <a:avLst/>
            </a:prstGeom>
          </p:spPr>
        </p:pic>
        <p:pic>
          <p:nvPicPr>
            <p:cNvPr id="20" name="Grafik 19" descr="Waage der Justitia mit einfarbiger Füllung">
              <a:extLst>
                <a:ext uri="{FF2B5EF4-FFF2-40B4-BE49-F238E27FC236}">
                  <a16:creationId xmlns:a16="http://schemas.microsoft.com/office/drawing/2014/main" id="{DE2C8A3B-F97D-A7A0-1542-9854F131C6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12790" y="5082915"/>
              <a:ext cx="756000" cy="756000"/>
            </a:xfrm>
            <a:prstGeom prst="rect">
              <a:avLst/>
            </a:prstGeom>
          </p:spPr>
        </p:pic>
        <p:pic>
          <p:nvPicPr>
            <p:cNvPr id="22" name="Grafik 21" descr="Schild Häkchen mit einfarbiger Füllung">
              <a:extLst>
                <a:ext uri="{FF2B5EF4-FFF2-40B4-BE49-F238E27FC236}">
                  <a16:creationId xmlns:a16="http://schemas.microsoft.com/office/drawing/2014/main" id="{863777FB-A311-E0BE-806F-757D179F4E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66215" y="5082915"/>
              <a:ext cx="756000" cy="756000"/>
            </a:xfrm>
            <a:prstGeom prst="rect">
              <a:avLst/>
            </a:prstGeom>
          </p:spPr>
        </p:pic>
        <p:pic>
          <p:nvPicPr>
            <p:cNvPr id="24" name="Grafik 23" descr="Welt mit einfarbiger Füllung">
              <a:extLst>
                <a:ext uri="{FF2B5EF4-FFF2-40B4-BE49-F238E27FC236}">
                  <a16:creationId xmlns:a16="http://schemas.microsoft.com/office/drawing/2014/main" id="{005E4B34-4018-65EC-271E-781879F571B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59365" y="5082915"/>
              <a:ext cx="756000" cy="756000"/>
            </a:xfrm>
            <a:prstGeom prst="rect">
              <a:avLst/>
            </a:prstGeom>
          </p:spPr>
        </p:pic>
      </p:grpSp>
    </p:spTree>
    <p:extLst>
      <p:ext uri="{BB962C8B-B14F-4D97-AF65-F5344CB8AC3E}">
        <p14:creationId xmlns:p14="http://schemas.microsoft.com/office/powerpoint/2010/main" val="3872710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D2B602A-A1D3-90AA-D666-04F3287D18BA}"/>
              </a:ext>
            </a:extLst>
          </p:cNvPr>
          <p:cNvSpPr>
            <a:spLocks noGrp="1"/>
          </p:cNvSpPr>
          <p:nvPr>
            <p:ph sz="quarter" idx="11"/>
          </p:nvPr>
        </p:nvSpPr>
        <p:spPr/>
        <p:txBody>
          <a:bodyPr/>
          <a:lstStyle/>
          <a:p>
            <a:pPr marL="0" indent="0">
              <a:buNone/>
            </a:pPr>
            <a:r>
              <a:rPr lang="en-GB" sz="3000" noProof="0" dirty="0">
                <a:latin typeface="+mj-lt"/>
              </a:rPr>
              <a:t>2.3 Digital Transformation and Firm Performance</a:t>
            </a:r>
          </a:p>
        </p:txBody>
      </p:sp>
      <p:sp>
        <p:nvSpPr>
          <p:cNvPr id="4" name="Inhaltsplatzhalter 3">
            <a:extLst>
              <a:ext uri="{FF2B5EF4-FFF2-40B4-BE49-F238E27FC236}">
                <a16:creationId xmlns:a16="http://schemas.microsoft.com/office/drawing/2014/main" id="{A9C401DA-08C8-EA33-E6B8-13344477ED31}"/>
              </a:ext>
            </a:extLst>
          </p:cNvPr>
          <p:cNvSpPr>
            <a:spLocks noGrp="1"/>
          </p:cNvSpPr>
          <p:nvPr>
            <p:ph sz="quarter" idx="10"/>
          </p:nvPr>
        </p:nvSpPr>
        <p:spPr/>
        <p:txBody>
          <a:bodyPr>
            <a:normAutofit/>
          </a:bodyPr>
          <a:lstStyle/>
          <a:p>
            <a:r>
              <a:rPr lang="en-GB" sz="2200" noProof="0" dirty="0">
                <a:latin typeface="+mj-lt"/>
              </a:rPr>
              <a:t>Impact of digital strategies on firm performance can be assessed in four impacts on the value creation and capturing: (1) scope, (2) scale, (3) speed, and (4) sources of value creation and capture </a:t>
            </a:r>
          </a:p>
          <a:p>
            <a:r>
              <a:rPr lang="en-GB" sz="2200" noProof="0" dirty="0">
                <a:latin typeface="+mj-lt"/>
              </a:rPr>
              <a:t>Digital transformation, digital strategy and digital technologies</a:t>
            </a:r>
          </a:p>
          <a:p>
            <a:pPr lvl="1"/>
            <a:r>
              <a:rPr lang="en-GB" sz="2200" noProof="0" dirty="0">
                <a:latin typeface="+mj-lt"/>
              </a:rPr>
              <a:t>need to be understood by stakeholders </a:t>
            </a:r>
          </a:p>
          <a:p>
            <a:pPr lvl="1"/>
            <a:r>
              <a:rPr lang="en-GB" sz="2200" noProof="0" dirty="0">
                <a:latin typeface="+mj-lt"/>
              </a:rPr>
              <a:t>change, how the scope of business activities is understood internally and externally</a:t>
            </a:r>
          </a:p>
          <a:p>
            <a:pPr lvl="1"/>
            <a:r>
              <a:rPr lang="en-GB" sz="2200" noProof="0" dirty="0">
                <a:latin typeface="+mj-lt"/>
              </a:rPr>
              <a:t>enable and require a different approach to thinking about the internal and external scale of activities</a:t>
            </a:r>
          </a:p>
          <a:p>
            <a:pPr lvl="1"/>
            <a:r>
              <a:rPr lang="en-GB" sz="2200" noProof="0" dirty="0">
                <a:latin typeface="+mj-lt"/>
              </a:rPr>
              <a:t>speed up the pace of traditional and newer business activities</a:t>
            </a:r>
          </a:p>
          <a:p>
            <a:pPr lvl="1"/>
            <a:r>
              <a:rPr lang="en-GB" sz="2200" noProof="0" dirty="0">
                <a:latin typeface="+mj-lt"/>
              </a:rPr>
              <a:t>allow new sources of value creation and capture </a:t>
            </a:r>
          </a:p>
        </p:txBody>
      </p:sp>
    </p:spTree>
    <p:extLst>
      <p:ext uri="{BB962C8B-B14F-4D97-AF65-F5344CB8AC3E}">
        <p14:creationId xmlns:p14="http://schemas.microsoft.com/office/powerpoint/2010/main" val="25364128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73256-9BF6-9B0E-8442-F2F73B6E649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BF4CFFD-9F48-9E62-EC11-954DE89867DE}"/>
              </a:ext>
            </a:extLst>
          </p:cNvPr>
          <p:cNvSpPr>
            <a:spLocks noGrp="1"/>
          </p:cNvSpPr>
          <p:nvPr>
            <p:ph sz="quarter" idx="11"/>
          </p:nvPr>
        </p:nvSpPr>
        <p:spPr/>
        <p:txBody>
          <a:bodyPr/>
          <a:lstStyle/>
          <a:p>
            <a:pPr marL="0" indent="0">
              <a:buNone/>
            </a:pPr>
            <a:r>
              <a:rPr lang="en-GB" sz="3000" noProof="0" dirty="0">
                <a:latin typeface="+mj-lt"/>
              </a:rPr>
              <a:t>Dimensions of Digital Technologies Impact on Firm Performance</a:t>
            </a:r>
          </a:p>
          <a:p>
            <a:endParaRPr lang="en-GB" noProof="0" dirty="0"/>
          </a:p>
        </p:txBody>
      </p:sp>
      <p:sp>
        <p:nvSpPr>
          <p:cNvPr id="6" name="Inhaltsplatzhalter 5">
            <a:extLst>
              <a:ext uri="{FF2B5EF4-FFF2-40B4-BE49-F238E27FC236}">
                <a16:creationId xmlns:a16="http://schemas.microsoft.com/office/drawing/2014/main" id="{33C562B4-57A3-6F9D-798A-1E2FD1F5D268}"/>
              </a:ext>
            </a:extLst>
          </p:cNvPr>
          <p:cNvSpPr>
            <a:spLocks noGrp="1"/>
          </p:cNvSpPr>
          <p:nvPr>
            <p:ph sz="quarter" idx="10"/>
          </p:nvPr>
        </p:nvSpPr>
        <p:spPr/>
        <p:txBody>
          <a:bodyPr>
            <a:normAutofit/>
          </a:bodyPr>
          <a:lstStyle/>
          <a:p>
            <a:pPr marL="0" indent="0">
              <a:buNone/>
            </a:pPr>
            <a:r>
              <a:rPr lang="en-GB" sz="2200" noProof="0" dirty="0">
                <a:latin typeface="+mj-lt"/>
              </a:rPr>
              <a:t>Performance indicators are discussed in relation to digital strategy formulation in Chapter 11.</a:t>
            </a:r>
          </a:p>
        </p:txBody>
      </p:sp>
      <p:graphicFrame>
        <p:nvGraphicFramePr>
          <p:cNvPr id="7" name="Inhaltsplatzhalter 3">
            <a:extLst>
              <a:ext uri="{FF2B5EF4-FFF2-40B4-BE49-F238E27FC236}">
                <a16:creationId xmlns:a16="http://schemas.microsoft.com/office/drawing/2014/main" id="{C757114A-5922-0A91-01BB-6B41279AECFB}"/>
              </a:ext>
            </a:extLst>
          </p:cNvPr>
          <p:cNvGraphicFramePr>
            <a:graphicFrameLocks/>
          </p:cNvGraphicFramePr>
          <p:nvPr/>
        </p:nvGraphicFramePr>
        <p:xfrm>
          <a:off x="336000" y="2302669"/>
          <a:ext cx="11520000" cy="2895600"/>
        </p:xfrm>
        <a:graphic>
          <a:graphicData uri="http://schemas.openxmlformats.org/drawingml/2006/table">
            <a:tbl>
              <a:tblPr firstRow="1" bandRow="1">
                <a:tableStyleId>{5940675A-B579-460E-94D1-54222C63F5DA}</a:tableStyleId>
              </a:tblPr>
              <a:tblGrid>
                <a:gridCol w="2880000">
                  <a:extLst>
                    <a:ext uri="{9D8B030D-6E8A-4147-A177-3AD203B41FA5}">
                      <a16:colId xmlns:a16="http://schemas.microsoft.com/office/drawing/2014/main" val="400541485"/>
                    </a:ext>
                  </a:extLst>
                </a:gridCol>
                <a:gridCol w="2880000">
                  <a:extLst>
                    <a:ext uri="{9D8B030D-6E8A-4147-A177-3AD203B41FA5}">
                      <a16:colId xmlns:a16="http://schemas.microsoft.com/office/drawing/2014/main" val="625934456"/>
                    </a:ext>
                  </a:extLst>
                </a:gridCol>
                <a:gridCol w="2880000">
                  <a:extLst>
                    <a:ext uri="{9D8B030D-6E8A-4147-A177-3AD203B41FA5}">
                      <a16:colId xmlns:a16="http://schemas.microsoft.com/office/drawing/2014/main" val="3811157912"/>
                    </a:ext>
                  </a:extLst>
                </a:gridCol>
                <a:gridCol w="2880000">
                  <a:extLst>
                    <a:ext uri="{9D8B030D-6E8A-4147-A177-3AD203B41FA5}">
                      <a16:colId xmlns:a16="http://schemas.microsoft.com/office/drawing/2014/main" val="2807494679"/>
                    </a:ext>
                  </a:extLst>
                </a:gridCol>
              </a:tblGrid>
              <a:tr h="370840">
                <a:tc>
                  <a:txBody>
                    <a:bodyPr/>
                    <a:lstStyle/>
                    <a:p>
                      <a:pPr marL="342900" indent="-342900">
                        <a:buAutoNum type="arabicParenBoth"/>
                      </a:pPr>
                      <a:r>
                        <a:rPr lang="en-GB" sz="1600" b="1" noProof="0" dirty="0">
                          <a:latin typeface="Calibri" panose="020F0502020204030204" pitchFamily="34" charset="0"/>
                          <a:ea typeface="Calibri" panose="020F0502020204030204" pitchFamily="34" charset="0"/>
                          <a:cs typeface="Calibri" panose="020F0502020204030204" pitchFamily="34" charset="0"/>
                        </a:rPr>
                        <a:t>Scope</a:t>
                      </a:r>
                    </a:p>
                  </a:txBody>
                  <a:tcPr/>
                </a:tc>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(2) Scale</a:t>
                      </a:r>
                    </a:p>
                  </a:txBody>
                  <a:tcPr/>
                </a:tc>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(3) Speed of Business Activities</a:t>
                      </a:r>
                    </a:p>
                  </a:txBody>
                  <a:tcPr/>
                </a:tc>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(4) New Sources of Value Creation</a:t>
                      </a:r>
                    </a:p>
                  </a:txBody>
                  <a:tcPr/>
                </a:tc>
                <a:extLst>
                  <a:ext uri="{0D108BD9-81ED-4DB2-BD59-A6C34878D82A}">
                    <a16:rowId xmlns:a16="http://schemas.microsoft.com/office/drawing/2014/main" val="3583730158"/>
                  </a:ext>
                </a:extLst>
              </a:tr>
              <a:tr h="370840">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Cross Functional and Process Silo Activities</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Rapid Digital Scaling Up and Down</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Speed of Product Launches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Increased Value from Information</a:t>
                      </a:r>
                    </a:p>
                  </a:txBody>
                  <a:tcPr/>
                </a:tc>
                <a:extLst>
                  <a:ext uri="{0D108BD9-81ED-4DB2-BD59-A6C34878D82A}">
                    <a16:rowId xmlns:a16="http://schemas.microsoft.com/office/drawing/2014/main" val="253862911"/>
                  </a:ext>
                </a:extLst>
              </a:tr>
              <a:tr h="370840">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Digitization of Products and Services</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Network Effects for Rapid Scaling</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Speed of Decision-making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Multisided Business Models</a:t>
                      </a:r>
                    </a:p>
                  </a:txBody>
                  <a:tcPr/>
                </a:tc>
                <a:extLst>
                  <a:ext uri="{0D108BD9-81ED-4DB2-BD59-A6C34878D82A}">
                    <a16:rowId xmlns:a16="http://schemas.microsoft.com/office/drawing/2014/main" val="3866035433"/>
                  </a:ext>
                </a:extLst>
              </a:tr>
              <a:tr h="370840">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Digitization of Information and Knowledge</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Scale through Information Abundance</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Speed of Supply Chain Orchestration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Coordinated Business Models in Networks</a:t>
                      </a:r>
                    </a:p>
                  </a:txBody>
                  <a:tcPr/>
                </a:tc>
                <a:extLst>
                  <a:ext uri="{0D108BD9-81ED-4DB2-BD59-A6C34878D82A}">
                    <a16:rowId xmlns:a16="http://schemas.microsoft.com/office/drawing/2014/main" val="3001029236"/>
                  </a:ext>
                </a:extLst>
              </a:tr>
              <a:tr h="370840">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Participants in Dynamic Ecosystems</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Scale through Networks and Alliances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Speed of Network Formation and Adaptation</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Control of Digital Industry Architecture</a:t>
                      </a:r>
                    </a:p>
                  </a:txBody>
                  <a:tcPr/>
                </a:tc>
                <a:extLst>
                  <a:ext uri="{0D108BD9-81ED-4DB2-BD59-A6C34878D82A}">
                    <a16:rowId xmlns:a16="http://schemas.microsoft.com/office/drawing/2014/main" val="810625175"/>
                  </a:ext>
                </a:extLst>
              </a:tr>
            </a:tbl>
          </a:graphicData>
        </a:graphic>
      </p:graphicFrame>
    </p:spTree>
    <p:extLst>
      <p:ext uri="{BB962C8B-B14F-4D97-AF65-F5344CB8AC3E}">
        <p14:creationId xmlns:p14="http://schemas.microsoft.com/office/powerpoint/2010/main" val="2094164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32057-8FD8-6CCE-72AB-75477BCEF5F8}"/>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8880D51C-C1F3-67D8-C4F2-A9BBFA8CFE82}"/>
              </a:ext>
            </a:extLst>
          </p:cNvPr>
          <p:cNvSpPr txBox="1">
            <a:spLocks/>
          </p:cNvSpPr>
          <p:nvPr/>
        </p:nvSpPr>
        <p:spPr>
          <a:xfrm>
            <a:off x="1238250" y="1355725"/>
            <a:ext cx="9404350" cy="47894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Traditionally firms are described as </a:t>
            </a:r>
          </a:p>
          <a:p>
            <a:pPr lvl="1"/>
            <a:r>
              <a:rPr lang="en-GB" sz="2200" noProof="0" dirty="0">
                <a:latin typeface="+mj-lt"/>
              </a:rPr>
              <a:t>being members of an industry or</a:t>
            </a:r>
          </a:p>
          <a:p>
            <a:pPr lvl="1"/>
            <a:r>
              <a:rPr lang="en-GB" sz="2200" noProof="0" dirty="0">
                <a:latin typeface="+mj-lt"/>
              </a:rPr>
              <a:t>embedded in the technological landscape and the flows of information and goods and services in a given industry. </a:t>
            </a:r>
          </a:p>
          <a:p>
            <a:r>
              <a:rPr lang="en-GB" sz="2200" noProof="0" dirty="0">
                <a:latin typeface="+mj-lt"/>
              </a:rPr>
              <a:t>In the digital age the firm embeddedness extends to embeddedness in ecosystems that may incorporate multiple different industries, which are called socio-technical systems.</a:t>
            </a:r>
          </a:p>
        </p:txBody>
      </p:sp>
      <p:sp>
        <p:nvSpPr>
          <p:cNvPr id="2" name="Inhaltsplatzhalter 2">
            <a:extLst>
              <a:ext uri="{FF2B5EF4-FFF2-40B4-BE49-F238E27FC236}">
                <a16:creationId xmlns:a16="http://schemas.microsoft.com/office/drawing/2014/main" id="{A508D8BB-8A26-ACDD-8D24-308858171673}"/>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noProof="0" dirty="0">
                <a:latin typeface="+mj-lt"/>
              </a:rPr>
              <a:t>2.4 Firm Embeddedness</a:t>
            </a:r>
          </a:p>
        </p:txBody>
      </p:sp>
      <p:sp>
        <p:nvSpPr>
          <p:cNvPr id="4" name="Rechteck 3">
            <a:extLst>
              <a:ext uri="{FF2B5EF4-FFF2-40B4-BE49-F238E27FC236}">
                <a16:creationId xmlns:a16="http://schemas.microsoft.com/office/drawing/2014/main" id="{96E93B47-FCF9-597D-1302-35ECB90EA272}"/>
              </a:ext>
            </a:extLst>
          </p:cNvPr>
          <p:cNvSpPr/>
          <p:nvPr/>
        </p:nvSpPr>
        <p:spPr>
          <a:xfrm>
            <a:off x="1698171" y="4236720"/>
            <a:ext cx="3141437" cy="1908493"/>
          </a:xfrm>
          <a:prstGeom prst="rect">
            <a:avLst/>
          </a:prstGeom>
          <a:solidFill>
            <a:srgbClr val="43C1EF"/>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CH" dirty="0"/>
              <a:t>Industry</a:t>
            </a:r>
          </a:p>
        </p:txBody>
      </p:sp>
      <p:sp>
        <p:nvSpPr>
          <p:cNvPr id="6" name="Ellipse 5">
            <a:extLst>
              <a:ext uri="{FF2B5EF4-FFF2-40B4-BE49-F238E27FC236}">
                <a16:creationId xmlns:a16="http://schemas.microsoft.com/office/drawing/2014/main" id="{8DAEC1F4-599D-C65A-FB1E-624BCCC517A2}"/>
              </a:ext>
            </a:extLst>
          </p:cNvPr>
          <p:cNvSpPr/>
          <p:nvPr/>
        </p:nvSpPr>
        <p:spPr>
          <a:xfrm>
            <a:off x="2483530" y="4761740"/>
            <a:ext cx="1262743" cy="858451"/>
          </a:xfrm>
          <a:prstGeom prst="ellipse">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Firm</a:t>
            </a:r>
          </a:p>
        </p:txBody>
      </p:sp>
      <p:sp>
        <p:nvSpPr>
          <p:cNvPr id="7" name="Rechteck 6">
            <a:extLst>
              <a:ext uri="{FF2B5EF4-FFF2-40B4-BE49-F238E27FC236}">
                <a16:creationId xmlns:a16="http://schemas.microsoft.com/office/drawing/2014/main" id="{A45D3848-BF75-928D-FCD2-A1FB4F5E69E3}"/>
              </a:ext>
            </a:extLst>
          </p:cNvPr>
          <p:cNvSpPr/>
          <p:nvPr/>
        </p:nvSpPr>
        <p:spPr>
          <a:xfrm>
            <a:off x="5632904" y="4278460"/>
            <a:ext cx="2562794" cy="1288075"/>
          </a:xfrm>
          <a:prstGeom prst="rect">
            <a:avLst/>
          </a:prstGeom>
          <a:solidFill>
            <a:srgbClr val="63AF5F"/>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CH" dirty="0"/>
              <a:t>Industry</a:t>
            </a:r>
          </a:p>
        </p:txBody>
      </p:sp>
      <p:sp>
        <p:nvSpPr>
          <p:cNvPr id="8" name="Rechteck 7">
            <a:extLst>
              <a:ext uri="{FF2B5EF4-FFF2-40B4-BE49-F238E27FC236}">
                <a16:creationId xmlns:a16="http://schemas.microsoft.com/office/drawing/2014/main" id="{01E8DF8B-30B3-A7CC-1AB4-906AEB74856C}"/>
              </a:ext>
            </a:extLst>
          </p:cNvPr>
          <p:cNvSpPr/>
          <p:nvPr/>
        </p:nvSpPr>
        <p:spPr>
          <a:xfrm>
            <a:off x="7931035" y="4278460"/>
            <a:ext cx="2562794" cy="1288075"/>
          </a:xfrm>
          <a:prstGeom prst="rect">
            <a:avLst/>
          </a:prstGeom>
          <a:solidFill>
            <a:srgbClr val="43C1EF"/>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CH" dirty="0"/>
              <a:t>Industry</a:t>
            </a:r>
          </a:p>
        </p:txBody>
      </p:sp>
      <p:sp>
        <p:nvSpPr>
          <p:cNvPr id="9" name="Rechteck 8">
            <a:extLst>
              <a:ext uri="{FF2B5EF4-FFF2-40B4-BE49-F238E27FC236}">
                <a16:creationId xmlns:a16="http://schemas.microsoft.com/office/drawing/2014/main" id="{6EE3D0D4-F611-EF92-C3B7-284A704BDF37}"/>
              </a:ext>
            </a:extLst>
          </p:cNvPr>
          <p:cNvSpPr/>
          <p:nvPr/>
        </p:nvSpPr>
        <p:spPr>
          <a:xfrm>
            <a:off x="6567033" y="5073050"/>
            <a:ext cx="2562794" cy="1288075"/>
          </a:xfrm>
          <a:prstGeom prst="rect">
            <a:avLst/>
          </a:prstGeom>
          <a:solidFill>
            <a:srgbClr val="B8B8B8"/>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CH" dirty="0"/>
              <a:t>Industry</a:t>
            </a:r>
          </a:p>
        </p:txBody>
      </p:sp>
      <p:sp>
        <p:nvSpPr>
          <p:cNvPr id="10" name="Ellipse 9">
            <a:extLst>
              <a:ext uri="{FF2B5EF4-FFF2-40B4-BE49-F238E27FC236}">
                <a16:creationId xmlns:a16="http://schemas.microsoft.com/office/drawing/2014/main" id="{0FA4BC43-7E7F-FD1A-2A1B-E3C2F4F6560E}"/>
              </a:ext>
            </a:extLst>
          </p:cNvPr>
          <p:cNvSpPr/>
          <p:nvPr/>
        </p:nvSpPr>
        <p:spPr>
          <a:xfrm>
            <a:off x="7471849" y="4643824"/>
            <a:ext cx="1154909" cy="858451"/>
          </a:xfrm>
          <a:prstGeom prst="ellipse">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Firm</a:t>
            </a:r>
          </a:p>
        </p:txBody>
      </p:sp>
      <p:sp>
        <p:nvSpPr>
          <p:cNvPr id="13" name="Textfeld 12">
            <a:extLst>
              <a:ext uri="{FF2B5EF4-FFF2-40B4-BE49-F238E27FC236}">
                <a16:creationId xmlns:a16="http://schemas.microsoft.com/office/drawing/2014/main" id="{6E356C31-DE88-AAA3-7B7F-FD6FD4ADECBC}"/>
              </a:ext>
            </a:extLst>
          </p:cNvPr>
          <p:cNvSpPr txBox="1"/>
          <p:nvPr/>
        </p:nvSpPr>
        <p:spPr>
          <a:xfrm>
            <a:off x="2471285" y="3847573"/>
            <a:ext cx="1843314" cy="400110"/>
          </a:xfrm>
          <a:prstGeom prst="rect">
            <a:avLst/>
          </a:prstGeom>
          <a:noFill/>
        </p:spPr>
        <p:txBody>
          <a:bodyPr wrap="square" rtlCol="0">
            <a:spAutoFit/>
          </a:bodyPr>
          <a:lstStyle/>
          <a:p>
            <a:r>
              <a:rPr lang="de-CH" sz="2000" b="1" dirty="0" err="1">
                <a:latin typeface="+mj-lt"/>
              </a:rPr>
              <a:t>Traditionally</a:t>
            </a:r>
            <a:endParaRPr lang="de-CH" sz="2000" b="1" dirty="0">
              <a:latin typeface="+mj-lt"/>
            </a:endParaRPr>
          </a:p>
        </p:txBody>
      </p:sp>
      <p:sp>
        <p:nvSpPr>
          <p:cNvPr id="14" name="Textfeld 13">
            <a:extLst>
              <a:ext uri="{FF2B5EF4-FFF2-40B4-BE49-F238E27FC236}">
                <a16:creationId xmlns:a16="http://schemas.microsoft.com/office/drawing/2014/main" id="{F844CBB5-A63E-C714-54FC-D13E3011EFF1}"/>
              </a:ext>
            </a:extLst>
          </p:cNvPr>
          <p:cNvSpPr txBox="1"/>
          <p:nvPr/>
        </p:nvSpPr>
        <p:spPr>
          <a:xfrm>
            <a:off x="7255609" y="3829046"/>
            <a:ext cx="1350851" cy="400110"/>
          </a:xfrm>
          <a:prstGeom prst="rect">
            <a:avLst/>
          </a:prstGeom>
          <a:noFill/>
        </p:spPr>
        <p:txBody>
          <a:bodyPr wrap="square" rtlCol="0">
            <a:spAutoFit/>
          </a:bodyPr>
          <a:lstStyle/>
          <a:p>
            <a:r>
              <a:rPr lang="de-CH" sz="2000" b="1" dirty="0">
                <a:latin typeface="+mj-lt"/>
              </a:rPr>
              <a:t>Digital </a:t>
            </a:r>
            <a:r>
              <a:rPr lang="de-CH" sz="2000" b="1" dirty="0" err="1">
                <a:latin typeface="+mj-lt"/>
              </a:rPr>
              <a:t>age</a:t>
            </a:r>
            <a:endParaRPr lang="de-CH" sz="2000" b="1" dirty="0">
              <a:latin typeface="+mj-lt"/>
            </a:endParaRPr>
          </a:p>
        </p:txBody>
      </p:sp>
    </p:spTree>
    <p:extLst>
      <p:ext uri="{BB962C8B-B14F-4D97-AF65-F5344CB8AC3E}">
        <p14:creationId xmlns:p14="http://schemas.microsoft.com/office/powerpoint/2010/main" val="599405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15CC5D73-3C89-687A-8A7E-3B9CBBF04ECA}"/>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Learning Goals Chapter 01</a:t>
            </a:r>
            <a:endParaRPr lang="en-GB" sz="3000" b="1" noProof="0" dirty="0">
              <a:latin typeface="+mj-lt"/>
            </a:endParaRPr>
          </a:p>
        </p:txBody>
      </p:sp>
      <p:sp>
        <p:nvSpPr>
          <p:cNvPr id="5" name="TextBox 3">
            <a:extLst>
              <a:ext uri="{FF2B5EF4-FFF2-40B4-BE49-F238E27FC236}">
                <a16:creationId xmlns:a16="http://schemas.microsoft.com/office/drawing/2014/main" id="{90EC36CF-FF7F-EBEB-C0F4-F3AAD1861823}"/>
              </a:ext>
            </a:extLst>
          </p:cNvPr>
          <p:cNvSpPr txBox="1"/>
          <p:nvPr/>
        </p:nvSpPr>
        <p:spPr>
          <a:xfrm>
            <a:off x="1261685" y="1665008"/>
            <a:ext cx="9378387" cy="4093428"/>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Be able to understand how technological innovation drove (and is still driving) industrial revolutions impacting businesses, organisations and society.</a:t>
            </a:r>
          </a:p>
          <a:p>
            <a:pPr marL="285750" indent="-285750">
              <a:buFont typeface="Arial" panose="020B0604020202020204" pitchFamily="34" charset="0"/>
              <a:buChar char="•"/>
            </a:pPr>
            <a:endParaRPr lang="en-GB" sz="1000" noProof="0" dirty="0">
              <a:latin typeface="+mj-lt"/>
            </a:endParaRPr>
          </a:p>
          <a:p>
            <a:pPr marL="285750" indent="-285750">
              <a:buFont typeface="Arial" panose="020B0604020202020204" pitchFamily="34" charset="0"/>
              <a:buChar char="•"/>
            </a:pPr>
            <a:r>
              <a:rPr lang="en-GB" sz="2200" noProof="0" dirty="0">
                <a:latin typeface="+mj-lt"/>
              </a:rPr>
              <a:t>Be able to identify and critically evaluate how technological innovation includes both opportunities and challenges.</a:t>
            </a:r>
          </a:p>
          <a:p>
            <a:pPr marL="285750" indent="-285750">
              <a:buFont typeface="Arial" panose="020B0604020202020204" pitchFamily="34" charset="0"/>
              <a:buChar char="•"/>
            </a:pPr>
            <a:endParaRPr lang="en-GB" sz="1000" noProof="0" dirty="0">
              <a:latin typeface="+mj-lt"/>
            </a:endParaRPr>
          </a:p>
          <a:p>
            <a:pPr marL="285750" indent="-285750">
              <a:buFont typeface="Arial" panose="020B0604020202020204" pitchFamily="34" charset="0"/>
              <a:buChar char="•"/>
            </a:pPr>
            <a:r>
              <a:rPr lang="en-GB" sz="2200" noProof="0" dirty="0">
                <a:latin typeface="+mj-lt"/>
              </a:rPr>
              <a:t>Be able to explain the difference between digitisation, digitalisation and strategic digital transformation.</a:t>
            </a:r>
          </a:p>
          <a:p>
            <a:pPr marL="285750" indent="-285750">
              <a:buFont typeface="Arial" panose="020B0604020202020204" pitchFamily="34" charset="0"/>
              <a:buChar char="•"/>
            </a:pPr>
            <a:endParaRPr lang="en-GB" sz="1000" noProof="0" dirty="0">
              <a:latin typeface="+mj-lt"/>
            </a:endParaRPr>
          </a:p>
          <a:p>
            <a:pPr marL="285750" indent="-285750">
              <a:buFont typeface="Arial" panose="020B0604020202020204" pitchFamily="34" charset="0"/>
              <a:buChar char="•"/>
            </a:pPr>
            <a:r>
              <a:rPr lang="en-GB" sz="2200" noProof="0" dirty="0">
                <a:latin typeface="+mj-lt"/>
              </a:rPr>
              <a:t>Be able to explain why different digital maturity levels are observed across individual (business) organisations and countries for national context.</a:t>
            </a:r>
          </a:p>
          <a:p>
            <a:pPr marL="285750" indent="-285750">
              <a:buFont typeface="Arial" panose="020B0604020202020204" pitchFamily="34" charset="0"/>
              <a:buChar char="•"/>
            </a:pPr>
            <a:endParaRPr lang="en-GB" sz="1000" noProof="0" dirty="0">
              <a:latin typeface="+mj-lt"/>
            </a:endParaRPr>
          </a:p>
          <a:p>
            <a:pPr marL="285750" indent="-285750">
              <a:buFont typeface="Arial" panose="020B0604020202020204" pitchFamily="34" charset="0"/>
              <a:buChar char="•"/>
            </a:pPr>
            <a:r>
              <a:rPr lang="en-GB" sz="2200" noProof="0" dirty="0">
                <a:latin typeface="+mj-lt"/>
              </a:rPr>
              <a:t>Be able to critically assess why strategic digital transformation is relevant to businesses (and other organisations) for business strategy development.</a:t>
            </a:r>
          </a:p>
        </p:txBody>
      </p:sp>
    </p:spTree>
    <p:extLst>
      <p:ext uri="{BB962C8B-B14F-4D97-AF65-F5344CB8AC3E}">
        <p14:creationId xmlns:p14="http://schemas.microsoft.com/office/powerpoint/2010/main" val="36576259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1194-89D7-386F-6F28-76C68D9BBAE9}"/>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5949E4C9-AB93-DE63-C2B0-4A385DAB9A9C}"/>
              </a:ext>
            </a:extLst>
          </p:cNvPr>
          <p:cNvSpPr txBox="1">
            <a:spLocks/>
          </p:cNvSpPr>
          <p:nvPr/>
        </p:nvSpPr>
        <p:spPr>
          <a:xfrm>
            <a:off x="1238250" y="135572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Socio-technical systems (STS) perspective </a:t>
            </a:r>
          </a:p>
          <a:p>
            <a:pPr lvl="1"/>
            <a:r>
              <a:rPr lang="en-GB" sz="2200" noProof="0" dirty="0">
                <a:latin typeface="+mj-lt"/>
              </a:rPr>
              <a:t>includes social (human) and technology (non-human) aspects into a system that pursue a common goal.</a:t>
            </a:r>
          </a:p>
          <a:p>
            <a:pPr lvl="1"/>
            <a:r>
              <a:rPr lang="en-GB" sz="2200" noProof="0" dirty="0">
                <a:latin typeface="+mj-lt"/>
              </a:rPr>
              <a:t>is reflected in every proceeding industrial revolution (see Chapter 01).</a:t>
            </a:r>
          </a:p>
          <a:p>
            <a:pPr lvl="1"/>
            <a:r>
              <a:rPr lang="en-GB" sz="2200" noProof="0" dirty="0">
                <a:latin typeface="+mj-lt"/>
              </a:rPr>
              <a:t>emphasizes that when technology is adopted, behavioural consequences of the adoption need to be considered, otherwise sociological challenges are likely to emerge.</a:t>
            </a:r>
          </a:p>
          <a:p>
            <a:r>
              <a:rPr lang="en-GB" sz="2200" noProof="0" dirty="0">
                <a:latin typeface="+mj-lt"/>
              </a:rPr>
              <a:t>Current early stage of the digital age is featured by emerging digital socio-technical systems within which organizations and people rapidly adopt digital technologies to achieve business goals.</a:t>
            </a:r>
          </a:p>
          <a:p>
            <a:r>
              <a:rPr lang="en-GB" sz="2200" noProof="0" dirty="0">
                <a:latin typeface="+mj-lt"/>
              </a:rPr>
              <a:t>Different socio-technical systems can be embedded in, overlapping with, dependent on or independent of each other.</a:t>
            </a:r>
          </a:p>
          <a:p>
            <a:r>
              <a:rPr lang="en-GB" sz="2200" noProof="0" dirty="0">
                <a:latin typeface="+mj-lt"/>
              </a:rPr>
              <a:t>Depending on the firm, a firm can be embedded in one or more such socio-technical systems (horizontal or vertical integration).</a:t>
            </a:r>
          </a:p>
        </p:txBody>
      </p:sp>
      <p:sp>
        <p:nvSpPr>
          <p:cNvPr id="2" name="Inhaltsplatzhalter 2">
            <a:extLst>
              <a:ext uri="{FF2B5EF4-FFF2-40B4-BE49-F238E27FC236}">
                <a16:creationId xmlns:a16="http://schemas.microsoft.com/office/drawing/2014/main" id="{9D9A5124-543C-45CE-20CC-DAF244D29E0A}"/>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noProof="0" dirty="0">
                <a:latin typeface="+mj-lt"/>
              </a:rPr>
              <a:t>2.4.1 Socio-Technical Systems</a:t>
            </a:r>
          </a:p>
        </p:txBody>
      </p:sp>
    </p:spTree>
    <p:extLst>
      <p:ext uri="{BB962C8B-B14F-4D97-AF65-F5344CB8AC3E}">
        <p14:creationId xmlns:p14="http://schemas.microsoft.com/office/powerpoint/2010/main" val="474279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1130B-C759-EB46-CE4D-5A73A8FB087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58805B8-04AA-A863-529F-0B92F37149A2}"/>
              </a:ext>
            </a:extLst>
          </p:cNvPr>
          <p:cNvSpPr>
            <a:spLocks noGrp="1"/>
          </p:cNvSpPr>
          <p:nvPr>
            <p:ph sz="quarter" idx="11"/>
          </p:nvPr>
        </p:nvSpPr>
        <p:spPr/>
        <p:txBody>
          <a:bodyPr/>
          <a:lstStyle/>
          <a:p>
            <a:pPr marL="0" indent="0">
              <a:buNone/>
            </a:pPr>
            <a:r>
              <a:rPr lang="en-GB" sz="3000" noProof="0" dirty="0">
                <a:latin typeface="+mj-lt"/>
              </a:rPr>
              <a:t>Six Dimensions of Cyber-Physical Systems</a:t>
            </a:r>
          </a:p>
        </p:txBody>
      </p:sp>
      <p:pic>
        <p:nvPicPr>
          <p:cNvPr id="6" name="Grafik 5">
            <a:extLst>
              <a:ext uri="{FF2B5EF4-FFF2-40B4-BE49-F238E27FC236}">
                <a16:creationId xmlns:a16="http://schemas.microsoft.com/office/drawing/2014/main" id="{CE295213-D903-ED91-CD72-3C7C255C1886}"/>
              </a:ext>
            </a:extLst>
          </p:cNvPr>
          <p:cNvPicPr>
            <a:picLocks noChangeAspect="1"/>
          </p:cNvPicPr>
          <p:nvPr/>
        </p:nvPicPr>
        <p:blipFill>
          <a:blip r:embed="rId2">
            <a:extLst>
              <a:ext uri="{96DAC541-7B7A-43D3-8B79-37D633B846F1}">
                <asvg:svgBlip xmlns:asvg="http://schemas.microsoft.com/office/drawing/2016/SVG/main" r:embed="rId3"/>
              </a:ext>
            </a:extLst>
          </a:blip>
          <a:srcRect t="19847"/>
          <a:stretch>
            <a:fillRect/>
          </a:stretch>
        </p:blipFill>
        <p:spPr>
          <a:xfrm>
            <a:off x="1807028" y="1052038"/>
            <a:ext cx="8309428" cy="5371805"/>
          </a:xfrm>
          <a:prstGeom prst="rect">
            <a:avLst/>
          </a:prstGeom>
        </p:spPr>
      </p:pic>
    </p:spTree>
    <p:extLst>
      <p:ext uri="{BB962C8B-B14F-4D97-AF65-F5344CB8AC3E}">
        <p14:creationId xmlns:p14="http://schemas.microsoft.com/office/powerpoint/2010/main" val="38998328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90891-FDDD-1EA8-D61E-AB3ED2FDBC35}"/>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82CD4634-E805-82D8-E4DF-BB1EB94655E1}"/>
              </a:ext>
            </a:extLst>
          </p:cNvPr>
          <p:cNvSpPr txBox="1">
            <a:spLocks/>
          </p:cNvSpPr>
          <p:nvPr/>
        </p:nvSpPr>
        <p:spPr>
          <a:xfrm>
            <a:off x="1238250" y="135572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noProof="0" dirty="0">
                <a:latin typeface="+mj-lt"/>
              </a:rPr>
              <a:t>Over the last 50 years in 5 phases of technology development (see Industrial revolutions in Chapter 01), move from physical systems to advanced cyber-physical systems with significant human-technology interaction in complex networks. </a:t>
            </a:r>
          </a:p>
          <a:p>
            <a:r>
              <a:rPr lang="en-GB" sz="2200" noProof="0" dirty="0">
                <a:latin typeface="+mj-lt"/>
              </a:rPr>
              <a:t>Technologies moved from information and communication to networking and now also controlling and sensing technologies. </a:t>
            </a:r>
          </a:p>
          <a:p>
            <a:r>
              <a:rPr lang="en-GB" sz="2200" noProof="0" dirty="0">
                <a:latin typeface="+mj-lt"/>
              </a:rPr>
              <a:t>The complexity of the networks within and across socio-technical systems increased to diverse human-human, human-technology and technology-technology networks, featured by increasing automation.</a:t>
            </a:r>
          </a:p>
          <a:p>
            <a:r>
              <a:rPr lang="en-GB" sz="2200" noProof="0" dirty="0">
                <a:latin typeface="+mj-lt"/>
              </a:rPr>
              <a:t>Humans have taken over the role of supporting machines to get work done which leads to symbiotic cyber-physical systems where humans and machines are mutually dependent on each other to achieve common goals. </a:t>
            </a:r>
          </a:p>
          <a:p>
            <a:r>
              <a:rPr lang="en-GB" sz="2200" noProof="0" dirty="0">
                <a:latin typeface="+mj-lt"/>
              </a:rPr>
              <a:t>Digital transformation does not necessarily lead to cyber-physical systems ,but some firms have begun to experiment with them (see opening case of Adidas)</a:t>
            </a:r>
          </a:p>
        </p:txBody>
      </p:sp>
      <p:sp>
        <p:nvSpPr>
          <p:cNvPr id="2" name="Inhaltsplatzhalter 2">
            <a:extLst>
              <a:ext uri="{FF2B5EF4-FFF2-40B4-BE49-F238E27FC236}">
                <a16:creationId xmlns:a16="http://schemas.microsoft.com/office/drawing/2014/main" id="{E50FF422-27AB-3607-DC4A-9EBE2937AB1D}"/>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noProof="0" dirty="0">
                <a:latin typeface="+mj-lt"/>
              </a:rPr>
              <a:t>2.4.1 Socio-Technical Systems</a:t>
            </a:r>
          </a:p>
        </p:txBody>
      </p:sp>
    </p:spTree>
    <p:extLst>
      <p:ext uri="{BB962C8B-B14F-4D97-AF65-F5344CB8AC3E}">
        <p14:creationId xmlns:p14="http://schemas.microsoft.com/office/powerpoint/2010/main" val="14755147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73BF5-DA61-5599-684A-3FAB57B0BC32}"/>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647BFA5C-2DA4-6B9C-E813-9060B0AF9342}"/>
              </a:ext>
            </a:extLst>
          </p:cNvPr>
          <p:cNvSpPr txBox="1">
            <a:spLocks/>
          </p:cNvSpPr>
          <p:nvPr/>
        </p:nvSpPr>
        <p:spPr>
          <a:xfrm>
            <a:off x="1238250" y="135572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noProof="0" dirty="0">
                <a:latin typeface="+mj-lt"/>
              </a:rPr>
              <a:t>‘Cyber Physical Systems (CPS) are smart networked systems with embedded sensors, processors and actuators that are designed to sense and interact with the physical world (including the human users), and support real-time, guaranteed performance in safety-critical applications. In CPS systems, the joint behaviour of the “cyber” and “physical” elements of the system is critical - computing, control, sensing and networking can be deeply integrated into every component, and the actions of components and systems must be safe and interoperable.’</a:t>
            </a:r>
          </a:p>
          <a:p>
            <a:endParaRPr lang="en-GB" sz="2200" noProof="0" dirty="0">
              <a:latin typeface="+mj-lt"/>
            </a:endParaRPr>
          </a:p>
          <a:p>
            <a:pPr marL="0" indent="0">
              <a:buNone/>
            </a:pPr>
            <a:r>
              <a:rPr lang="en-GB" sz="2200" noProof="0" dirty="0">
                <a:latin typeface="+mj-lt"/>
              </a:rPr>
              <a:t>	</a:t>
            </a:r>
            <a:r>
              <a:rPr lang="en-GB" sz="2000" noProof="0" dirty="0">
                <a:latin typeface="+mj-lt"/>
              </a:rPr>
              <a:t>Networking and Information Technology Research and Development </a:t>
            </a:r>
          </a:p>
          <a:p>
            <a:pPr marL="0" indent="0">
              <a:buNone/>
            </a:pPr>
            <a:r>
              <a:rPr lang="en-GB" sz="2000" noProof="0" dirty="0">
                <a:latin typeface="+mj-lt"/>
              </a:rPr>
              <a:t>	Program of the United States Government (NITRD; 2015)</a:t>
            </a:r>
          </a:p>
          <a:p>
            <a:pPr marL="0" indent="0">
              <a:buNone/>
            </a:pPr>
            <a:endParaRPr lang="en-GB" sz="2200" noProof="0" dirty="0">
              <a:latin typeface="+mj-lt"/>
            </a:endParaRPr>
          </a:p>
        </p:txBody>
      </p:sp>
      <p:sp>
        <p:nvSpPr>
          <p:cNvPr id="2" name="Inhaltsplatzhalter 2">
            <a:extLst>
              <a:ext uri="{FF2B5EF4-FFF2-40B4-BE49-F238E27FC236}">
                <a16:creationId xmlns:a16="http://schemas.microsoft.com/office/drawing/2014/main" id="{60DB7035-52BC-11D3-236A-5DFE2A52C130}"/>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noProof="0" dirty="0">
                <a:latin typeface="+mj-lt"/>
              </a:rPr>
              <a:t>2.4.1 Socio-Technical Systems</a:t>
            </a:r>
          </a:p>
        </p:txBody>
      </p:sp>
    </p:spTree>
    <p:extLst>
      <p:ext uri="{BB962C8B-B14F-4D97-AF65-F5344CB8AC3E}">
        <p14:creationId xmlns:p14="http://schemas.microsoft.com/office/powerpoint/2010/main" val="4157994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24F78F-FC4B-306A-5501-01CF85C3E801}"/>
              </a:ext>
            </a:extLst>
          </p:cNvPr>
          <p:cNvSpPr>
            <a:spLocks noGrp="1"/>
          </p:cNvSpPr>
          <p:nvPr>
            <p:ph sz="quarter" idx="11"/>
          </p:nvPr>
        </p:nvSpPr>
        <p:spPr/>
        <p:txBody>
          <a:bodyPr/>
          <a:lstStyle/>
          <a:p>
            <a:pPr marL="0" indent="0">
              <a:buNone/>
            </a:pPr>
            <a:r>
              <a:rPr lang="en-GB" noProof="0" dirty="0">
                <a:latin typeface="+mj-lt"/>
              </a:rPr>
              <a:t>2.4.2 Strategic Action Fields of Digital Transformation</a:t>
            </a:r>
          </a:p>
        </p:txBody>
      </p:sp>
      <p:sp>
        <p:nvSpPr>
          <p:cNvPr id="4" name="Inhaltsplatzhalter 3">
            <a:extLst>
              <a:ext uri="{FF2B5EF4-FFF2-40B4-BE49-F238E27FC236}">
                <a16:creationId xmlns:a16="http://schemas.microsoft.com/office/drawing/2014/main" id="{84F74329-FE73-1BBB-5434-031C54168C6A}"/>
              </a:ext>
            </a:extLst>
          </p:cNvPr>
          <p:cNvSpPr>
            <a:spLocks noGrp="1"/>
          </p:cNvSpPr>
          <p:nvPr>
            <p:ph sz="quarter" idx="10"/>
          </p:nvPr>
        </p:nvSpPr>
        <p:spPr/>
        <p:txBody>
          <a:bodyPr>
            <a:normAutofit/>
          </a:bodyPr>
          <a:lstStyle/>
          <a:p>
            <a:r>
              <a:rPr lang="en-GB" sz="2200" noProof="0" dirty="0">
                <a:latin typeface="+mj-lt"/>
              </a:rPr>
              <a:t>Firms integrate themselves into different socio-technical systems for specific activities and goals which can be grouped into strategic action fields. </a:t>
            </a:r>
          </a:p>
          <a:p>
            <a:r>
              <a:rPr lang="en-GB" sz="2200" noProof="0" dirty="0">
                <a:latin typeface="+mj-lt"/>
              </a:rPr>
              <a:t>Perceived attractiveness of digital technologies, benefit and legitimacy to firm performance influence which strategic action fields are chosen by the individual firm and therefore how the digital transformation is done</a:t>
            </a:r>
          </a:p>
          <a:p>
            <a:r>
              <a:rPr lang="en-GB" sz="2200" noProof="0" dirty="0">
                <a:latin typeface="+mj-lt"/>
              </a:rPr>
              <a:t>Strategic action fields (SAF) </a:t>
            </a:r>
          </a:p>
          <a:p>
            <a:pPr lvl="1"/>
            <a:r>
              <a:rPr lang="en-GB" sz="2200" noProof="0" dirty="0">
                <a:latin typeface="+mj-lt"/>
              </a:rPr>
              <a:t>emphasize the social aspects of the digital transformation process</a:t>
            </a:r>
          </a:p>
          <a:p>
            <a:pPr lvl="1"/>
            <a:r>
              <a:rPr lang="en-GB" sz="2200" noProof="0" dirty="0">
                <a:latin typeface="+mj-lt"/>
              </a:rPr>
              <a:t>focus attention on managerial sense-making and related legitimation processes</a:t>
            </a:r>
          </a:p>
          <a:p>
            <a:pPr lvl="1"/>
            <a:r>
              <a:rPr lang="en-GB" sz="2200" noProof="0" dirty="0">
                <a:latin typeface="+mj-lt"/>
              </a:rPr>
              <a:t>may include all or only subsystems of a broader socio-technical system, dependent on the technology relevance and the perceived attractiveness of different activities (applications) that a technology enables</a:t>
            </a:r>
          </a:p>
          <a:p>
            <a:pPr lvl="1"/>
            <a:endParaRPr lang="en-GB" noProof="0" dirty="0"/>
          </a:p>
          <a:p>
            <a:pPr lvl="1"/>
            <a:endParaRPr lang="en-GB" noProof="0" dirty="0"/>
          </a:p>
          <a:p>
            <a:endParaRPr lang="en-GB" noProof="0" dirty="0"/>
          </a:p>
        </p:txBody>
      </p:sp>
    </p:spTree>
    <p:extLst>
      <p:ext uri="{BB962C8B-B14F-4D97-AF65-F5344CB8AC3E}">
        <p14:creationId xmlns:p14="http://schemas.microsoft.com/office/powerpoint/2010/main" val="33508941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07352-8472-E7BA-5456-456B4DC135DE}"/>
            </a:ext>
          </a:extLst>
        </p:cNvPr>
        <p:cNvGrpSpPr/>
        <p:nvPr/>
      </p:nvGrpSpPr>
      <p:grpSpPr>
        <a:xfrm>
          <a:off x="0" y="0"/>
          <a:ext cx="0" cy="0"/>
          <a:chOff x="0" y="0"/>
          <a:chExt cx="0" cy="0"/>
        </a:xfrm>
      </p:grpSpPr>
      <p:sp>
        <p:nvSpPr>
          <p:cNvPr id="5" name="Inhaltsplatzhalter 1">
            <a:extLst>
              <a:ext uri="{FF2B5EF4-FFF2-40B4-BE49-F238E27FC236}">
                <a16:creationId xmlns:a16="http://schemas.microsoft.com/office/drawing/2014/main" id="{E4B23B4E-4CFD-8FD0-B243-D501774F5127}"/>
              </a:ext>
            </a:extLst>
          </p:cNvPr>
          <p:cNvSpPr txBox="1">
            <a:spLocks/>
          </p:cNvSpPr>
          <p:nvPr/>
        </p:nvSpPr>
        <p:spPr>
          <a:xfrm>
            <a:off x="1238250" y="1355725"/>
            <a:ext cx="9404350" cy="47894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noProof="0" dirty="0">
              <a:latin typeface="+mj-lt"/>
            </a:endParaRPr>
          </a:p>
          <a:p>
            <a:pPr marL="0" indent="0">
              <a:buNone/>
            </a:pPr>
            <a:endParaRPr lang="en-GB" noProof="0" dirty="0">
              <a:latin typeface="+mj-lt"/>
            </a:endParaRPr>
          </a:p>
          <a:p>
            <a:pPr marL="0" indent="0">
              <a:buNone/>
            </a:pPr>
            <a:endParaRPr lang="en-GB" noProof="0" dirty="0">
              <a:latin typeface="+mj-lt"/>
            </a:endParaRPr>
          </a:p>
          <a:p>
            <a:pPr marL="0" indent="0">
              <a:buNone/>
            </a:pPr>
            <a:endParaRPr lang="en-GB" noProof="0" dirty="0">
              <a:latin typeface="+mj-lt"/>
            </a:endParaRPr>
          </a:p>
          <a:p>
            <a:pPr marL="0" indent="0">
              <a:buNone/>
            </a:pPr>
            <a:endParaRPr lang="en-GB" noProof="0" dirty="0">
              <a:latin typeface="+mj-lt"/>
            </a:endParaRPr>
          </a:p>
          <a:p>
            <a:pPr marL="0" indent="0">
              <a:buNone/>
            </a:pPr>
            <a:endParaRPr lang="en-GB" noProof="0" dirty="0">
              <a:latin typeface="+mj-lt"/>
            </a:endParaRPr>
          </a:p>
          <a:p>
            <a:pPr marL="0" indent="0">
              <a:buNone/>
            </a:pPr>
            <a:endParaRPr lang="en-GB" noProof="0" dirty="0">
              <a:latin typeface="+mj-lt"/>
            </a:endParaRPr>
          </a:p>
        </p:txBody>
      </p:sp>
      <p:sp>
        <p:nvSpPr>
          <p:cNvPr id="7" name="Inhaltsplatzhalter 2">
            <a:extLst>
              <a:ext uri="{FF2B5EF4-FFF2-40B4-BE49-F238E27FC236}">
                <a16:creationId xmlns:a16="http://schemas.microsoft.com/office/drawing/2014/main" id="{B917269E-6505-5C6C-BFA7-F5E6F1B2A006}"/>
              </a:ext>
            </a:extLst>
          </p:cNvPr>
          <p:cNvSpPr txBox="1">
            <a:spLocks/>
          </p:cNvSpPr>
          <p:nvPr/>
        </p:nvSpPr>
        <p:spPr>
          <a:xfrm>
            <a:off x="12699" y="434157"/>
            <a:ext cx="12179299" cy="55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noProof="0" dirty="0">
                <a:latin typeface="+mj-lt"/>
              </a:rPr>
              <a:t>The Seven Strategic Action Fields of Digital Transformation</a:t>
            </a:r>
          </a:p>
        </p:txBody>
      </p:sp>
      <p:pic>
        <p:nvPicPr>
          <p:cNvPr id="9" name="Grafik 8">
            <a:extLst>
              <a:ext uri="{FF2B5EF4-FFF2-40B4-BE49-F238E27FC236}">
                <a16:creationId xmlns:a16="http://schemas.microsoft.com/office/drawing/2014/main" id="{2E6EF701-8D1C-64FF-020D-A6869846E7DC}"/>
              </a:ext>
            </a:extLst>
          </p:cNvPr>
          <p:cNvPicPr>
            <a:picLocks noChangeAspect="1"/>
          </p:cNvPicPr>
          <p:nvPr/>
        </p:nvPicPr>
        <p:blipFill>
          <a:blip r:embed="rId2" cstate="print">
            <a:extLst>
              <a:ext uri="{28A0092B-C50C-407E-A947-70E740481C1C}">
                <a14:useLocalDpi xmlns:a14="http://schemas.microsoft.com/office/drawing/2010/main"/>
              </a:ext>
            </a:extLst>
          </a:blip>
          <a:srcRect l="3038" t="2611" r="4238" b="3214"/>
          <a:stretch>
            <a:fillRect/>
          </a:stretch>
        </p:blipFill>
        <p:spPr>
          <a:xfrm>
            <a:off x="2567405" y="915216"/>
            <a:ext cx="7057189" cy="4350792"/>
          </a:xfrm>
          <a:prstGeom prst="rect">
            <a:avLst/>
          </a:prstGeom>
        </p:spPr>
      </p:pic>
      <p:sp>
        <p:nvSpPr>
          <p:cNvPr id="2" name="Inhaltsplatzhalter 3">
            <a:extLst>
              <a:ext uri="{FF2B5EF4-FFF2-40B4-BE49-F238E27FC236}">
                <a16:creationId xmlns:a16="http://schemas.microsoft.com/office/drawing/2014/main" id="{7D32E149-932D-8873-1661-5EA80918F151}"/>
              </a:ext>
            </a:extLst>
          </p:cNvPr>
          <p:cNvSpPr txBox="1">
            <a:spLocks/>
          </p:cNvSpPr>
          <p:nvPr/>
        </p:nvSpPr>
        <p:spPr>
          <a:xfrm>
            <a:off x="1042152" y="5177778"/>
            <a:ext cx="10107696" cy="13776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2200" noProof="0" dirty="0">
                <a:latin typeface="+mj-lt"/>
              </a:rPr>
              <a:t>Chapter 04 to 10 cover all seven strategic action fields</a:t>
            </a:r>
          </a:p>
          <a:p>
            <a:pPr lvl="1"/>
            <a:r>
              <a:rPr lang="en-GB" sz="2200" noProof="0" dirty="0">
                <a:latin typeface="+mj-lt"/>
              </a:rPr>
              <a:t>For public sector / government organisations, SAF 4 “New strategies and business models” is changed to “digital e-government strategies” and SAF 7 “Digital Marketing” is changed to “digital communication”</a:t>
            </a:r>
          </a:p>
          <a:p>
            <a:endParaRPr lang="en-GB" sz="2200" noProof="0" dirty="0">
              <a:latin typeface="+mj-lt"/>
            </a:endParaRPr>
          </a:p>
        </p:txBody>
      </p:sp>
    </p:spTree>
    <p:extLst>
      <p:ext uri="{BB962C8B-B14F-4D97-AF65-F5344CB8AC3E}">
        <p14:creationId xmlns:p14="http://schemas.microsoft.com/office/powerpoint/2010/main" val="21264386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014E057-D415-9340-A789-A2AEE7718553}"/>
              </a:ext>
            </a:extLst>
          </p:cNvPr>
          <p:cNvSpPr>
            <a:spLocks noGrp="1"/>
          </p:cNvSpPr>
          <p:nvPr>
            <p:ph sz="quarter" idx="11"/>
          </p:nvPr>
        </p:nvSpPr>
        <p:spPr/>
        <p:txBody>
          <a:bodyPr/>
          <a:lstStyle/>
          <a:p>
            <a:pPr marL="0" indent="0">
              <a:buNone/>
            </a:pPr>
            <a:r>
              <a:rPr lang="en-GB" noProof="0" dirty="0">
                <a:latin typeface="+mj-lt"/>
              </a:rPr>
              <a:t>2.5 Theories of (Sustainable) Competitive Advantage</a:t>
            </a:r>
          </a:p>
        </p:txBody>
      </p:sp>
      <p:sp>
        <p:nvSpPr>
          <p:cNvPr id="5" name="Inhaltsplatzhalter 4">
            <a:extLst>
              <a:ext uri="{FF2B5EF4-FFF2-40B4-BE49-F238E27FC236}">
                <a16:creationId xmlns:a16="http://schemas.microsoft.com/office/drawing/2014/main" id="{5823B55C-6495-9515-C813-E08EFE8D35F1}"/>
              </a:ext>
            </a:extLst>
          </p:cNvPr>
          <p:cNvSpPr>
            <a:spLocks noGrp="1"/>
          </p:cNvSpPr>
          <p:nvPr>
            <p:ph sz="quarter" idx="10"/>
          </p:nvPr>
        </p:nvSpPr>
        <p:spPr/>
        <p:txBody>
          <a:bodyPr>
            <a:normAutofit/>
          </a:bodyPr>
          <a:lstStyle/>
          <a:p>
            <a:r>
              <a:rPr lang="en-GB" sz="2200" noProof="0" dirty="0">
                <a:latin typeface="+mj-lt"/>
              </a:rPr>
              <a:t>All these strategic theories have the goal to achieve a competitive advantage, better a sustained competitive advantage</a:t>
            </a:r>
          </a:p>
          <a:p>
            <a:pPr lvl="1"/>
            <a:r>
              <a:rPr lang="en-GB" sz="2200" noProof="0" dirty="0">
                <a:latin typeface="+mj-lt"/>
              </a:rPr>
              <a:t>Competitive advantage: above normal performance in the short term</a:t>
            </a:r>
          </a:p>
          <a:p>
            <a:pPr lvl="1"/>
            <a:r>
              <a:rPr lang="en-GB" sz="2200" noProof="0" dirty="0">
                <a:latin typeface="+mj-lt"/>
              </a:rPr>
              <a:t>Sustained competitive advantage: above normal performance in the medium or long term</a:t>
            </a:r>
          </a:p>
          <a:p>
            <a:r>
              <a:rPr lang="en-GB" sz="2200" noProof="0" dirty="0">
                <a:latin typeface="+mj-lt"/>
              </a:rPr>
              <a:t>Performance assessments can include economic (competitive), natural environment and societal performance.</a:t>
            </a:r>
          </a:p>
          <a:p>
            <a:r>
              <a:rPr lang="en-GB" sz="2200" noProof="0" dirty="0">
                <a:latin typeface="+mj-lt"/>
              </a:rPr>
              <a:t>System theory view of performance: three levels of analysis (firms, strategic groups and industries) can all interact with each </a:t>
            </a:r>
            <a:r>
              <a:rPr lang="en-GB" sz="2200" dirty="0">
                <a:latin typeface="+mj-lt"/>
              </a:rPr>
              <a:t>other and </a:t>
            </a:r>
            <a:r>
              <a:rPr lang="en-GB" sz="2200" noProof="0" dirty="0">
                <a:latin typeface="+mj-lt"/>
              </a:rPr>
              <a:t>within a complex system that collectively influences firms’ fates. </a:t>
            </a:r>
          </a:p>
        </p:txBody>
      </p:sp>
      <p:grpSp>
        <p:nvGrpSpPr>
          <p:cNvPr id="18" name="Gruppieren 17">
            <a:extLst>
              <a:ext uri="{FF2B5EF4-FFF2-40B4-BE49-F238E27FC236}">
                <a16:creationId xmlns:a16="http://schemas.microsoft.com/office/drawing/2014/main" id="{AB91BC1B-4298-BFF5-114A-571448D22338}"/>
              </a:ext>
            </a:extLst>
          </p:cNvPr>
          <p:cNvGrpSpPr/>
          <p:nvPr/>
        </p:nvGrpSpPr>
        <p:grpSpPr>
          <a:xfrm>
            <a:off x="2001157" y="4894217"/>
            <a:ext cx="8189686" cy="1529626"/>
            <a:chOff x="1549400" y="6024767"/>
            <a:chExt cx="9811657" cy="2059690"/>
          </a:xfrm>
        </p:grpSpPr>
        <p:sp>
          <p:nvSpPr>
            <p:cNvPr id="4" name="Rechteck 3">
              <a:extLst>
                <a:ext uri="{FF2B5EF4-FFF2-40B4-BE49-F238E27FC236}">
                  <a16:creationId xmlns:a16="http://schemas.microsoft.com/office/drawing/2014/main" id="{C5A042E1-1CBB-C19A-EEB6-BECC2C297F1B}"/>
                </a:ext>
              </a:extLst>
            </p:cNvPr>
            <p:cNvSpPr/>
            <p:nvPr/>
          </p:nvSpPr>
          <p:spPr>
            <a:xfrm>
              <a:off x="1549400" y="6024767"/>
              <a:ext cx="9811657" cy="2059690"/>
            </a:xfrm>
            <a:prstGeom prst="rect">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e-CH" dirty="0"/>
                <a:t>Firm </a:t>
              </a:r>
              <a:r>
                <a:rPr lang="de-CH" dirty="0" err="1"/>
                <a:t>performance</a:t>
              </a:r>
              <a:endParaRPr lang="de-CH" dirty="0"/>
            </a:p>
          </p:txBody>
        </p:sp>
        <p:sp>
          <p:nvSpPr>
            <p:cNvPr id="6" name="Rechteck 5">
              <a:extLst>
                <a:ext uri="{FF2B5EF4-FFF2-40B4-BE49-F238E27FC236}">
                  <a16:creationId xmlns:a16="http://schemas.microsoft.com/office/drawing/2014/main" id="{1A565EDE-BFAA-9EEF-59DE-209B7FF7AB25}"/>
                </a:ext>
              </a:extLst>
            </p:cNvPr>
            <p:cNvSpPr/>
            <p:nvPr/>
          </p:nvSpPr>
          <p:spPr>
            <a:xfrm>
              <a:off x="1843314" y="6509523"/>
              <a:ext cx="2423885" cy="1342571"/>
            </a:xfrm>
            <a:prstGeom prst="rect">
              <a:avLst/>
            </a:prstGeom>
            <a:solidFill>
              <a:srgbClr val="43C1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Firm</a:t>
              </a:r>
            </a:p>
          </p:txBody>
        </p:sp>
        <p:sp>
          <p:nvSpPr>
            <p:cNvPr id="7" name="Rechteck 6">
              <a:extLst>
                <a:ext uri="{FF2B5EF4-FFF2-40B4-BE49-F238E27FC236}">
                  <a16:creationId xmlns:a16="http://schemas.microsoft.com/office/drawing/2014/main" id="{851BEBDB-F1E6-D9AA-DBD2-AB9CA9F6FA0C}"/>
                </a:ext>
              </a:extLst>
            </p:cNvPr>
            <p:cNvSpPr/>
            <p:nvPr/>
          </p:nvSpPr>
          <p:spPr>
            <a:xfrm>
              <a:off x="5272313" y="6509522"/>
              <a:ext cx="2423886" cy="1342571"/>
            </a:xfrm>
            <a:prstGeom prst="rect">
              <a:avLst/>
            </a:prstGeom>
            <a:solidFill>
              <a:srgbClr val="63AF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Strategic </a:t>
              </a:r>
              <a:r>
                <a:rPr lang="de-CH" dirty="0" err="1"/>
                <a:t>groups</a:t>
              </a:r>
              <a:endParaRPr lang="de-CH" dirty="0"/>
            </a:p>
          </p:txBody>
        </p:sp>
        <p:sp>
          <p:nvSpPr>
            <p:cNvPr id="8" name="Rechteck 7">
              <a:extLst>
                <a:ext uri="{FF2B5EF4-FFF2-40B4-BE49-F238E27FC236}">
                  <a16:creationId xmlns:a16="http://schemas.microsoft.com/office/drawing/2014/main" id="{026AD39B-9606-BC6B-249F-4B199BE3E910}"/>
                </a:ext>
              </a:extLst>
            </p:cNvPr>
            <p:cNvSpPr/>
            <p:nvPr/>
          </p:nvSpPr>
          <p:spPr>
            <a:xfrm>
              <a:off x="8701313" y="6509523"/>
              <a:ext cx="2423887" cy="1342571"/>
            </a:xfrm>
            <a:prstGeom prst="rect">
              <a:avLst/>
            </a:prstGeom>
            <a:solidFill>
              <a:srgbClr val="B8B8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Industries</a:t>
              </a:r>
            </a:p>
          </p:txBody>
        </p:sp>
        <p:sp>
          <p:nvSpPr>
            <p:cNvPr id="13" name="Pfeil: nach links und rechts 12">
              <a:extLst>
                <a:ext uri="{FF2B5EF4-FFF2-40B4-BE49-F238E27FC236}">
                  <a16:creationId xmlns:a16="http://schemas.microsoft.com/office/drawing/2014/main" id="{512E3407-49DC-89AF-7EB5-31A93DDB0B7C}"/>
                </a:ext>
              </a:extLst>
            </p:cNvPr>
            <p:cNvSpPr/>
            <p:nvPr/>
          </p:nvSpPr>
          <p:spPr>
            <a:xfrm>
              <a:off x="4267199" y="6960805"/>
              <a:ext cx="1005114" cy="39551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4" name="Pfeil: nach links und rechts 13">
              <a:extLst>
                <a:ext uri="{FF2B5EF4-FFF2-40B4-BE49-F238E27FC236}">
                  <a16:creationId xmlns:a16="http://schemas.microsoft.com/office/drawing/2014/main" id="{BA9ECBDF-8811-B923-46B3-216D92FCE13F}"/>
                </a:ext>
              </a:extLst>
            </p:cNvPr>
            <p:cNvSpPr/>
            <p:nvPr/>
          </p:nvSpPr>
          <p:spPr>
            <a:xfrm>
              <a:off x="7696199" y="6960805"/>
              <a:ext cx="1005114" cy="39551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0732230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5A8D7-76B1-C6FD-3560-B7C93DF2F316}"/>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29CF8397-1C8B-CC9D-EA60-48C8AFD613A0}"/>
              </a:ext>
            </a:extLst>
          </p:cNvPr>
          <p:cNvSpPr>
            <a:spLocks noGrp="1"/>
          </p:cNvSpPr>
          <p:nvPr>
            <p:ph sz="quarter" idx="10"/>
          </p:nvPr>
        </p:nvSpPr>
        <p:spPr/>
        <p:txBody>
          <a:bodyPr>
            <a:noAutofit/>
          </a:bodyPr>
          <a:lstStyle/>
          <a:p>
            <a:r>
              <a:rPr lang="en-GB" sz="2200" noProof="0" dirty="0">
                <a:latin typeface="+mj-lt"/>
              </a:rPr>
              <a:t>Resource-based explanations exist in </a:t>
            </a:r>
            <a:r>
              <a:rPr lang="en-GB" sz="2200" noProof="0" dirty="0" err="1">
                <a:latin typeface="+mj-lt"/>
              </a:rPr>
              <a:t>th</a:t>
            </a:r>
            <a:r>
              <a:rPr lang="en-GB" sz="2200" dirty="0">
                <a:latin typeface="+mj-lt"/>
              </a:rPr>
              <a:t>e strategic management literature since the 1950s</a:t>
            </a:r>
          </a:p>
          <a:p>
            <a:r>
              <a:rPr lang="en-GB" sz="2200" noProof="0" dirty="0">
                <a:latin typeface="+mj-lt"/>
                <a:sym typeface="Wingdings" panose="05000000000000000000" pitchFamily="2" charset="2"/>
              </a:rPr>
              <a:t>Resources are defined as </a:t>
            </a:r>
            <a:r>
              <a:rPr lang="en-US" sz="2200" noProof="0" dirty="0">
                <a:latin typeface="+mj-lt"/>
                <a:sym typeface="Wingdings" panose="05000000000000000000" pitchFamily="2" charset="2"/>
              </a:rPr>
              <a:t>“all assets, capabilities, organizational processes, firm attributes, information, knowledge etc. controlled by a firm that enable the firm to conceive of and implement strategies to improve its efficiency and effectiveness”</a:t>
            </a:r>
          </a:p>
          <a:p>
            <a:r>
              <a:rPr lang="en-GB" sz="2200" noProof="0" dirty="0">
                <a:latin typeface="+mj-lt"/>
                <a:sym typeface="Wingdings" panose="05000000000000000000" pitchFamily="2" charset="2"/>
              </a:rPr>
              <a:t>Re</a:t>
            </a:r>
            <a:r>
              <a:rPr lang="en-GB" sz="2200" dirty="0">
                <a:latin typeface="+mj-lt"/>
                <a:sym typeface="Wingdings" panose="05000000000000000000" pitchFamily="2" charset="2"/>
              </a:rPr>
              <a:t>source-based theory (Barney, 1991) has two main assumptions and four necessary conditions for a sustained competitive advantage:</a:t>
            </a:r>
          </a:p>
          <a:p>
            <a:pPr marL="914400" lvl="1" indent="-457200">
              <a:buFont typeface="+mj-lt"/>
              <a:buAutoNum type="arabicPeriod"/>
            </a:pPr>
            <a:r>
              <a:rPr lang="en-GB" sz="2200" noProof="0" dirty="0">
                <a:latin typeface="+mj-lt"/>
                <a:sym typeface="Wingdings" panose="05000000000000000000" pitchFamily="2" charset="2"/>
              </a:rPr>
              <a:t>Firms do not all have access to the same quality of resources.</a:t>
            </a:r>
          </a:p>
          <a:p>
            <a:pPr marL="914400" lvl="1" indent="-457200">
              <a:buFont typeface="+mj-lt"/>
              <a:buAutoNum type="arabicPeriod"/>
            </a:pPr>
            <a:r>
              <a:rPr lang="en-GB" sz="2200" dirty="0">
                <a:latin typeface="+mj-lt"/>
                <a:sym typeface="Wingdings" panose="05000000000000000000" pitchFamily="2" charset="2"/>
              </a:rPr>
              <a:t>High value creating resources are not transferable. </a:t>
            </a:r>
          </a:p>
          <a:p>
            <a:r>
              <a:rPr lang="en-GB" sz="2200" noProof="0" dirty="0">
                <a:latin typeface="+mj-lt"/>
                <a:sym typeface="Wingdings" panose="05000000000000000000" pitchFamily="2" charset="2"/>
              </a:rPr>
              <a:t>Resources must be valuable (opportunities used, threats neutralized), </a:t>
            </a:r>
            <a:r>
              <a:rPr lang="en-GB" sz="2200" dirty="0">
                <a:latin typeface="+mj-lt"/>
                <a:sym typeface="Wingdings" panose="05000000000000000000" pitchFamily="2" charset="2"/>
              </a:rPr>
              <a:t>rare, difficult to imitate (especially interesting in the digital transformation as social complexity contributes to this point), l</a:t>
            </a:r>
            <a:r>
              <a:rPr lang="en-GB" sz="2200" noProof="0" dirty="0" err="1">
                <a:latin typeface="+mj-lt"/>
                <a:sym typeface="Wingdings" panose="05000000000000000000" pitchFamily="2" charset="2"/>
              </a:rPr>
              <a:t>imited</a:t>
            </a:r>
            <a:r>
              <a:rPr lang="en-GB" sz="2200" noProof="0" dirty="0">
                <a:latin typeface="+mj-lt"/>
                <a:sym typeface="Wingdings" panose="05000000000000000000" pitchFamily="2" charset="2"/>
              </a:rPr>
              <a:t> or have no strategic</a:t>
            </a:r>
            <a:r>
              <a:rPr lang="en-GB" sz="2200" dirty="0">
                <a:latin typeface="+mj-lt"/>
                <a:sym typeface="Wingdings" panose="05000000000000000000" pitchFamily="2" charset="2"/>
              </a:rPr>
              <a:t>ally equivalent substitute resources.</a:t>
            </a:r>
            <a:endParaRPr lang="en-GB" sz="2200" noProof="0" dirty="0">
              <a:latin typeface="+mj-lt"/>
              <a:sym typeface="Wingdings" panose="05000000000000000000" pitchFamily="2" charset="2"/>
            </a:endParaRPr>
          </a:p>
        </p:txBody>
      </p:sp>
      <p:sp>
        <p:nvSpPr>
          <p:cNvPr id="3" name="Inhaltsplatzhalter 2">
            <a:extLst>
              <a:ext uri="{FF2B5EF4-FFF2-40B4-BE49-F238E27FC236}">
                <a16:creationId xmlns:a16="http://schemas.microsoft.com/office/drawing/2014/main" id="{99DC7E7F-2859-B312-FF95-C22AED359737}"/>
              </a:ext>
            </a:extLst>
          </p:cNvPr>
          <p:cNvSpPr>
            <a:spLocks noGrp="1"/>
          </p:cNvSpPr>
          <p:nvPr>
            <p:ph sz="quarter" idx="11"/>
          </p:nvPr>
        </p:nvSpPr>
        <p:spPr/>
        <p:txBody>
          <a:bodyPr/>
          <a:lstStyle/>
          <a:p>
            <a:pPr marL="0" indent="0">
              <a:buNone/>
            </a:pPr>
            <a:r>
              <a:rPr lang="en-GB" sz="3000" noProof="0" dirty="0">
                <a:latin typeface="+mj-lt"/>
              </a:rPr>
              <a:t>2.5.1 Ownership and Control Over Resources</a:t>
            </a:r>
          </a:p>
        </p:txBody>
      </p:sp>
    </p:spTree>
    <p:extLst>
      <p:ext uri="{BB962C8B-B14F-4D97-AF65-F5344CB8AC3E}">
        <p14:creationId xmlns:p14="http://schemas.microsoft.com/office/powerpoint/2010/main" val="34394394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14DEF-E0F0-D97D-FEC4-6F18D8B46376}"/>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021FAD-DCBD-08ED-6F08-624A26B0754F}"/>
              </a:ext>
            </a:extLst>
          </p:cNvPr>
          <p:cNvSpPr>
            <a:spLocks noGrp="1"/>
          </p:cNvSpPr>
          <p:nvPr>
            <p:ph sz="quarter" idx="10"/>
          </p:nvPr>
        </p:nvSpPr>
        <p:spPr/>
        <p:txBody>
          <a:bodyPr>
            <a:normAutofit/>
          </a:bodyPr>
          <a:lstStyle/>
          <a:p>
            <a:r>
              <a:rPr lang="en-GB" sz="2200" noProof="0" dirty="0">
                <a:latin typeface="+mj-lt"/>
              </a:rPr>
              <a:t>Capability </a:t>
            </a:r>
            <a:r>
              <a:rPr lang="en-GB" sz="2200" dirty="0">
                <a:latin typeface="+mj-lt"/>
              </a:rPr>
              <a:t>of resource management and organization processes </a:t>
            </a:r>
            <a:r>
              <a:rPr lang="en-GB" sz="2200" noProof="0" dirty="0">
                <a:latin typeface="+mj-lt"/>
              </a:rPr>
              <a:t>leads to sustained competitive advantage</a:t>
            </a:r>
          </a:p>
          <a:p>
            <a:r>
              <a:rPr lang="en-GB" sz="2200" dirty="0">
                <a:latin typeface="+mj-lt"/>
              </a:rPr>
              <a:t>Core competence theory (Prahalad &amp; Hamel, 1990)</a:t>
            </a:r>
          </a:p>
          <a:p>
            <a:pPr lvl="1"/>
            <a:r>
              <a:rPr lang="en-GB" sz="2200" noProof="0" dirty="0">
                <a:latin typeface="+mj-lt"/>
              </a:rPr>
              <a:t>First to introduce a capabilities-based explanation for sustained competitive advantage</a:t>
            </a:r>
          </a:p>
          <a:p>
            <a:pPr lvl="1"/>
            <a:r>
              <a:rPr lang="en-GB" sz="2200" dirty="0">
                <a:latin typeface="+mj-lt"/>
              </a:rPr>
              <a:t>Answer to one of the main critiques of resource-based theory (1991), value creation process is not explained</a:t>
            </a:r>
          </a:p>
          <a:p>
            <a:pPr lvl="1"/>
            <a:r>
              <a:rPr lang="en-GB" sz="2200" noProof="0" dirty="0">
                <a:latin typeface="+mj-lt"/>
              </a:rPr>
              <a:t>C</a:t>
            </a:r>
            <a:r>
              <a:rPr lang="en-GB" sz="2200" dirty="0">
                <a:latin typeface="+mj-lt"/>
              </a:rPr>
              <a:t>ore competencies were defined as the </a:t>
            </a:r>
            <a:r>
              <a:rPr lang="en-US" sz="2200" dirty="0">
                <a:latin typeface="+mj-lt"/>
              </a:rPr>
              <a:t>“the collective learning in the organization, especially how to coordinate diverse production skills and integrate multiple streams of technology” </a:t>
            </a:r>
          </a:p>
          <a:p>
            <a:pPr lvl="1"/>
            <a:r>
              <a:rPr lang="en-US" sz="2200" dirty="0">
                <a:latin typeface="+mj-lt"/>
              </a:rPr>
              <a:t>Core competences allow the firm to product a core product which can be integrated into diverse final products.</a:t>
            </a:r>
          </a:p>
          <a:p>
            <a:pPr lvl="1"/>
            <a:r>
              <a:rPr lang="en-US" sz="2200" dirty="0">
                <a:latin typeface="+mj-lt"/>
              </a:rPr>
              <a:t>Has the same four conditions as the resource-based view: valuable – adding value proposition to customers, difficult to imitate, unique, limited)</a:t>
            </a:r>
          </a:p>
        </p:txBody>
      </p:sp>
      <p:sp>
        <p:nvSpPr>
          <p:cNvPr id="3" name="Inhaltsplatzhalter 2">
            <a:extLst>
              <a:ext uri="{FF2B5EF4-FFF2-40B4-BE49-F238E27FC236}">
                <a16:creationId xmlns:a16="http://schemas.microsoft.com/office/drawing/2014/main" id="{5C6C971F-C14B-D8F7-A49F-4ABA9F173CEE}"/>
              </a:ext>
            </a:extLst>
          </p:cNvPr>
          <p:cNvSpPr>
            <a:spLocks noGrp="1"/>
          </p:cNvSpPr>
          <p:nvPr>
            <p:ph sz="quarter" idx="11"/>
          </p:nvPr>
        </p:nvSpPr>
        <p:spPr/>
        <p:txBody>
          <a:bodyPr/>
          <a:lstStyle/>
          <a:p>
            <a:pPr marL="0" indent="0">
              <a:buNone/>
            </a:pPr>
            <a:r>
              <a:rPr lang="en-GB" sz="3000" noProof="0" dirty="0">
                <a:latin typeface="+mj-lt"/>
              </a:rPr>
              <a:t>2.5.2 Capabilities</a:t>
            </a:r>
          </a:p>
        </p:txBody>
      </p:sp>
    </p:spTree>
    <p:extLst>
      <p:ext uri="{BB962C8B-B14F-4D97-AF65-F5344CB8AC3E}">
        <p14:creationId xmlns:p14="http://schemas.microsoft.com/office/powerpoint/2010/main" val="24316901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62CF3-8770-4796-C976-198E7AB86B4C}"/>
            </a:ext>
          </a:extLst>
        </p:cNvPr>
        <p:cNvGrpSpPr/>
        <p:nvPr/>
      </p:nvGrpSpPr>
      <p:grpSpPr>
        <a:xfrm>
          <a:off x="0" y="0"/>
          <a:ext cx="0" cy="0"/>
          <a:chOff x="0" y="0"/>
          <a:chExt cx="0" cy="0"/>
        </a:xfrm>
      </p:grpSpPr>
      <p:sp>
        <p:nvSpPr>
          <p:cNvPr id="15" name="Rechteck 14">
            <a:extLst>
              <a:ext uri="{FF2B5EF4-FFF2-40B4-BE49-F238E27FC236}">
                <a16:creationId xmlns:a16="http://schemas.microsoft.com/office/drawing/2014/main" id="{DD4B59DE-8DE9-3FAC-9482-12110B63E980}"/>
              </a:ext>
            </a:extLst>
          </p:cNvPr>
          <p:cNvSpPr/>
          <p:nvPr/>
        </p:nvSpPr>
        <p:spPr>
          <a:xfrm>
            <a:off x="6862696" y="3446071"/>
            <a:ext cx="4806790" cy="2188029"/>
          </a:xfrm>
          <a:prstGeom prst="rect">
            <a:avLst/>
          </a:prstGeom>
          <a:solidFill>
            <a:srgbClr val="00447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noProof="0" dirty="0"/>
              <a:t>Dynamic Capabilities</a:t>
            </a:r>
          </a:p>
          <a:p>
            <a:pPr algn="ctr"/>
            <a:r>
              <a:rPr lang="en-GB" sz="1400" noProof="0" dirty="0"/>
              <a:t>Routines for new, adapted resource configuration</a:t>
            </a:r>
          </a:p>
        </p:txBody>
      </p:sp>
      <p:sp>
        <p:nvSpPr>
          <p:cNvPr id="14" name="Rechteck 13">
            <a:extLst>
              <a:ext uri="{FF2B5EF4-FFF2-40B4-BE49-F238E27FC236}">
                <a16:creationId xmlns:a16="http://schemas.microsoft.com/office/drawing/2014/main" id="{69490754-E155-0510-8EAD-872904884882}"/>
              </a:ext>
            </a:extLst>
          </p:cNvPr>
          <p:cNvSpPr/>
          <p:nvPr/>
        </p:nvSpPr>
        <p:spPr>
          <a:xfrm>
            <a:off x="7573897" y="4267203"/>
            <a:ext cx="4080600" cy="1366898"/>
          </a:xfrm>
          <a:prstGeom prst="rect">
            <a:avLst/>
          </a:prstGeom>
          <a:solidFill>
            <a:srgbClr val="00447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noProof="0" dirty="0"/>
              <a:t>Capabilities</a:t>
            </a:r>
          </a:p>
          <a:p>
            <a:pPr algn="ctr"/>
            <a:r>
              <a:rPr lang="en-GB" sz="1400" noProof="0" dirty="0"/>
              <a:t>ability to manage and organize resources</a:t>
            </a:r>
          </a:p>
        </p:txBody>
      </p:sp>
      <p:sp>
        <p:nvSpPr>
          <p:cNvPr id="2" name="Inhaltsplatzhalter 1">
            <a:extLst>
              <a:ext uri="{FF2B5EF4-FFF2-40B4-BE49-F238E27FC236}">
                <a16:creationId xmlns:a16="http://schemas.microsoft.com/office/drawing/2014/main" id="{7573CF34-7B36-D614-1A8D-DD29E88F4128}"/>
              </a:ext>
            </a:extLst>
          </p:cNvPr>
          <p:cNvSpPr>
            <a:spLocks noGrp="1"/>
          </p:cNvSpPr>
          <p:nvPr>
            <p:ph sz="quarter" idx="10"/>
          </p:nvPr>
        </p:nvSpPr>
        <p:spPr>
          <a:xfrm>
            <a:off x="1248704" y="1275115"/>
            <a:ext cx="5613992" cy="5148728"/>
          </a:xfrm>
        </p:spPr>
        <p:txBody>
          <a:bodyPr>
            <a:noAutofit/>
          </a:bodyPr>
          <a:lstStyle/>
          <a:p>
            <a:r>
              <a:rPr lang="en-GB" sz="2200" noProof="0" dirty="0">
                <a:latin typeface="+mj-lt"/>
              </a:rPr>
              <a:t>Dynamic capabilities extended resource- and capability-based thinking</a:t>
            </a:r>
          </a:p>
          <a:p>
            <a:r>
              <a:rPr lang="en-GB" sz="2200" noProof="0" dirty="0">
                <a:latin typeface="+mj-lt"/>
              </a:rPr>
              <a:t>Dynamic capabilities “are the organizational and strategic routines by which firms achieve new resource configurations as markets emerge, collide, split, evolve, and die”</a:t>
            </a:r>
          </a:p>
          <a:p>
            <a:r>
              <a:rPr lang="en-GB" sz="2200" noProof="0" dirty="0">
                <a:latin typeface="+mj-lt"/>
              </a:rPr>
              <a:t>Four conditions are not necessarily met: valuable and rare, but doubts about inimitability and non-substitutability </a:t>
            </a:r>
          </a:p>
          <a:p>
            <a:r>
              <a:rPr lang="en-GB" sz="2200" noProof="0" dirty="0">
                <a:latin typeface="+mj-lt"/>
              </a:rPr>
              <a:t>Dynamic capabilities do not automatically lead to sustained competitive advantage. </a:t>
            </a:r>
          </a:p>
          <a:p>
            <a:r>
              <a:rPr lang="en-GB" sz="2200" noProof="0" dirty="0">
                <a:latin typeface="+mj-lt"/>
              </a:rPr>
              <a:t>Dynamic capabilities contribute to organizing and managing resources and capabilities to achieve sustained competitive advantage. </a:t>
            </a:r>
          </a:p>
        </p:txBody>
      </p:sp>
      <p:sp>
        <p:nvSpPr>
          <p:cNvPr id="3" name="Inhaltsplatzhalter 2">
            <a:extLst>
              <a:ext uri="{FF2B5EF4-FFF2-40B4-BE49-F238E27FC236}">
                <a16:creationId xmlns:a16="http://schemas.microsoft.com/office/drawing/2014/main" id="{6FFC255C-84DA-31F6-E5A8-5A082FC8CBE4}"/>
              </a:ext>
            </a:extLst>
          </p:cNvPr>
          <p:cNvSpPr>
            <a:spLocks noGrp="1"/>
          </p:cNvSpPr>
          <p:nvPr>
            <p:ph sz="quarter" idx="11"/>
          </p:nvPr>
        </p:nvSpPr>
        <p:spPr/>
        <p:txBody>
          <a:bodyPr/>
          <a:lstStyle/>
          <a:p>
            <a:pPr marL="0" indent="0">
              <a:buNone/>
            </a:pPr>
            <a:r>
              <a:rPr lang="en-GB" sz="3000" noProof="0" dirty="0">
                <a:latin typeface="+mj-lt"/>
              </a:rPr>
              <a:t>2.5.3 Dynamic Capabilities</a:t>
            </a:r>
          </a:p>
        </p:txBody>
      </p:sp>
      <p:sp>
        <p:nvSpPr>
          <p:cNvPr id="11" name="Rechteck 10">
            <a:extLst>
              <a:ext uri="{FF2B5EF4-FFF2-40B4-BE49-F238E27FC236}">
                <a16:creationId xmlns:a16="http://schemas.microsoft.com/office/drawing/2014/main" id="{58632010-5410-C78C-4AA5-11E8F5E81B17}"/>
              </a:ext>
            </a:extLst>
          </p:cNvPr>
          <p:cNvSpPr/>
          <p:nvPr/>
        </p:nvSpPr>
        <p:spPr>
          <a:xfrm>
            <a:off x="6862696" y="1860793"/>
            <a:ext cx="4806790" cy="698828"/>
          </a:xfrm>
          <a:prstGeom prst="rect">
            <a:avLst/>
          </a:prstGeom>
          <a:solidFill>
            <a:srgbClr val="00447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t>Sustained competitive advantage</a:t>
            </a:r>
          </a:p>
        </p:txBody>
      </p:sp>
      <p:sp>
        <p:nvSpPr>
          <p:cNvPr id="12" name="Rechteck 11">
            <a:extLst>
              <a:ext uri="{FF2B5EF4-FFF2-40B4-BE49-F238E27FC236}">
                <a16:creationId xmlns:a16="http://schemas.microsoft.com/office/drawing/2014/main" id="{A9B826E0-92AB-9BEE-E40E-AC5895863E6A}"/>
              </a:ext>
            </a:extLst>
          </p:cNvPr>
          <p:cNvSpPr/>
          <p:nvPr/>
        </p:nvSpPr>
        <p:spPr>
          <a:xfrm>
            <a:off x="8425306" y="5036457"/>
            <a:ext cx="3236686" cy="597643"/>
          </a:xfrm>
          <a:prstGeom prst="rect">
            <a:avLst/>
          </a:prstGeom>
          <a:solidFill>
            <a:srgbClr val="00447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t>Resources</a:t>
            </a:r>
          </a:p>
          <a:p>
            <a:pPr algn="ctr"/>
            <a:r>
              <a:rPr lang="en-GB" sz="1400" noProof="0" dirty="0"/>
              <a:t>Tangible and intangible assets</a:t>
            </a:r>
          </a:p>
        </p:txBody>
      </p:sp>
      <p:sp>
        <p:nvSpPr>
          <p:cNvPr id="16" name="Pfeil: nach oben 15">
            <a:extLst>
              <a:ext uri="{FF2B5EF4-FFF2-40B4-BE49-F238E27FC236}">
                <a16:creationId xmlns:a16="http://schemas.microsoft.com/office/drawing/2014/main" id="{C97B26AA-62CC-F1A6-4AEF-7E9BDEA1572D}"/>
              </a:ext>
            </a:extLst>
          </p:cNvPr>
          <p:cNvSpPr/>
          <p:nvPr/>
        </p:nvSpPr>
        <p:spPr>
          <a:xfrm>
            <a:off x="9048140" y="2607867"/>
            <a:ext cx="566057" cy="772885"/>
          </a:xfrm>
          <a:prstGeom prst="upArrow">
            <a:avLst/>
          </a:prstGeom>
          <a:solidFill>
            <a:srgbClr val="0044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446450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52E60BB9-B6EE-AFA7-AD6F-0904251BA893}"/>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The Astonishing UK Red Flag Act of 1865 </a:t>
            </a:r>
          </a:p>
        </p:txBody>
      </p:sp>
      <p:pic>
        <p:nvPicPr>
          <p:cNvPr id="3" name="Grafik 2" descr="Ein Bild, das Entwurf, Zeichnung, Rad, Lineart enthält.&#10;&#10;KI-generierte Inhalte können fehlerhaft sein.">
            <a:extLst>
              <a:ext uri="{FF2B5EF4-FFF2-40B4-BE49-F238E27FC236}">
                <a16:creationId xmlns:a16="http://schemas.microsoft.com/office/drawing/2014/main" id="{BCCB6D90-2B8E-0F2A-23C7-12DFE71CD603}"/>
              </a:ext>
            </a:extLst>
          </p:cNvPr>
          <p:cNvPicPr>
            <a:picLocks noChangeAspect="1"/>
          </p:cNvPicPr>
          <p:nvPr/>
        </p:nvPicPr>
        <p:blipFill>
          <a:blip r:embed="rId2"/>
          <a:stretch>
            <a:fillRect/>
          </a:stretch>
        </p:blipFill>
        <p:spPr>
          <a:xfrm>
            <a:off x="1014802" y="1474415"/>
            <a:ext cx="10162396" cy="4605340"/>
          </a:xfrm>
          <a:prstGeom prst="rect">
            <a:avLst/>
          </a:prstGeom>
        </p:spPr>
      </p:pic>
    </p:spTree>
    <p:extLst>
      <p:ext uri="{BB962C8B-B14F-4D97-AF65-F5344CB8AC3E}">
        <p14:creationId xmlns:p14="http://schemas.microsoft.com/office/powerpoint/2010/main" val="23119738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6A8CE6C-B47A-F29F-2E67-64E90BEF1A51}"/>
              </a:ext>
            </a:extLst>
          </p:cNvPr>
          <p:cNvSpPr>
            <a:spLocks noGrp="1"/>
          </p:cNvSpPr>
          <p:nvPr>
            <p:ph sz="quarter" idx="10"/>
          </p:nvPr>
        </p:nvSpPr>
        <p:spPr/>
        <p:txBody>
          <a:bodyPr>
            <a:normAutofit fontScale="92500" lnSpcReduction="10000"/>
          </a:bodyPr>
          <a:lstStyle/>
          <a:p>
            <a:r>
              <a:rPr lang="en-GB" noProof="0" dirty="0">
                <a:latin typeface="+mj-lt"/>
              </a:rPr>
              <a:t>Industry characteristics influence firm performance.</a:t>
            </a:r>
          </a:p>
          <a:p>
            <a:r>
              <a:rPr lang="en-GB" dirty="0">
                <a:latin typeface="+mj-lt"/>
              </a:rPr>
              <a:t>Firms are open systems that take in inputs to product products and services to be outputted for purchase in markets. </a:t>
            </a:r>
          </a:p>
          <a:p>
            <a:r>
              <a:rPr lang="en-GB" dirty="0">
                <a:latin typeface="+mj-lt"/>
              </a:rPr>
              <a:t>Industry-based explanations also adopted open systems to explain industry effects on firm performance. </a:t>
            </a:r>
          </a:p>
          <a:p>
            <a:r>
              <a:rPr lang="en-GB" dirty="0">
                <a:latin typeface="+mj-lt"/>
              </a:rPr>
              <a:t>Model of industry attractiveness (Porter, 1979):</a:t>
            </a:r>
          </a:p>
          <a:p>
            <a:pPr lvl="1"/>
            <a:r>
              <a:rPr lang="en-GB" dirty="0">
                <a:latin typeface="+mj-lt"/>
              </a:rPr>
              <a:t>synthesizes decades of economic and strategic management theorizing about industry attractiveness and related firm performance</a:t>
            </a:r>
          </a:p>
          <a:p>
            <a:pPr lvl="1"/>
            <a:r>
              <a:rPr lang="en-GB" dirty="0">
                <a:latin typeface="+mj-lt"/>
              </a:rPr>
              <a:t>has a structure-conduct-performance (SCP) school of thought: industry characteristics (structure) determine firm behaviour (conduct) and thereby determine firm performance. </a:t>
            </a:r>
          </a:p>
          <a:p>
            <a:pPr lvl="1"/>
            <a:r>
              <a:rPr lang="en-GB" dirty="0">
                <a:latin typeface="+mj-lt"/>
              </a:rPr>
              <a:t>a</a:t>
            </a:r>
            <a:r>
              <a:rPr lang="en-GB" noProof="0" dirty="0" err="1">
                <a:latin typeface="+mj-lt"/>
              </a:rPr>
              <a:t>llows</a:t>
            </a:r>
            <a:r>
              <a:rPr lang="en-GB" noProof="0" dirty="0">
                <a:latin typeface="+mj-lt"/>
              </a:rPr>
              <a:t> firms to deduce strategic implications for all market structures</a:t>
            </a:r>
          </a:p>
          <a:p>
            <a:pPr lvl="1"/>
            <a:r>
              <a:rPr lang="en-GB" dirty="0">
                <a:latin typeface="+mj-lt"/>
              </a:rPr>
              <a:t>arguably leaves managers out that play a critical role as their decision-making can change industry structure and firm conduct. </a:t>
            </a:r>
            <a:endParaRPr lang="en-GB" noProof="0" dirty="0">
              <a:latin typeface="+mj-lt"/>
            </a:endParaRPr>
          </a:p>
          <a:p>
            <a:pPr lvl="1"/>
            <a:endParaRPr lang="en-GB" noProof="0" dirty="0"/>
          </a:p>
          <a:p>
            <a:endParaRPr lang="en-GB" noProof="0" dirty="0"/>
          </a:p>
        </p:txBody>
      </p:sp>
      <p:sp>
        <p:nvSpPr>
          <p:cNvPr id="5" name="Inhaltsplatzhalter 2">
            <a:extLst>
              <a:ext uri="{FF2B5EF4-FFF2-40B4-BE49-F238E27FC236}">
                <a16:creationId xmlns:a16="http://schemas.microsoft.com/office/drawing/2014/main" id="{04198946-12EA-CFB3-534A-268C26F2612C}"/>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2.5.4 Industry Dynamics</a:t>
            </a:r>
          </a:p>
        </p:txBody>
      </p:sp>
    </p:spTree>
    <p:extLst>
      <p:ext uri="{BB962C8B-B14F-4D97-AF65-F5344CB8AC3E}">
        <p14:creationId xmlns:p14="http://schemas.microsoft.com/office/powerpoint/2010/main" val="21193022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AA731-5931-304A-6202-CAA3E221C8FE}"/>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B0DAEF8D-015D-0BEB-2101-BD4C89DA11AC}"/>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Industry Dynamics and Competitive Performance (Five Forces Model)</a:t>
            </a:r>
          </a:p>
        </p:txBody>
      </p:sp>
      <p:pic>
        <p:nvPicPr>
          <p:cNvPr id="3" name="Grafik 2" descr="Ein Bild, das Entwurf, Zeichnung, Text, Clipart enthält.&#10;&#10;KI-generierte Inhalte können fehlerhaft sein.">
            <a:extLst>
              <a:ext uri="{FF2B5EF4-FFF2-40B4-BE49-F238E27FC236}">
                <a16:creationId xmlns:a16="http://schemas.microsoft.com/office/drawing/2014/main" id="{7A985438-AD48-393C-6EA9-A49D8B4D372E}"/>
              </a:ext>
            </a:extLst>
          </p:cNvPr>
          <p:cNvPicPr>
            <a:picLocks noChangeAspect="1"/>
          </p:cNvPicPr>
          <p:nvPr/>
        </p:nvPicPr>
        <p:blipFill>
          <a:blip r:embed="rId2"/>
          <a:stretch>
            <a:fillRect/>
          </a:stretch>
        </p:blipFill>
        <p:spPr>
          <a:xfrm>
            <a:off x="2786742" y="1201325"/>
            <a:ext cx="6618515" cy="5122439"/>
          </a:xfrm>
          <a:prstGeom prst="rect">
            <a:avLst/>
          </a:prstGeom>
        </p:spPr>
      </p:pic>
    </p:spTree>
    <p:extLst>
      <p:ext uri="{BB962C8B-B14F-4D97-AF65-F5344CB8AC3E}">
        <p14:creationId xmlns:p14="http://schemas.microsoft.com/office/powerpoint/2010/main" val="2826100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DF3E4-533B-B989-3BC3-E6F997ABBC2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371B19A-1822-8DEC-6CFD-728F962BBC4D}"/>
              </a:ext>
            </a:extLst>
          </p:cNvPr>
          <p:cNvSpPr>
            <a:spLocks noGrp="1"/>
          </p:cNvSpPr>
          <p:nvPr>
            <p:ph sz="quarter" idx="10"/>
          </p:nvPr>
        </p:nvSpPr>
        <p:spPr/>
        <p:txBody>
          <a:bodyPr/>
          <a:lstStyle/>
          <a:p>
            <a:r>
              <a:rPr lang="en-GB" sz="2200" noProof="0" dirty="0">
                <a:latin typeface="+mj-lt"/>
              </a:rPr>
              <a:t>Porter’s (1</a:t>
            </a:r>
            <a:r>
              <a:rPr lang="en-GB" sz="2200" dirty="0">
                <a:latin typeface="+mj-lt"/>
              </a:rPr>
              <a:t>979) Five Forces Model</a:t>
            </a:r>
          </a:p>
          <a:p>
            <a:pPr lvl="1"/>
            <a:r>
              <a:rPr lang="en-GB" sz="2200" noProof="0" dirty="0">
                <a:latin typeface="+mj-lt"/>
              </a:rPr>
              <a:t>provides</a:t>
            </a:r>
            <a:r>
              <a:rPr lang="en-GB" sz="2200" dirty="0">
                <a:latin typeface="+mj-lt"/>
              </a:rPr>
              <a:t> an extremely valuable framework for organizing managers analysis and sense-making of their environment</a:t>
            </a:r>
          </a:p>
          <a:p>
            <a:pPr lvl="1"/>
            <a:r>
              <a:rPr lang="en-US" sz="2200" noProof="0" dirty="0">
                <a:latin typeface="+mj-lt"/>
              </a:rPr>
              <a:t>Optimum in </a:t>
            </a:r>
            <a:r>
              <a:rPr lang="en-US" sz="2200" dirty="0">
                <a:latin typeface="+mj-lt"/>
              </a:rPr>
              <a:t>the models is:</a:t>
            </a:r>
          </a:p>
          <a:p>
            <a:pPr lvl="2"/>
            <a:r>
              <a:rPr lang="en-US" sz="2200" noProof="0" dirty="0">
                <a:latin typeface="+mj-lt"/>
              </a:rPr>
              <a:t>Minimized bargain power of suppliers and customers</a:t>
            </a:r>
          </a:p>
          <a:p>
            <a:pPr lvl="2"/>
            <a:r>
              <a:rPr lang="en-US" sz="2200" dirty="0">
                <a:latin typeface="+mj-lt"/>
              </a:rPr>
              <a:t>Limiting risk of new entrants or substitutes</a:t>
            </a:r>
          </a:p>
          <a:p>
            <a:pPr lvl="2"/>
            <a:r>
              <a:rPr lang="en-US" sz="2200" noProof="0" dirty="0">
                <a:latin typeface="+mj-lt"/>
              </a:rPr>
              <a:t>alignment with complementary products to raise switching costs for customers and limiting the degree of competition </a:t>
            </a:r>
          </a:p>
          <a:p>
            <a:pPr lvl="2"/>
            <a:endParaRPr lang="en-GB" noProof="0" dirty="0"/>
          </a:p>
        </p:txBody>
      </p:sp>
      <p:sp>
        <p:nvSpPr>
          <p:cNvPr id="5" name="Inhaltsplatzhalter 2">
            <a:extLst>
              <a:ext uri="{FF2B5EF4-FFF2-40B4-BE49-F238E27FC236}">
                <a16:creationId xmlns:a16="http://schemas.microsoft.com/office/drawing/2014/main" id="{8B0813EA-8069-3827-3E22-5C7990395022}"/>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2.5.4 Industry Dynamics</a:t>
            </a:r>
          </a:p>
        </p:txBody>
      </p:sp>
    </p:spTree>
    <p:extLst>
      <p:ext uri="{BB962C8B-B14F-4D97-AF65-F5344CB8AC3E}">
        <p14:creationId xmlns:p14="http://schemas.microsoft.com/office/powerpoint/2010/main" val="9882852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F3DB3-8BD4-BBD9-1340-B34D5103580C}"/>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A1BEB23E-D95A-A539-D283-18E7316B14E6}"/>
              </a:ext>
            </a:extLst>
          </p:cNvPr>
          <p:cNvSpPr txBox="1"/>
          <p:nvPr/>
        </p:nvSpPr>
        <p:spPr>
          <a:xfrm>
            <a:off x="68326" y="419192"/>
            <a:ext cx="11838258" cy="553998"/>
          </a:xfrm>
          <a:prstGeom prst="rect">
            <a:avLst/>
          </a:prstGeom>
          <a:noFill/>
        </p:spPr>
        <p:txBody>
          <a:bodyPr wrap="square">
            <a:spAutoFit/>
          </a:bodyPr>
          <a:lstStyle/>
          <a:p>
            <a:r>
              <a:rPr lang="en-GB" sz="3000" noProof="0" dirty="0">
                <a:latin typeface="+mj-lt"/>
              </a:rPr>
              <a:t>Underlying Mechanisms for Five Forces Model</a:t>
            </a:r>
          </a:p>
        </p:txBody>
      </p:sp>
      <p:sp>
        <p:nvSpPr>
          <p:cNvPr id="5" name="Inhaltsplatzhalter 1">
            <a:extLst>
              <a:ext uri="{FF2B5EF4-FFF2-40B4-BE49-F238E27FC236}">
                <a16:creationId xmlns:a16="http://schemas.microsoft.com/office/drawing/2014/main" id="{62910101-50C0-1481-C8CC-B6EE2A9B2341}"/>
              </a:ext>
            </a:extLst>
          </p:cNvPr>
          <p:cNvSpPr txBox="1">
            <a:spLocks/>
          </p:cNvSpPr>
          <p:nvPr/>
        </p:nvSpPr>
        <p:spPr>
          <a:xfrm>
            <a:off x="1238250" y="1355726"/>
            <a:ext cx="9404350" cy="7198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2200" dirty="0" err="1">
                <a:latin typeface="+mj-lt"/>
              </a:rPr>
              <a:t>Underlying</a:t>
            </a:r>
            <a:r>
              <a:rPr lang="fr-CH" sz="2200" dirty="0">
                <a:latin typeface="+mj-lt"/>
              </a:rPr>
              <a:t> </a:t>
            </a:r>
            <a:r>
              <a:rPr lang="en-US" sz="2200" dirty="0">
                <a:latin typeface="+mj-lt"/>
              </a:rPr>
              <a:t>mechanisms are affected by digital transformation which may change industry attractiveness for incumbents and new entrants. </a:t>
            </a:r>
          </a:p>
          <a:p>
            <a:endParaRPr lang="en-US" sz="2200" dirty="0">
              <a:latin typeface="+mj-lt"/>
            </a:endParaRPr>
          </a:p>
          <a:p>
            <a:endParaRPr lang="en-GB" sz="2200" noProof="0" dirty="0">
              <a:latin typeface="+mj-lt"/>
            </a:endParaRPr>
          </a:p>
        </p:txBody>
      </p:sp>
      <p:graphicFrame>
        <p:nvGraphicFramePr>
          <p:cNvPr id="2" name="Inhaltsplatzhalter 3">
            <a:extLst>
              <a:ext uri="{FF2B5EF4-FFF2-40B4-BE49-F238E27FC236}">
                <a16:creationId xmlns:a16="http://schemas.microsoft.com/office/drawing/2014/main" id="{F0B3DC2B-76D5-A29C-F53C-1997E318FFE3}"/>
              </a:ext>
            </a:extLst>
          </p:cNvPr>
          <p:cNvGraphicFramePr>
            <a:graphicFrameLocks/>
          </p:cNvGraphicFramePr>
          <p:nvPr/>
        </p:nvGraphicFramePr>
        <p:xfrm>
          <a:off x="386584" y="2075543"/>
          <a:ext cx="11520000" cy="4216400"/>
        </p:xfrm>
        <a:graphic>
          <a:graphicData uri="http://schemas.openxmlformats.org/drawingml/2006/table">
            <a:tbl>
              <a:tblPr firstRow="1" bandRow="1">
                <a:tableStyleId>{5940675A-B579-460E-94D1-54222C63F5DA}</a:tableStyleId>
              </a:tblPr>
              <a:tblGrid>
                <a:gridCol w="2247543">
                  <a:extLst>
                    <a:ext uri="{9D8B030D-6E8A-4147-A177-3AD203B41FA5}">
                      <a16:colId xmlns:a16="http://schemas.microsoft.com/office/drawing/2014/main" val="400541485"/>
                    </a:ext>
                  </a:extLst>
                </a:gridCol>
                <a:gridCol w="2351314">
                  <a:extLst>
                    <a:ext uri="{9D8B030D-6E8A-4147-A177-3AD203B41FA5}">
                      <a16:colId xmlns:a16="http://schemas.microsoft.com/office/drawing/2014/main" val="625934456"/>
                    </a:ext>
                  </a:extLst>
                </a:gridCol>
                <a:gridCol w="2423886">
                  <a:extLst>
                    <a:ext uri="{9D8B030D-6E8A-4147-A177-3AD203B41FA5}">
                      <a16:colId xmlns:a16="http://schemas.microsoft.com/office/drawing/2014/main" val="3811157912"/>
                    </a:ext>
                  </a:extLst>
                </a:gridCol>
                <a:gridCol w="2193257">
                  <a:extLst>
                    <a:ext uri="{9D8B030D-6E8A-4147-A177-3AD203B41FA5}">
                      <a16:colId xmlns:a16="http://schemas.microsoft.com/office/drawing/2014/main" val="2807494679"/>
                    </a:ext>
                  </a:extLst>
                </a:gridCol>
                <a:gridCol w="2304000">
                  <a:extLst>
                    <a:ext uri="{9D8B030D-6E8A-4147-A177-3AD203B41FA5}">
                      <a16:colId xmlns:a16="http://schemas.microsoft.com/office/drawing/2014/main" val="111247766"/>
                    </a:ext>
                  </a:extLst>
                </a:gridCol>
              </a:tblGrid>
              <a:tr h="370840">
                <a:tc>
                  <a:txBody>
                    <a:bodyPr/>
                    <a:lstStyle/>
                    <a:p>
                      <a:pPr marL="0" indent="0">
                        <a:buNone/>
                      </a:pPr>
                      <a:r>
                        <a:rPr lang="en-GB" sz="1600" b="1" noProof="0" dirty="0">
                          <a:latin typeface="Calibri" panose="020F0502020204030204" pitchFamily="34" charset="0"/>
                          <a:ea typeface="Calibri" panose="020F0502020204030204" pitchFamily="34" charset="0"/>
                          <a:cs typeface="Calibri" panose="020F0502020204030204" pitchFamily="34" charset="0"/>
                        </a:rPr>
                        <a:t>Competitive Intensity (Jockeying for Position)</a:t>
                      </a:r>
                    </a:p>
                  </a:txBody>
                  <a:tcPr/>
                </a:tc>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Buyer (Customer) and Supplier Power</a:t>
                      </a:r>
                    </a:p>
                  </a:txBody>
                  <a:tcPr/>
                </a:tc>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Barriers Reducing Threat of New Entrants</a:t>
                      </a:r>
                    </a:p>
                  </a:txBody>
                  <a:tcPr/>
                </a:tc>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Substitute Products or Services</a:t>
                      </a:r>
                    </a:p>
                  </a:txBody>
                  <a:tcPr/>
                </a:tc>
                <a:tc>
                  <a:txBody>
                    <a:bodyPr/>
                    <a:lstStyle/>
                    <a:p>
                      <a:r>
                        <a:rPr lang="en-GB" sz="1600" b="1" noProof="0" dirty="0">
                          <a:latin typeface="Calibri" panose="020F0502020204030204" pitchFamily="34" charset="0"/>
                          <a:ea typeface="Calibri" panose="020F0502020204030204" pitchFamily="34" charset="0"/>
                          <a:cs typeface="Calibri" panose="020F0502020204030204" pitchFamily="34" charset="0"/>
                        </a:rPr>
                        <a:t>Complementary Products or Services</a:t>
                      </a:r>
                    </a:p>
                  </a:txBody>
                  <a:tcPr/>
                </a:tc>
                <a:extLst>
                  <a:ext uri="{0D108BD9-81ED-4DB2-BD59-A6C34878D82A}">
                    <a16:rowId xmlns:a16="http://schemas.microsoft.com/office/drawing/2014/main" val="35837301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latin typeface="Calibri" panose="020F0502020204030204" pitchFamily="34" charset="0"/>
                          <a:ea typeface="Calibri" panose="020F0502020204030204" pitchFamily="34" charset="0"/>
                          <a:cs typeface="Calibri" panose="020F0502020204030204" pitchFamily="34" charset="0"/>
                        </a:rPr>
                        <a:t>Degree of Standardization or Differentiation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latin typeface="Calibri" panose="020F0502020204030204" pitchFamily="34" charset="0"/>
                          <a:ea typeface="Calibri" panose="020F0502020204030204" pitchFamily="34" charset="0"/>
                          <a:cs typeface="Calibri" panose="020F0502020204030204" pitchFamily="34" charset="0"/>
                        </a:rPr>
                        <a:t>Risk of value chain integration / disintermediation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Cost Disadvantages Not Associated with Firm Size (e.g. learning curve)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(Changes in) Relative Price-Performance Trade-off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(Changes in) Relative Price-Performance Trade-off</a:t>
                      </a:r>
                    </a:p>
                  </a:txBody>
                  <a:tcPr/>
                </a:tc>
                <a:extLst>
                  <a:ext uri="{0D108BD9-81ED-4DB2-BD59-A6C34878D82A}">
                    <a16:rowId xmlns:a16="http://schemas.microsoft.com/office/drawing/2014/main" val="2538629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latin typeface="Calibri" panose="020F0502020204030204" pitchFamily="34" charset="0"/>
                          <a:ea typeface="Calibri" panose="020F0502020204030204" pitchFamily="34" charset="0"/>
                          <a:cs typeface="Calibri" panose="020F0502020204030204" pitchFamily="34" charset="0"/>
                        </a:rPr>
                        <a:t>Concentration of Competing Firms</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Product Standardization or Differentiation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Access to Distribution Channels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660354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latin typeface="Calibri" panose="020F0502020204030204" pitchFamily="34" charset="0"/>
                          <a:ea typeface="Calibri" panose="020F0502020204030204" pitchFamily="34" charset="0"/>
                          <a:cs typeface="Calibri" panose="020F0502020204030204" pitchFamily="34" charset="0"/>
                        </a:rPr>
                        <a:t>Industry Growth</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Substitutes</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Capital Requirements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01029236"/>
                  </a:ext>
                </a:extLst>
              </a:tr>
              <a:tr h="370840">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Cost Structures of Competitors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latin typeface="Calibri" panose="020F0502020204030204" pitchFamily="34" charset="0"/>
                          <a:ea typeface="Calibri" panose="020F0502020204030204" pitchFamily="34" charset="0"/>
                          <a:cs typeface="Calibri" panose="020F0502020204030204" pitchFamily="34" charset="0"/>
                        </a:rPr>
                        <a:t>Criticality of Product or Services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latin typeface="Calibri" panose="020F0502020204030204" pitchFamily="34" charset="0"/>
                          <a:ea typeface="Calibri" panose="020F0502020204030204" pitchFamily="34" charset="0"/>
                          <a:cs typeface="Calibri" panose="020F0502020204030204" pitchFamily="34" charset="0"/>
                        </a:rPr>
                        <a:t>Product Differentiation</a:t>
                      </a:r>
                    </a:p>
                  </a:txBody>
                  <a:tcPr/>
                </a:tc>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10625175"/>
                  </a:ext>
                </a:extLst>
              </a:tr>
              <a:tr h="370840">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Industry Capacity</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Switching Costs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latin typeface="Calibri" panose="020F0502020204030204" pitchFamily="34" charset="0"/>
                          <a:ea typeface="Calibri" panose="020F0502020204030204" pitchFamily="34" charset="0"/>
                          <a:cs typeface="Calibri" panose="020F0502020204030204" pitchFamily="34" charset="0"/>
                        </a:rPr>
                        <a:t>Economies of Scale</a:t>
                      </a:r>
                    </a:p>
                  </a:txBody>
                  <a:tcPr/>
                </a:tc>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54369433"/>
                  </a:ext>
                </a:extLst>
              </a:tr>
              <a:tr h="370840">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Exit Barriers</a:t>
                      </a: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Industry Mutual Dependencies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Government Policy / Regulation</a:t>
                      </a:r>
                    </a:p>
                  </a:txBody>
                  <a:tcPr/>
                </a:tc>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35603312"/>
                  </a:ext>
                </a:extLst>
              </a:tr>
              <a:tr h="0">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600" noProof="0" dirty="0">
                          <a:latin typeface="Calibri" panose="020F0502020204030204" pitchFamily="34" charset="0"/>
                          <a:ea typeface="Calibri" panose="020F0502020204030204" pitchFamily="34" charset="0"/>
                          <a:cs typeface="Calibri" panose="020F0502020204030204" pitchFamily="34" charset="0"/>
                        </a:rPr>
                        <a:t>Concentration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GB" sz="16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83500922"/>
                  </a:ext>
                </a:extLst>
              </a:tr>
            </a:tbl>
          </a:graphicData>
        </a:graphic>
      </p:graphicFrame>
    </p:spTree>
    <p:extLst>
      <p:ext uri="{BB962C8B-B14F-4D97-AF65-F5344CB8AC3E}">
        <p14:creationId xmlns:p14="http://schemas.microsoft.com/office/powerpoint/2010/main" val="6298432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12EC-E027-B20C-FF78-20E3FC8D8BA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4575C656-C01C-8F51-4FBD-CACAC0AD978C}"/>
              </a:ext>
            </a:extLst>
          </p:cNvPr>
          <p:cNvSpPr>
            <a:spLocks noGrp="1"/>
          </p:cNvSpPr>
          <p:nvPr>
            <p:ph sz="quarter" idx="10"/>
          </p:nvPr>
        </p:nvSpPr>
        <p:spPr/>
        <p:txBody>
          <a:bodyPr>
            <a:normAutofit fontScale="92500"/>
          </a:bodyPr>
          <a:lstStyle/>
          <a:p>
            <a:r>
              <a:rPr lang="en-GB" noProof="0" dirty="0">
                <a:latin typeface="+mj-lt"/>
              </a:rPr>
              <a:t>Definition: “occurring subsets of firms that are more homogeneous in actions than is found across industry incumbents in general”</a:t>
            </a:r>
          </a:p>
          <a:p>
            <a:r>
              <a:rPr lang="en-GB" noProof="0" dirty="0">
                <a:latin typeface="+mj-lt"/>
              </a:rPr>
              <a:t>Firm performance differs across strategic groups in an industry</a:t>
            </a:r>
          </a:p>
          <a:p>
            <a:r>
              <a:rPr lang="en-GB" noProof="0" dirty="0">
                <a:latin typeface="+mj-lt"/>
              </a:rPr>
              <a:t>Categorization into strategic groups relies on identifying similarities or differences in</a:t>
            </a:r>
          </a:p>
          <a:p>
            <a:pPr lvl="1"/>
            <a:r>
              <a:rPr lang="en-GB" noProof="0" dirty="0">
                <a:latin typeface="+mj-lt"/>
              </a:rPr>
              <a:t>Strategic orientation of firms for value creation</a:t>
            </a:r>
          </a:p>
          <a:p>
            <a:pPr lvl="1"/>
            <a:r>
              <a:rPr lang="en-GB" noProof="0" dirty="0">
                <a:latin typeface="+mj-lt"/>
              </a:rPr>
              <a:t>Firms’ scope of operations</a:t>
            </a:r>
          </a:p>
          <a:p>
            <a:pPr lvl="1"/>
            <a:r>
              <a:rPr lang="en-GB" noProof="0" dirty="0">
                <a:latin typeface="+mj-lt"/>
              </a:rPr>
              <a:t>Scale of resource deployment</a:t>
            </a:r>
          </a:p>
          <a:p>
            <a:r>
              <a:rPr lang="en-GB" noProof="0" dirty="0">
                <a:latin typeface="+mj-lt"/>
              </a:rPr>
              <a:t>Short et al. (2007) stated that firm effects have the strongest effect on firm performance, followed by industry and then strategic group membership.</a:t>
            </a:r>
          </a:p>
          <a:p>
            <a:r>
              <a:rPr lang="en-GB" noProof="0" dirty="0">
                <a:latin typeface="+mj-lt"/>
              </a:rPr>
              <a:t>Porter (1991) acknowledges strategic groups as a reference group for managers’ decision-making and therefore expects that strategic groups are most likely to be active in the same strategic action fields. </a:t>
            </a:r>
          </a:p>
        </p:txBody>
      </p:sp>
      <p:sp>
        <p:nvSpPr>
          <p:cNvPr id="5" name="Inhaltsplatzhalter 2">
            <a:extLst>
              <a:ext uri="{FF2B5EF4-FFF2-40B4-BE49-F238E27FC236}">
                <a16:creationId xmlns:a16="http://schemas.microsoft.com/office/drawing/2014/main" id="{4CCC5F88-EE92-A075-FCFD-023E55F89AB9}"/>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2.5.5 Strategic Groups</a:t>
            </a:r>
          </a:p>
        </p:txBody>
      </p:sp>
    </p:spTree>
    <p:extLst>
      <p:ext uri="{BB962C8B-B14F-4D97-AF65-F5344CB8AC3E}">
        <p14:creationId xmlns:p14="http://schemas.microsoft.com/office/powerpoint/2010/main" val="12570787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B1563-1E4C-B4E8-54E7-7713570E35EA}"/>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308B4B12-EB01-0657-5B5E-82C245E965AB}"/>
              </a:ext>
            </a:extLst>
          </p:cNvPr>
          <p:cNvSpPr>
            <a:spLocks noGrp="1"/>
          </p:cNvSpPr>
          <p:nvPr>
            <p:ph sz="quarter" idx="10"/>
          </p:nvPr>
        </p:nvSpPr>
        <p:spPr/>
        <p:txBody>
          <a:bodyPr>
            <a:normAutofit/>
          </a:bodyPr>
          <a:lstStyle/>
          <a:p>
            <a:r>
              <a:rPr lang="en-GB" sz="2200" noProof="0" dirty="0">
                <a:latin typeface="+mj-lt"/>
              </a:rPr>
              <a:t>are clear and distinct value propositions to customers of firms.</a:t>
            </a:r>
          </a:p>
          <a:p>
            <a:r>
              <a:rPr lang="en-GB" sz="2200" noProof="0" dirty="0">
                <a:latin typeface="+mj-lt"/>
              </a:rPr>
              <a:t>show different configurations of internal resource- and capability-based theories with the four assumptions, and external market position-based theories.</a:t>
            </a:r>
          </a:p>
          <a:p>
            <a:r>
              <a:rPr lang="en-GB" sz="2200" noProof="0" dirty="0">
                <a:latin typeface="+mj-lt"/>
              </a:rPr>
              <a:t>“Strategic positioning means performing different activities from rivals’ or performing similar activities in different ways.” </a:t>
            </a:r>
          </a:p>
          <a:p>
            <a:r>
              <a:rPr lang="en-GB" sz="2200" noProof="0" dirty="0">
                <a:latin typeface="+mj-lt"/>
              </a:rPr>
              <a:t>in the digital age, need to integrate digital technologies into resources and capabilities. </a:t>
            </a:r>
          </a:p>
          <a:p>
            <a:r>
              <a:rPr lang="en-GB" sz="2200" noProof="0" dirty="0">
                <a:latin typeface="+mj-lt"/>
              </a:rPr>
              <a:t>determine together with the ability to capture a meaningful proportion of the created value in net profit the firm performance.</a:t>
            </a:r>
          </a:p>
        </p:txBody>
      </p:sp>
      <p:sp>
        <p:nvSpPr>
          <p:cNvPr id="5" name="Inhaltsplatzhalter 2">
            <a:extLst>
              <a:ext uri="{FF2B5EF4-FFF2-40B4-BE49-F238E27FC236}">
                <a16:creationId xmlns:a16="http://schemas.microsoft.com/office/drawing/2014/main" id="{5C903F0B-8655-6AA6-BC6A-C9D2E85A043D}"/>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2.6 “Generic” Strategies for Value Creation</a:t>
            </a:r>
          </a:p>
        </p:txBody>
      </p:sp>
    </p:spTree>
    <p:extLst>
      <p:ext uri="{BB962C8B-B14F-4D97-AF65-F5344CB8AC3E}">
        <p14:creationId xmlns:p14="http://schemas.microsoft.com/office/powerpoint/2010/main" val="5114627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97121-6019-40A1-0A1C-91207205C01D}"/>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1C939E77-BAB9-A486-89DB-6AA2FF2D56BA}"/>
              </a:ext>
            </a:extLst>
          </p:cNvPr>
          <p:cNvSpPr>
            <a:spLocks noGrp="1"/>
          </p:cNvSpPr>
          <p:nvPr>
            <p:ph sz="quarter" idx="10"/>
          </p:nvPr>
        </p:nvSpPr>
        <p:spPr/>
        <p:txBody>
          <a:bodyPr>
            <a:noAutofit/>
          </a:bodyPr>
          <a:lstStyle/>
          <a:p>
            <a:r>
              <a:rPr lang="en-GB" sz="2200" noProof="0" dirty="0">
                <a:latin typeface="+mj-lt"/>
              </a:rPr>
              <a:t>Operational excellence (Treacy and Wiersma): the ability to manage costs so that reliable middle market products can be offered at the best price</a:t>
            </a:r>
          </a:p>
          <a:p>
            <a:r>
              <a:rPr lang="en-GB" sz="2200" noProof="0" dirty="0">
                <a:latin typeface="+mj-lt"/>
              </a:rPr>
              <a:t>Cost </a:t>
            </a:r>
            <a:r>
              <a:rPr lang="en-GB" sz="2200" dirty="0">
                <a:latin typeface="+mj-lt"/>
              </a:rPr>
              <a:t>focus strategy (Porter): outstanding customer service, operational efficiency and product or service quality control</a:t>
            </a:r>
          </a:p>
          <a:p>
            <a:r>
              <a:rPr lang="en-GB" sz="2200" noProof="0" dirty="0">
                <a:latin typeface="+mj-lt"/>
              </a:rPr>
              <a:t>Cost leadership strategy (Porter): focused on efficiency through cost reduction, control and minimization for highly competitive pricing</a:t>
            </a:r>
          </a:p>
          <a:p>
            <a:r>
              <a:rPr lang="en-GB" sz="2200" noProof="0" dirty="0">
                <a:latin typeface="+mj-lt"/>
              </a:rPr>
              <a:t>Product leadership strategy (Treacy and Wiersma): product or service innovation defining the state of the art in a particular product category</a:t>
            </a:r>
          </a:p>
          <a:p>
            <a:r>
              <a:rPr lang="en-GB" sz="2200" dirty="0">
                <a:latin typeface="+mj-lt"/>
              </a:rPr>
              <a:t>Differentiation focus strategy: specialty products or services at high price market segments</a:t>
            </a:r>
          </a:p>
          <a:p>
            <a:r>
              <a:rPr lang="en-GB" sz="2200" dirty="0">
                <a:latin typeface="+mj-lt"/>
              </a:rPr>
              <a:t>Differentiation strategy (Porter): mass market premium pricing strategy with strong brand identification </a:t>
            </a:r>
          </a:p>
          <a:p>
            <a:r>
              <a:rPr lang="en-GB" sz="2200" noProof="0" dirty="0">
                <a:latin typeface="+mj-lt"/>
              </a:rPr>
              <a:t>Customer Intimacy (Treacy and Wiersma): differentiation strategy that is based on direct and personalized long-term customer relationship building</a:t>
            </a:r>
          </a:p>
        </p:txBody>
      </p:sp>
      <p:sp>
        <p:nvSpPr>
          <p:cNvPr id="5" name="Inhaltsplatzhalter 2">
            <a:extLst>
              <a:ext uri="{FF2B5EF4-FFF2-40B4-BE49-F238E27FC236}">
                <a16:creationId xmlns:a16="http://schemas.microsoft.com/office/drawing/2014/main" id="{5F158A5C-98B9-AC61-FBFA-BD91C104738C}"/>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2.6 “Generic” Strategies for Value Creation: Strategy typologies</a:t>
            </a:r>
          </a:p>
        </p:txBody>
      </p:sp>
    </p:spTree>
    <p:extLst>
      <p:ext uri="{BB962C8B-B14F-4D97-AF65-F5344CB8AC3E}">
        <p14:creationId xmlns:p14="http://schemas.microsoft.com/office/powerpoint/2010/main" val="4607738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CAB85-1CA4-62A5-3257-336B246BE02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CAD4095-5F03-06FF-4CE3-D5AD9B9069C8}"/>
              </a:ext>
            </a:extLst>
          </p:cNvPr>
          <p:cNvSpPr>
            <a:spLocks noGrp="1"/>
          </p:cNvSpPr>
          <p:nvPr>
            <p:ph sz="quarter" idx="10"/>
          </p:nvPr>
        </p:nvSpPr>
        <p:spPr>
          <a:xfrm>
            <a:off x="1238250" y="1355724"/>
            <a:ext cx="7496175" cy="5068120"/>
          </a:xfrm>
        </p:spPr>
        <p:txBody>
          <a:bodyPr>
            <a:normAutofit/>
          </a:bodyPr>
          <a:lstStyle/>
          <a:p>
            <a:r>
              <a:rPr lang="en-GB" sz="2200" dirty="0">
                <a:latin typeface="+mj-lt"/>
              </a:rPr>
              <a:t>To develop a value proposition customers need to be segmented. </a:t>
            </a:r>
          </a:p>
          <a:p>
            <a:r>
              <a:rPr lang="en-GB" sz="2200" noProof="0" dirty="0">
                <a:latin typeface="+mj-lt"/>
              </a:rPr>
              <a:t>Value proposition is tailored to address the needs and preferences of customers in a specific</a:t>
            </a:r>
            <a:r>
              <a:rPr lang="en-GB" sz="2200" dirty="0">
                <a:latin typeface="+mj-lt"/>
              </a:rPr>
              <a:t> segment to increase the customers’ willingness-to-pay. </a:t>
            </a:r>
          </a:p>
          <a:p>
            <a:r>
              <a:rPr lang="en-GB" sz="2200" noProof="0" dirty="0">
                <a:latin typeface="+mj-lt"/>
              </a:rPr>
              <a:t>Several approaches to develop an understanding of customer segments </a:t>
            </a:r>
          </a:p>
          <a:p>
            <a:pPr lvl="1"/>
            <a:r>
              <a:rPr lang="en-GB" sz="2200" dirty="0">
                <a:latin typeface="+mj-lt"/>
              </a:rPr>
              <a:t>Previously published research</a:t>
            </a:r>
          </a:p>
          <a:p>
            <a:pPr lvl="1"/>
            <a:r>
              <a:rPr lang="en-GB" sz="2200" dirty="0">
                <a:latin typeface="+mj-lt"/>
              </a:rPr>
              <a:t>Qualitative primary research (e.g. workshops or focus groups): importance of a diverse stakeholder representation</a:t>
            </a:r>
          </a:p>
          <a:p>
            <a:pPr lvl="1"/>
            <a:r>
              <a:rPr lang="en-GB" sz="2200" dirty="0">
                <a:latin typeface="+mj-lt"/>
              </a:rPr>
              <a:t>Quantitative primary research (e.g. surveying customers): pre-phase of focus groups to develop survey instrument</a:t>
            </a:r>
          </a:p>
          <a:p>
            <a:pPr lvl="1"/>
            <a:r>
              <a:rPr lang="en-GB" sz="2200" dirty="0">
                <a:latin typeface="+mj-lt"/>
              </a:rPr>
              <a:t>Mixed method design of the approaches </a:t>
            </a:r>
            <a:endParaRPr lang="en-GB" sz="2200" noProof="0" dirty="0">
              <a:latin typeface="+mj-lt"/>
            </a:endParaRPr>
          </a:p>
        </p:txBody>
      </p:sp>
      <p:sp>
        <p:nvSpPr>
          <p:cNvPr id="5" name="Inhaltsplatzhalter 2">
            <a:extLst>
              <a:ext uri="{FF2B5EF4-FFF2-40B4-BE49-F238E27FC236}">
                <a16:creationId xmlns:a16="http://schemas.microsoft.com/office/drawing/2014/main" id="{80C3609D-CE72-0E73-527D-2C17AB0B8C19}"/>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Key Idea: Customer Segmentation Analysis</a:t>
            </a:r>
          </a:p>
        </p:txBody>
      </p:sp>
      <p:pic>
        <p:nvPicPr>
          <p:cNvPr id="3" name="Picture 2">
            <a:extLst>
              <a:ext uri="{FF2B5EF4-FFF2-40B4-BE49-F238E27FC236}">
                <a16:creationId xmlns:a16="http://schemas.microsoft.com/office/drawing/2014/main" id="{4E1BFA7E-B652-0136-67E7-1677295613EB}"/>
              </a:ext>
            </a:extLst>
          </p:cNvPr>
          <p:cNvPicPr>
            <a:picLocks noChangeAspect="1"/>
          </p:cNvPicPr>
          <p:nvPr/>
        </p:nvPicPr>
        <p:blipFill>
          <a:blip r:embed="rId2"/>
          <a:stretch>
            <a:fillRect/>
          </a:stretch>
        </p:blipFill>
        <p:spPr>
          <a:xfrm>
            <a:off x="8804274" y="2085306"/>
            <a:ext cx="2320925" cy="2687387"/>
          </a:xfrm>
          <a:prstGeom prst="rect">
            <a:avLst/>
          </a:prstGeom>
        </p:spPr>
      </p:pic>
    </p:spTree>
    <p:extLst>
      <p:ext uri="{BB962C8B-B14F-4D97-AF65-F5344CB8AC3E}">
        <p14:creationId xmlns:p14="http://schemas.microsoft.com/office/powerpoint/2010/main" val="40236291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0B04A-65B0-094B-D791-99AC0E93F394}"/>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BFB7F0-6D50-D9D5-09B7-1C80986927AD}"/>
              </a:ext>
            </a:extLst>
          </p:cNvPr>
          <p:cNvSpPr>
            <a:spLocks noGrp="1"/>
          </p:cNvSpPr>
          <p:nvPr>
            <p:ph sz="quarter" idx="10"/>
          </p:nvPr>
        </p:nvSpPr>
        <p:spPr>
          <a:xfrm>
            <a:off x="1238250" y="1355725"/>
            <a:ext cx="9404350" cy="6917418"/>
          </a:xfrm>
        </p:spPr>
        <p:txBody>
          <a:bodyPr>
            <a:normAutofit/>
          </a:bodyPr>
          <a:lstStyle/>
          <a:p>
            <a:r>
              <a:rPr lang="en-GB" sz="2200" dirty="0">
                <a:latin typeface="+mj-lt"/>
              </a:rPr>
              <a:t>Digital business strategies are “organizational strategy formulated and executed by leveraging digital resources to create differential value”</a:t>
            </a:r>
          </a:p>
          <a:p>
            <a:r>
              <a:rPr lang="en-GB" sz="2200" noProof="0" dirty="0">
                <a:latin typeface="+mj-lt"/>
              </a:rPr>
              <a:t>Requires an assessment of</a:t>
            </a:r>
          </a:p>
          <a:p>
            <a:pPr lvl="1"/>
            <a:r>
              <a:rPr lang="en-GB" sz="2200" dirty="0">
                <a:latin typeface="+mj-lt"/>
              </a:rPr>
              <a:t>Resource-based performance</a:t>
            </a:r>
          </a:p>
          <a:p>
            <a:pPr lvl="1"/>
            <a:r>
              <a:rPr lang="en-GB" sz="2200" noProof="0" dirty="0">
                <a:latin typeface="+mj-lt"/>
              </a:rPr>
              <a:t>Structure-conduct-performance (Five Forces Model)</a:t>
            </a:r>
          </a:p>
          <a:p>
            <a:pPr lvl="1"/>
            <a:r>
              <a:rPr lang="en-GB" sz="2200" dirty="0">
                <a:latin typeface="+mj-lt"/>
              </a:rPr>
              <a:t>Established generic value creation strategies</a:t>
            </a:r>
            <a:endParaRPr lang="en-GB" sz="2200" noProof="0" dirty="0">
              <a:latin typeface="+mj-lt"/>
            </a:endParaRPr>
          </a:p>
        </p:txBody>
      </p:sp>
      <p:sp>
        <p:nvSpPr>
          <p:cNvPr id="5" name="Inhaltsplatzhalter 2">
            <a:extLst>
              <a:ext uri="{FF2B5EF4-FFF2-40B4-BE49-F238E27FC236}">
                <a16:creationId xmlns:a16="http://schemas.microsoft.com/office/drawing/2014/main" id="{869FAE8E-A73F-F714-933C-2C58DD611B9B}"/>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2.7 Digital Business Strategy Formulation</a:t>
            </a:r>
          </a:p>
        </p:txBody>
      </p:sp>
    </p:spTree>
    <p:extLst>
      <p:ext uri="{BB962C8B-B14F-4D97-AF65-F5344CB8AC3E}">
        <p14:creationId xmlns:p14="http://schemas.microsoft.com/office/powerpoint/2010/main" val="10314675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C9E5-9499-76F6-82E8-9547A9F46E19}"/>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6AE8A69-CD59-3FD3-AEEA-20CE570D4A0C}"/>
              </a:ext>
            </a:extLst>
          </p:cNvPr>
          <p:cNvSpPr>
            <a:spLocks noGrp="1"/>
          </p:cNvSpPr>
          <p:nvPr>
            <p:ph sz="quarter" idx="10"/>
          </p:nvPr>
        </p:nvSpPr>
        <p:spPr/>
        <p:txBody>
          <a:bodyPr>
            <a:normAutofit/>
          </a:bodyPr>
          <a:lstStyle/>
          <a:p>
            <a:r>
              <a:rPr lang="en-GB" sz="2200" dirty="0">
                <a:latin typeface="+mj-lt"/>
              </a:rPr>
              <a:t>need an assessment of product-market position and choice about generic value creation strategy </a:t>
            </a:r>
          </a:p>
          <a:p>
            <a:r>
              <a:rPr lang="en-GB" sz="2200" dirty="0">
                <a:latin typeface="+mj-lt"/>
              </a:rPr>
              <a:t>require a fit between internal resources and capabilities and the external competitive positioning for competitive success</a:t>
            </a:r>
          </a:p>
          <a:p>
            <a:r>
              <a:rPr lang="en-GB" sz="2200" dirty="0">
                <a:latin typeface="+mj-lt"/>
              </a:rPr>
              <a:t>include an assumption of an open system and dynamic interaction between actors in an industry / socio-technical system. </a:t>
            </a:r>
          </a:p>
          <a:p>
            <a:r>
              <a:rPr lang="en-GB" sz="2200" dirty="0">
                <a:latin typeface="+mj-lt"/>
              </a:rPr>
              <a:t>require a p</a:t>
            </a:r>
            <a:r>
              <a:rPr lang="en-GB" sz="2200" noProof="0" dirty="0" err="1">
                <a:latin typeface="+mj-lt"/>
              </a:rPr>
              <a:t>osition</a:t>
            </a:r>
            <a:r>
              <a:rPr lang="en-GB" sz="2200" noProof="0" dirty="0">
                <a:latin typeface="+mj-lt"/>
              </a:rPr>
              <a:t> of a firm in the socio-technical system </a:t>
            </a:r>
            <a:r>
              <a:rPr lang="en-GB" sz="2200" dirty="0">
                <a:latin typeface="+mj-lt"/>
              </a:rPr>
              <a:t>through an </a:t>
            </a:r>
            <a:r>
              <a:rPr lang="en-GB" sz="2200" noProof="0" dirty="0">
                <a:latin typeface="+mj-lt"/>
              </a:rPr>
              <a:t>assessment of optimal scope of digital technologies, development of digital transformation capability and digital governance</a:t>
            </a:r>
          </a:p>
          <a:p>
            <a:r>
              <a:rPr lang="en-GB" sz="2200" dirty="0">
                <a:latin typeface="+mj-lt"/>
              </a:rPr>
              <a:t>require choices about the IT infrastructure needed, information systems processes and related human skills.</a:t>
            </a:r>
            <a:endParaRPr lang="en-GB" sz="2200" noProof="0" dirty="0">
              <a:latin typeface="+mj-lt"/>
            </a:endParaRPr>
          </a:p>
        </p:txBody>
      </p:sp>
      <p:sp>
        <p:nvSpPr>
          <p:cNvPr id="5" name="Inhaltsplatzhalter 2">
            <a:extLst>
              <a:ext uri="{FF2B5EF4-FFF2-40B4-BE49-F238E27FC236}">
                <a16:creationId xmlns:a16="http://schemas.microsoft.com/office/drawing/2014/main" id="{723418A9-09F4-9A52-0D18-548BDCB4FC26}"/>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2.7.1 Digital Technologies and Strategy Formulation</a:t>
            </a:r>
          </a:p>
        </p:txBody>
      </p:sp>
    </p:spTree>
    <p:extLst>
      <p:ext uri="{BB962C8B-B14F-4D97-AF65-F5344CB8AC3E}">
        <p14:creationId xmlns:p14="http://schemas.microsoft.com/office/powerpoint/2010/main" val="484606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CAD14B08-0A13-EE33-3B89-95B2463F5778}"/>
              </a:ext>
            </a:extLst>
          </p:cNvPr>
          <p:cNvSpPr txBox="1"/>
          <p:nvPr/>
        </p:nvSpPr>
        <p:spPr>
          <a:xfrm>
            <a:off x="1263690" y="1529085"/>
            <a:ext cx="9664620" cy="4154984"/>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was officially known as the Locomotive Act of 1865 (Great Britain, 1869)</a:t>
            </a:r>
          </a:p>
          <a:p>
            <a:pPr marL="285750" indent="-285750">
              <a:buFont typeface="Arial" panose="020B0604020202020204" pitchFamily="34" charset="0"/>
              <a:buChar char="•"/>
            </a:pPr>
            <a:r>
              <a:rPr lang="en-GB" sz="2200" noProof="0" dirty="0">
                <a:latin typeface="+mj-lt"/>
              </a:rPr>
              <a:t>aimed to regulate the use of mechanically propelled vehicles on public highways during the late 19th century</a:t>
            </a:r>
          </a:p>
          <a:p>
            <a:pPr marL="285750" indent="-285750">
              <a:buFont typeface="Arial" panose="020B0604020202020204" pitchFamily="34" charset="0"/>
              <a:buChar char="•"/>
            </a:pPr>
            <a:r>
              <a:rPr lang="en-GB" sz="2200" noProof="0" dirty="0">
                <a:latin typeface="+mj-lt"/>
              </a:rPr>
              <a:t>is particularly notable for its stringent restrictions on the operation of road locomotives to limit the disruption of the existing transportation infrastructure</a:t>
            </a:r>
          </a:p>
          <a:p>
            <a:pPr marL="285750" indent="-285750">
              <a:buFont typeface="Arial" panose="020B0604020202020204" pitchFamily="34" charset="0"/>
              <a:buChar char="•"/>
            </a:pPr>
            <a:r>
              <a:rPr lang="en-GB" sz="2200" noProof="0" dirty="0">
                <a:latin typeface="+mj-lt"/>
              </a:rPr>
              <a:t>was influenced by various factors, including the interests of the railway industry and those who relied on horse-drawn transportation </a:t>
            </a:r>
          </a:p>
          <a:p>
            <a:pPr marL="285750" indent="-285750">
              <a:buFont typeface="Arial" panose="020B0604020202020204" pitchFamily="34" charset="0"/>
              <a:buChar char="•"/>
            </a:pPr>
            <a:r>
              <a:rPr lang="en-GB" sz="2200" dirty="0">
                <a:latin typeface="+mj-lt"/>
              </a:rPr>
              <a:t>p</a:t>
            </a:r>
            <a:r>
              <a:rPr lang="en-GB" sz="2200" noProof="0" dirty="0" err="1">
                <a:latin typeface="+mj-lt"/>
              </a:rPr>
              <a:t>layed</a:t>
            </a:r>
            <a:r>
              <a:rPr lang="en-GB" sz="2200" noProof="0" dirty="0">
                <a:latin typeface="+mj-lt"/>
              </a:rPr>
              <a:t> a crucial role in shaping the early development of the automotive industry in the UK as it was difficult for investors and entrepreneurs to experiment with early vehicle designs</a:t>
            </a:r>
          </a:p>
          <a:p>
            <a:pPr marL="285750" indent="-285750">
              <a:buFont typeface="Arial" panose="020B0604020202020204" pitchFamily="34" charset="0"/>
              <a:buChar char="•"/>
            </a:pPr>
            <a:r>
              <a:rPr lang="en-GB" sz="2200" dirty="0">
                <a:latin typeface="+mj-lt"/>
              </a:rPr>
              <a:t>h</a:t>
            </a:r>
            <a:r>
              <a:rPr lang="en-GB" sz="2200" noProof="0" dirty="0" err="1">
                <a:latin typeface="+mj-lt"/>
              </a:rPr>
              <a:t>ighlighted</a:t>
            </a:r>
            <a:r>
              <a:rPr lang="en-GB" sz="2200" noProof="0" dirty="0">
                <a:latin typeface="+mj-lt"/>
              </a:rPr>
              <a:t> need for regulatory framework to manage the introduction of new technologies</a:t>
            </a:r>
          </a:p>
        </p:txBody>
      </p:sp>
      <p:sp>
        <p:nvSpPr>
          <p:cNvPr id="2" name="TextBox 7">
            <a:extLst>
              <a:ext uri="{FF2B5EF4-FFF2-40B4-BE49-F238E27FC236}">
                <a16:creationId xmlns:a16="http://schemas.microsoft.com/office/drawing/2014/main" id="{11793AB8-B05C-5540-EC3A-9C45E8E393E3}"/>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Opening Case: The Astonishing UK Red Flag Act of 1865 </a:t>
            </a:r>
          </a:p>
        </p:txBody>
      </p:sp>
    </p:spTree>
    <p:extLst>
      <p:ext uri="{BB962C8B-B14F-4D97-AF65-F5344CB8AC3E}">
        <p14:creationId xmlns:p14="http://schemas.microsoft.com/office/powerpoint/2010/main" val="33265800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E49C9-60F3-5447-8469-6F3402AD8A65}"/>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C50F3799-0118-223F-8C83-21A03920E65A}"/>
              </a:ext>
            </a:extLst>
          </p:cNvPr>
          <p:cNvSpPr>
            <a:spLocks noGrp="1"/>
          </p:cNvSpPr>
          <p:nvPr>
            <p:ph sz="quarter" idx="10"/>
          </p:nvPr>
        </p:nvSpPr>
        <p:spPr>
          <a:xfrm>
            <a:off x="1238250" y="1355725"/>
            <a:ext cx="4552952" cy="4789488"/>
          </a:xfrm>
        </p:spPr>
        <p:txBody>
          <a:bodyPr>
            <a:noAutofit/>
          </a:bodyPr>
          <a:lstStyle/>
          <a:p>
            <a:pPr>
              <a:lnSpc>
                <a:spcPct val="110000"/>
              </a:lnSpc>
            </a:pPr>
            <a:r>
              <a:rPr lang="en-GB" sz="2200" dirty="0">
                <a:latin typeface="+mj-lt"/>
              </a:rPr>
              <a:t>Digital Technology Capability</a:t>
            </a:r>
          </a:p>
          <a:p>
            <a:pPr>
              <a:lnSpc>
                <a:spcPct val="110000"/>
              </a:lnSpc>
            </a:pPr>
            <a:r>
              <a:rPr lang="en-GB" sz="2200" dirty="0">
                <a:latin typeface="+mj-lt"/>
              </a:rPr>
              <a:t>Information Technology (IT) Infrastructure Resources</a:t>
            </a:r>
          </a:p>
          <a:p>
            <a:pPr>
              <a:lnSpc>
                <a:spcPct val="110000"/>
              </a:lnSpc>
            </a:pPr>
            <a:r>
              <a:rPr lang="en-GB" sz="2200" dirty="0">
                <a:latin typeface="+mj-lt"/>
              </a:rPr>
              <a:t>Computing Technology (CPT) Infrastructure Resources</a:t>
            </a:r>
          </a:p>
          <a:p>
            <a:pPr>
              <a:lnSpc>
                <a:spcPct val="110000"/>
              </a:lnSpc>
            </a:pPr>
            <a:r>
              <a:rPr lang="en-GB" sz="2200" dirty="0">
                <a:latin typeface="+mj-lt"/>
              </a:rPr>
              <a:t>Communication Technology (CT) Infrastructure Resources</a:t>
            </a:r>
          </a:p>
          <a:p>
            <a:pPr>
              <a:lnSpc>
                <a:spcPct val="110000"/>
              </a:lnSpc>
            </a:pPr>
            <a:r>
              <a:rPr lang="en-GB" sz="2200" dirty="0">
                <a:latin typeface="+mj-lt"/>
              </a:rPr>
              <a:t>Connectivity Technology (CNT) Infrastructure Resources</a:t>
            </a:r>
          </a:p>
          <a:p>
            <a:pPr>
              <a:lnSpc>
                <a:spcPct val="110000"/>
              </a:lnSpc>
            </a:pPr>
            <a:r>
              <a:rPr lang="en-GB" sz="2200" dirty="0">
                <a:latin typeface="+mj-lt"/>
              </a:rPr>
              <a:t>Control Technology (CNTR) Infrastructure Resources</a:t>
            </a:r>
          </a:p>
        </p:txBody>
      </p:sp>
      <p:sp>
        <p:nvSpPr>
          <p:cNvPr id="5" name="Inhaltsplatzhalter 2">
            <a:extLst>
              <a:ext uri="{FF2B5EF4-FFF2-40B4-BE49-F238E27FC236}">
                <a16:creationId xmlns:a16="http://schemas.microsoft.com/office/drawing/2014/main" id="{9EA5274C-75FF-587A-5118-228930383D7C}"/>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Digital Technology Resources and Capabilities in Cyber-Physical Systems</a:t>
            </a:r>
          </a:p>
        </p:txBody>
      </p:sp>
      <p:sp>
        <p:nvSpPr>
          <p:cNvPr id="3" name="Inhaltsplatzhalter 1">
            <a:extLst>
              <a:ext uri="{FF2B5EF4-FFF2-40B4-BE49-F238E27FC236}">
                <a16:creationId xmlns:a16="http://schemas.microsoft.com/office/drawing/2014/main" id="{9E00A56A-E957-02AC-A40F-0950103E9240}"/>
              </a:ext>
            </a:extLst>
          </p:cNvPr>
          <p:cNvSpPr txBox="1">
            <a:spLocks/>
          </p:cNvSpPr>
          <p:nvPr/>
        </p:nvSpPr>
        <p:spPr>
          <a:xfrm>
            <a:off x="6400799" y="1355724"/>
            <a:ext cx="4552951" cy="6960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200" dirty="0">
                <a:latin typeface="+mj-lt"/>
              </a:rPr>
              <a:t>Human IT Resources</a:t>
            </a:r>
          </a:p>
          <a:p>
            <a:pPr>
              <a:lnSpc>
                <a:spcPct val="110000"/>
              </a:lnSpc>
            </a:pPr>
            <a:r>
              <a:rPr lang="en-US" sz="2200" dirty="0">
                <a:latin typeface="+mj-lt"/>
              </a:rPr>
              <a:t>Human CPT Resources</a:t>
            </a:r>
          </a:p>
          <a:p>
            <a:pPr>
              <a:lnSpc>
                <a:spcPct val="110000"/>
              </a:lnSpc>
            </a:pPr>
            <a:r>
              <a:rPr lang="en-GB" sz="2200" dirty="0">
                <a:latin typeface="+mj-lt"/>
              </a:rPr>
              <a:t>Human CT Resources</a:t>
            </a:r>
          </a:p>
          <a:p>
            <a:pPr>
              <a:lnSpc>
                <a:spcPct val="110000"/>
              </a:lnSpc>
            </a:pPr>
            <a:r>
              <a:rPr lang="en-GB" sz="2200" dirty="0">
                <a:latin typeface="+mj-lt"/>
              </a:rPr>
              <a:t>Human CNT Resources</a:t>
            </a:r>
          </a:p>
          <a:p>
            <a:pPr>
              <a:lnSpc>
                <a:spcPct val="110000"/>
              </a:lnSpc>
            </a:pPr>
            <a:r>
              <a:rPr lang="en-GB" sz="2200" dirty="0">
                <a:latin typeface="+mj-lt"/>
              </a:rPr>
              <a:t>Human CNTR Resources</a:t>
            </a:r>
          </a:p>
          <a:p>
            <a:pPr>
              <a:lnSpc>
                <a:spcPct val="110000"/>
              </a:lnSpc>
            </a:pPr>
            <a:r>
              <a:rPr lang="en-GB" sz="2200" dirty="0">
                <a:latin typeface="+mj-lt"/>
              </a:rPr>
              <a:t>IT-enabled Intangible Resources</a:t>
            </a:r>
          </a:p>
          <a:p>
            <a:pPr>
              <a:lnSpc>
                <a:spcPct val="110000"/>
              </a:lnSpc>
            </a:pPr>
            <a:r>
              <a:rPr lang="en-GB" sz="2200" dirty="0">
                <a:latin typeface="+mj-lt"/>
              </a:rPr>
              <a:t>CPT- enabled Intangible Resources</a:t>
            </a:r>
          </a:p>
          <a:p>
            <a:pPr>
              <a:lnSpc>
                <a:spcPct val="110000"/>
              </a:lnSpc>
            </a:pPr>
            <a:r>
              <a:rPr lang="en-GB" sz="2200" dirty="0">
                <a:latin typeface="+mj-lt"/>
              </a:rPr>
              <a:t>CT-enabled Intangible Resources</a:t>
            </a:r>
          </a:p>
          <a:p>
            <a:pPr>
              <a:lnSpc>
                <a:spcPct val="110000"/>
              </a:lnSpc>
            </a:pPr>
            <a:r>
              <a:rPr lang="en-GB" sz="2200" dirty="0">
                <a:latin typeface="+mj-lt"/>
              </a:rPr>
              <a:t>CNT-enabled Intangible Resources</a:t>
            </a:r>
          </a:p>
          <a:p>
            <a:pPr>
              <a:lnSpc>
                <a:spcPct val="110000"/>
              </a:lnSpc>
            </a:pPr>
            <a:r>
              <a:rPr lang="en-GB" sz="2200" dirty="0">
                <a:latin typeface="+mj-lt"/>
              </a:rPr>
              <a:t>CNTR-enabled Intangible Resources</a:t>
            </a:r>
          </a:p>
          <a:p>
            <a:endParaRPr lang="en-GB" sz="2200" dirty="0">
              <a:latin typeface="+mj-lt"/>
            </a:endParaRPr>
          </a:p>
        </p:txBody>
      </p:sp>
    </p:spTree>
    <p:extLst>
      <p:ext uri="{BB962C8B-B14F-4D97-AF65-F5344CB8AC3E}">
        <p14:creationId xmlns:p14="http://schemas.microsoft.com/office/powerpoint/2010/main" val="19790841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9EA91-44C3-415C-ED97-6B65B91DE24D}"/>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0689367A-0C7D-AE5A-32E7-01FEB09EF43D}"/>
              </a:ext>
            </a:extLst>
          </p:cNvPr>
          <p:cNvSpPr>
            <a:spLocks noGrp="1"/>
          </p:cNvSpPr>
          <p:nvPr>
            <p:ph sz="quarter" idx="10"/>
          </p:nvPr>
        </p:nvSpPr>
        <p:spPr/>
        <p:txBody>
          <a:bodyPr>
            <a:normAutofit/>
          </a:bodyPr>
          <a:lstStyle/>
          <a:p>
            <a:r>
              <a:rPr lang="en-GB" sz="2200" noProof="0" dirty="0">
                <a:latin typeface="+mj-lt"/>
              </a:rPr>
              <a:t>Competitive</a:t>
            </a:r>
            <a:r>
              <a:rPr lang="en-GB" sz="2200" dirty="0">
                <a:latin typeface="+mj-lt"/>
              </a:rPr>
              <a:t> strategizing and digital technology strategy need to be merged to an integrated co-evolving digital strategy</a:t>
            </a:r>
          </a:p>
          <a:p>
            <a:r>
              <a:rPr lang="en-GB" sz="2200" dirty="0">
                <a:latin typeface="+mj-lt"/>
              </a:rPr>
              <a:t>Digital technologies</a:t>
            </a:r>
          </a:p>
          <a:p>
            <a:pPr lvl="1"/>
            <a:r>
              <a:rPr lang="en-GB" sz="2200" dirty="0">
                <a:latin typeface="+mj-lt"/>
              </a:rPr>
              <a:t>are fundamentally dependent on interacting with the broader ecosystem to create intended value for the competitive strategy</a:t>
            </a:r>
            <a:endParaRPr lang="en-GB" sz="2200" noProof="0" dirty="0">
              <a:latin typeface="+mj-lt"/>
            </a:endParaRPr>
          </a:p>
          <a:p>
            <a:pPr lvl="1"/>
            <a:r>
              <a:rPr lang="en-GB" sz="2200" dirty="0">
                <a:latin typeface="+mj-lt"/>
              </a:rPr>
              <a:t>raise question of digital scale of the business</a:t>
            </a:r>
          </a:p>
          <a:p>
            <a:pPr lvl="1"/>
            <a:r>
              <a:rPr lang="en-GB" sz="2200" dirty="0">
                <a:latin typeface="+mj-lt"/>
              </a:rPr>
              <a:t>allow businesses to rapidly scale up or down which can change competitive dynamics in an industry</a:t>
            </a:r>
          </a:p>
          <a:p>
            <a:pPr lvl="1"/>
            <a:r>
              <a:rPr lang="en-GB" sz="2200" dirty="0">
                <a:latin typeface="+mj-lt"/>
              </a:rPr>
              <a:t>can accelerate product / service launches and strategic decision-making </a:t>
            </a:r>
          </a:p>
          <a:p>
            <a:r>
              <a:rPr lang="en-GB" sz="2200" dirty="0">
                <a:latin typeface="+mj-lt"/>
              </a:rPr>
              <a:t>Digital strategizing needs to consider the value creation potential in information abundance and new business models. </a:t>
            </a:r>
          </a:p>
          <a:p>
            <a:pPr lvl="1"/>
            <a:endParaRPr lang="en-GB" sz="2200" dirty="0">
              <a:latin typeface="+mj-lt"/>
            </a:endParaRPr>
          </a:p>
          <a:p>
            <a:pPr lvl="1"/>
            <a:endParaRPr lang="en-GB" sz="2200" noProof="0" dirty="0">
              <a:latin typeface="+mj-lt"/>
            </a:endParaRPr>
          </a:p>
        </p:txBody>
      </p:sp>
      <p:sp>
        <p:nvSpPr>
          <p:cNvPr id="5" name="Inhaltsplatzhalter 2">
            <a:extLst>
              <a:ext uri="{FF2B5EF4-FFF2-40B4-BE49-F238E27FC236}">
                <a16:creationId xmlns:a16="http://schemas.microsoft.com/office/drawing/2014/main" id="{E298BED7-0EA5-1E2D-B7D7-08CF00970E72}"/>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2.7.1 Digital Technologies and Strategy Formulation</a:t>
            </a:r>
          </a:p>
        </p:txBody>
      </p:sp>
    </p:spTree>
    <p:extLst>
      <p:ext uri="{BB962C8B-B14F-4D97-AF65-F5344CB8AC3E}">
        <p14:creationId xmlns:p14="http://schemas.microsoft.com/office/powerpoint/2010/main" val="41346796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8FCB3-FD26-5E5F-EF44-6A1E33A1D88B}"/>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0CD2F4BB-13DA-17C4-6984-F526DC61DBB7}"/>
              </a:ext>
            </a:extLst>
          </p:cNvPr>
          <p:cNvSpPr>
            <a:spLocks noGrp="1"/>
          </p:cNvSpPr>
          <p:nvPr>
            <p:ph sz="quarter" idx="10"/>
          </p:nvPr>
        </p:nvSpPr>
        <p:spPr>
          <a:xfrm>
            <a:off x="1238249" y="3707630"/>
            <a:ext cx="9404350" cy="2716213"/>
          </a:xfrm>
        </p:spPr>
        <p:txBody>
          <a:bodyPr>
            <a:noAutofit/>
          </a:bodyPr>
          <a:lstStyle/>
          <a:p>
            <a:r>
              <a:rPr lang="en-GB" sz="2200" dirty="0">
                <a:latin typeface="+mj-lt"/>
              </a:rPr>
              <a:t>Firms</a:t>
            </a:r>
            <a:r>
              <a:rPr lang="en-GB" sz="2200" noProof="0" dirty="0">
                <a:latin typeface="+mj-lt"/>
              </a:rPr>
              <a:t> need to capture and create value through the integration of digital technologies and leverage the associated information (Chapter 1.3, seven action fields in Section 2.4.2)</a:t>
            </a:r>
          </a:p>
          <a:p>
            <a:r>
              <a:rPr lang="en-GB" sz="2200" dirty="0">
                <a:latin typeface="+mj-lt"/>
              </a:rPr>
              <a:t>Digital technologies alone in a resource-based view cannot lead to sustained competitive advantage. </a:t>
            </a:r>
          </a:p>
          <a:p>
            <a:r>
              <a:rPr lang="en-GB" sz="2200" noProof="0" dirty="0">
                <a:latin typeface="+mj-lt"/>
              </a:rPr>
              <a:t>Firms’ dynamic capabilities to reconfigure non-digital and digital resource into capabilities can lead to sustained competitive advantage, if they are different to those of the competitors or help unique market positional strategies. </a:t>
            </a:r>
            <a:endParaRPr lang="en-GB" sz="2200" dirty="0">
              <a:latin typeface="+mj-lt"/>
            </a:endParaRPr>
          </a:p>
        </p:txBody>
      </p:sp>
      <p:sp>
        <p:nvSpPr>
          <p:cNvPr id="5" name="Inhaltsplatzhalter 2">
            <a:extLst>
              <a:ext uri="{FF2B5EF4-FFF2-40B4-BE49-F238E27FC236}">
                <a16:creationId xmlns:a16="http://schemas.microsoft.com/office/drawing/2014/main" id="{5999CD34-58D0-5D91-821E-794656D4EC12}"/>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2.7.2 Implementing Digital Strategies to Create and Capture Value</a:t>
            </a:r>
          </a:p>
        </p:txBody>
      </p:sp>
      <p:pic>
        <p:nvPicPr>
          <p:cNvPr id="4" name="Grafik 3" descr="Ein Bild, das Text, Screenshot, Schrift, Zahl enthält.&#10;&#10;KI-generierte Inhalte können fehlerhaft sein.">
            <a:extLst>
              <a:ext uri="{FF2B5EF4-FFF2-40B4-BE49-F238E27FC236}">
                <a16:creationId xmlns:a16="http://schemas.microsoft.com/office/drawing/2014/main" id="{25F6B66D-C248-4C9F-9D8F-452822C2967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914194" y="1091011"/>
            <a:ext cx="6052459" cy="2517024"/>
          </a:xfrm>
          <a:prstGeom prst="rect">
            <a:avLst/>
          </a:prstGeom>
        </p:spPr>
      </p:pic>
    </p:spTree>
    <p:extLst>
      <p:ext uri="{BB962C8B-B14F-4D97-AF65-F5344CB8AC3E}">
        <p14:creationId xmlns:p14="http://schemas.microsoft.com/office/powerpoint/2010/main" val="21052896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2D903-C1DE-9806-A0F3-BD1BEFA18EDC}"/>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CBB6E99C-79B9-C914-C74B-0CF94FDCE454}"/>
              </a:ext>
            </a:extLst>
          </p:cNvPr>
          <p:cNvSpPr>
            <a:spLocks noGrp="1"/>
          </p:cNvSpPr>
          <p:nvPr>
            <p:ph sz="quarter" idx="10"/>
          </p:nvPr>
        </p:nvSpPr>
        <p:spPr/>
        <p:txBody>
          <a:bodyPr/>
          <a:lstStyle/>
          <a:p>
            <a:pPr>
              <a:buFont typeface="Wingdings" panose="05000000000000000000" pitchFamily="2" charset="2"/>
              <a:buChar char="à"/>
            </a:pPr>
            <a:r>
              <a:rPr lang="en-GB" sz="2200" noProof="0" dirty="0">
                <a:latin typeface="+mj-lt"/>
              </a:rPr>
              <a:t> Digital Transformation is bringing fundamental changes in the way firms create and capture value.</a:t>
            </a:r>
          </a:p>
          <a:p>
            <a:pPr>
              <a:buFont typeface="Wingdings" panose="05000000000000000000" pitchFamily="2" charset="2"/>
              <a:buChar char="à"/>
            </a:pPr>
            <a:r>
              <a:rPr lang="en-GB" sz="2200" dirty="0">
                <a:latin typeface="+mj-lt"/>
              </a:rPr>
              <a:t>Digital strategies challenge managers to think about how digital technologies change the resources and capabilities of their firms and how the activities of the generic chosen strategies are changed by this process. </a:t>
            </a:r>
          </a:p>
          <a:p>
            <a:pPr>
              <a:buFont typeface="Wingdings" panose="05000000000000000000" pitchFamily="2" charset="2"/>
              <a:buChar char="à"/>
            </a:pPr>
            <a:r>
              <a:rPr lang="en-GB" sz="2200" noProof="0" dirty="0">
                <a:latin typeface="+mj-lt"/>
              </a:rPr>
              <a:t>Competitive</a:t>
            </a:r>
            <a:r>
              <a:rPr lang="en-GB" sz="2200" dirty="0">
                <a:latin typeface="+mj-lt"/>
              </a:rPr>
              <a:t> forces that firm is subject to are changing.</a:t>
            </a:r>
          </a:p>
          <a:p>
            <a:pPr>
              <a:buFont typeface="Wingdings" panose="05000000000000000000" pitchFamily="2" charset="2"/>
              <a:buChar char="à"/>
            </a:pPr>
            <a:r>
              <a:rPr lang="en-GB" sz="2200" dirty="0">
                <a:latin typeface="+mj-lt"/>
              </a:rPr>
              <a:t>Firms need to ensure that their activities still fit the generic value creation strategies and the market positional strategies that are pursued. </a:t>
            </a:r>
            <a:endParaRPr lang="en-GB" noProof="0" dirty="0"/>
          </a:p>
        </p:txBody>
      </p:sp>
      <p:sp>
        <p:nvSpPr>
          <p:cNvPr id="5" name="Inhaltsplatzhalter 2">
            <a:extLst>
              <a:ext uri="{FF2B5EF4-FFF2-40B4-BE49-F238E27FC236}">
                <a16:creationId xmlns:a16="http://schemas.microsoft.com/office/drawing/2014/main" id="{85B1AD5B-8D75-6978-4921-AE42779C7404}"/>
              </a:ext>
            </a:extLst>
          </p:cNvPr>
          <p:cNvSpPr>
            <a:spLocks noGrp="1"/>
          </p:cNvSpPr>
          <p:nvPr>
            <p:ph sz="quarter" idx="11"/>
          </p:nvPr>
        </p:nvSpPr>
        <p:spPr>
          <a:xfrm>
            <a:off x="12699" y="434157"/>
            <a:ext cx="12179299" cy="557259"/>
          </a:xfrm>
        </p:spPr>
        <p:txBody>
          <a:bodyPr/>
          <a:lstStyle/>
          <a:p>
            <a:pPr marL="0" indent="0">
              <a:buNone/>
            </a:pPr>
            <a:r>
              <a:rPr lang="en-GB" sz="3000" noProof="0" dirty="0">
                <a:latin typeface="+mj-lt"/>
              </a:rPr>
              <a:t>2.8 Conclusion</a:t>
            </a:r>
          </a:p>
        </p:txBody>
      </p:sp>
    </p:spTree>
    <p:extLst>
      <p:ext uri="{BB962C8B-B14F-4D97-AF65-F5344CB8AC3E}">
        <p14:creationId xmlns:p14="http://schemas.microsoft.com/office/powerpoint/2010/main" val="30203665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596B-EC57-78F9-D008-0D24145A0450}"/>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363CA22-A7E9-990B-EB89-4892547BCB32}"/>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8754FA24-E97A-5FFC-3D49-2F51DEF9DA46}"/>
              </a:ext>
            </a:extLst>
          </p:cNvPr>
          <p:cNvSpPr txBox="1">
            <a:spLocks/>
          </p:cNvSpPr>
          <p:nvPr/>
        </p:nvSpPr>
        <p:spPr>
          <a:xfrm>
            <a:off x="1238250" y="1355725"/>
            <a:ext cx="9404350" cy="478948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noProof="0" dirty="0">
                <a:latin typeface="Calibri Light" panose="020F0302020204030204" pitchFamily="34" charset="0"/>
                <a:ea typeface="Calibri Light" panose="020F0302020204030204" pitchFamily="34" charset="0"/>
                <a:cs typeface="Calibri Light" panose="020F0302020204030204" pitchFamily="34" charset="0"/>
              </a:rPr>
              <a:t>Step 1: Selection of a case organization</a:t>
            </a:r>
          </a:p>
          <a:p>
            <a:pPr marL="0" indent="0">
              <a:buNone/>
            </a:pPr>
            <a:r>
              <a:rPr lang="en-GB" sz="2400" noProof="0" dirty="0">
                <a:latin typeface="+mj-lt"/>
              </a:rPr>
              <a:t>Take your assigned or self-selected focal case study from week 1 (Chapter 1) or one of the cases provided with this text to complete the following tasks / answer the questions posed below.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Light" panose="020F0302020204030204"/>
                <a:ea typeface="+mn-ea"/>
                <a:cs typeface="+mn-cs"/>
              </a:rPr>
              <a:t>Step 2: Case questions linked to this chapter</a:t>
            </a:r>
            <a:endParaRPr lang="en-GB" sz="2400" noProof="0" dirty="0">
              <a:latin typeface="+mj-lt"/>
            </a:endParaRPr>
          </a:p>
          <a:p>
            <a:pPr marL="457200" indent="-457200">
              <a:buFont typeface="+mj-lt"/>
              <a:buAutoNum type="arabicPeriod"/>
            </a:pPr>
            <a:r>
              <a:rPr lang="en-GB" sz="2400" noProof="0" dirty="0">
                <a:latin typeface="+mj-lt"/>
              </a:rPr>
              <a:t>Explain to what degree the case study shows evidence of the focal firm responding to changes in the sociotechnical systems in which the firm is embedded (see Chapter 2.4.1).</a:t>
            </a:r>
          </a:p>
          <a:p>
            <a:pPr marL="457200" indent="-457200">
              <a:buFont typeface="+mj-lt"/>
              <a:buAutoNum type="arabicPeriod"/>
            </a:pPr>
            <a:r>
              <a:rPr lang="en-GB" sz="2400" noProof="0" dirty="0">
                <a:latin typeface="+mj-lt"/>
              </a:rPr>
              <a:t>Identify the stakeholders of the focal firm in the case and justify their selection.</a:t>
            </a:r>
          </a:p>
          <a:p>
            <a:pPr marL="457200" indent="-457200">
              <a:buFont typeface="+mj-lt"/>
              <a:buAutoNum type="arabicPeriod"/>
            </a:pPr>
            <a:r>
              <a:rPr lang="en-GB" sz="2400" noProof="0" dirty="0">
                <a:latin typeface="+mj-lt"/>
              </a:rPr>
              <a:t>Justify a set of metrics, e.g. key performance indicators (KPIs) based on the case study, that includes KPIs that account for the diverse stakeholders of the firm (see Boxes 2.2 to 2.5 for performance measures).</a:t>
            </a:r>
          </a:p>
          <a:p>
            <a:pPr marL="0" indent="0">
              <a:buNone/>
            </a:pPr>
            <a:endParaRPr lang="en-GB" noProof="0" dirty="0">
              <a:latin typeface="+mj-lt"/>
            </a:endParaRPr>
          </a:p>
        </p:txBody>
      </p:sp>
      <p:sp>
        <p:nvSpPr>
          <p:cNvPr id="9" name="Textfeld 8">
            <a:extLst>
              <a:ext uri="{FF2B5EF4-FFF2-40B4-BE49-F238E27FC236}">
                <a16:creationId xmlns:a16="http://schemas.microsoft.com/office/drawing/2014/main" id="{2C7F106D-27D9-3325-6914-1EE2B69EA0F3}"/>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40201772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830FD-4415-98AB-ACA4-87F5631FF8DA}"/>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6F3E66FE-E6B0-5B01-EF6B-2B1D7112592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Case Studies</a:t>
            </a:r>
          </a:p>
        </p:txBody>
      </p:sp>
      <p:sp>
        <p:nvSpPr>
          <p:cNvPr id="5" name="Inhaltsplatzhalter 1">
            <a:extLst>
              <a:ext uri="{FF2B5EF4-FFF2-40B4-BE49-F238E27FC236}">
                <a16:creationId xmlns:a16="http://schemas.microsoft.com/office/drawing/2014/main" id="{483C16D3-A5D9-A6DA-8021-3FB9050DA8B0}"/>
              </a:ext>
            </a:extLst>
          </p:cNvPr>
          <p:cNvSpPr txBox="1">
            <a:spLocks/>
          </p:cNvSpPr>
          <p:nvPr/>
        </p:nvSpPr>
        <p:spPr>
          <a:xfrm>
            <a:off x="1238250" y="1355725"/>
            <a:ext cx="9404350" cy="47894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4"/>
            </a:pPr>
            <a:r>
              <a:rPr lang="en-GB" sz="2200" noProof="0" dirty="0">
                <a:latin typeface="+mj-lt"/>
              </a:rPr>
              <a:t>Explain which of the seven strategic action fields of digital transformation are relevant in the case study (see Box 2.8).</a:t>
            </a:r>
          </a:p>
          <a:p>
            <a:pPr marL="514350" indent="-514350">
              <a:buFont typeface="+mj-lt"/>
              <a:buAutoNum type="arabicPeriod" startAt="4"/>
            </a:pPr>
            <a:r>
              <a:rPr lang="en-GB" sz="2200" noProof="0" dirty="0">
                <a:latin typeface="+mj-lt"/>
              </a:rPr>
              <a:t>Discuss the degree to which you believe the firm in the case study is likely to be able to achieve sustained competitive advantage, from both an internal resource / capabilities-based, and external market positioning strategy perspective.</a:t>
            </a:r>
          </a:p>
          <a:p>
            <a:pPr marL="514350" indent="-514350">
              <a:buFont typeface="+mj-lt"/>
              <a:buAutoNum type="arabicPeriod" startAt="4"/>
            </a:pPr>
            <a:r>
              <a:rPr lang="en-GB" sz="2200" noProof="0" dirty="0">
                <a:latin typeface="+mj-lt"/>
              </a:rPr>
              <a:t>Given the value proposition in the case study, which other firms can you find online that would be members of the strategic group (i.e., which are strategically relevant) of the firm?</a:t>
            </a:r>
          </a:p>
          <a:p>
            <a:pPr marL="514350" indent="-514350">
              <a:buFont typeface="+mj-lt"/>
              <a:buAutoNum type="arabicPeriod" startAt="4"/>
            </a:pPr>
            <a:r>
              <a:rPr lang="en-GB" sz="2200" noProof="0" dirty="0">
                <a:latin typeface="+mj-lt"/>
              </a:rPr>
              <a:t>How similar do you consider the generic (digital) business strategies of the firms in the strategic group?</a:t>
            </a:r>
          </a:p>
          <a:p>
            <a:endParaRPr lang="en-GB" sz="2200" noProof="0" dirty="0">
              <a:latin typeface="+mj-lt"/>
            </a:endParaRPr>
          </a:p>
        </p:txBody>
      </p:sp>
      <p:sp>
        <p:nvSpPr>
          <p:cNvPr id="3" name="Textfeld 2">
            <a:extLst>
              <a:ext uri="{FF2B5EF4-FFF2-40B4-BE49-F238E27FC236}">
                <a16:creationId xmlns:a16="http://schemas.microsoft.com/office/drawing/2014/main" id="{921E1820-EA89-F99E-BF51-98AD7E126EB7}"/>
              </a:ext>
            </a:extLst>
          </p:cNvPr>
          <p:cNvSpPr txBox="1"/>
          <p:nvPr/>
        </p:nvSpPr>
        <p:spPr>
          <a:xfrm>
            <a:off x="6375197" y="480747"/>
            <a:ext cx="6152082" cy="430887"/>
          </a:xfrm>
          <a:prstGeom prst="rect">
            <a:avLst/>
          </a:prstGeom>
          <a:noFill/>
        </p:spPr>
        <p:txBody>
          <a:bodyPr wrap="square">
            <a:spAutoFit/>
          </a:bodyPr>
          <a:lstStyle/>
          <a:p>
            <a:r>
              <a:rPr lang="en-GB" sz="1100" noProof="0" dirty="0"/>
              <a:t>You will find a collection of case studies for Strategic Digital Transformation in the appendix and additional cases online at www.strategic-digital-transformation.com. </a:t>
            </a:r>
          </a:p>
        </p:txBody>
      </p:sp>
    </p:spTree>
    <p:extLst>
      <p:ext uri="{BB962C8B-B14F-4D97-AF65-F5344CB8AC3E}">
        <p14:creationId xmlns:p14="http://schemas.microsoft.com/office/powerpoint/2010/main" val="37320321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2D57C22-30F6-593C-7A4E-5B0EF70F466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Exercises </a:t>
            </a:r>
          </a:p>
        </p:txBody>
      </p:sp>
      <p:sp>
        <p:nvSpPr>
          <p:cNvPr id="5" name="TextBox 3">
            <a:extLst>
              <a:ext uri="{FF2B5EF4-FFF2-40B4-BE49-F238E27FC236}">
                <a16:creationId xmlns:a16="http://schemas.microsoft.com/office/drawing/2014/main" id="{7FF7D2DC-8363-D0F2-5139-B7AE31B9BC8D}"/>
              </a:ext>
            </a:extLst>
          </p:cNvPr>
          <p:cNvSpPr txBox="1"/>
          <p:nvPr/>
        </p:nvSpPr>
        <p:spPr>
          <a:xfrm>
            <a:off x="1261685" y="1017698"/>
            <a:ext cx="9378387" cy="5324535"/>
          </a:xfrm>
          <a:prstGeom prst="rect">
            <a:avLst/>
          </a:prstGeom>
          <a:noFill/>
        </p:spPr>
        <p:txBody>
          <a:bodyPr wrap="square">
            <a:spAutoFit/>
          </a:bodyPr>
          <a:lstStyle/>
          <a:p>
            <a:r>
              <a:rPr lang="en-GB" sz="2000" noProof="0" dirty="0">
                <a:latin typeface="+mj-lt"/>
              </a:rPr>
              <a:t>Discuss the following questions in your class, in your group or assignment:</a:t>
            </a:r>
          </a:p>
          <a:p>
            <a:pPr marL="457200" indent="-457200">
              <a:buAutoNum type="arabicPeriod"/>
            </a:pPr>
            <a:r>
              <a:rPr lang="en-GB" sz="2000" noProof="0" dirty="0">
                <a:latin typeface="+mj-lt"/>
              </a:rPr>
              <a:t>What are the six dimensions of cyber-physical systems (see Box 2.7) that allowed Adidas to implement their </a:t>
            </a:r>
            <a:r>
              <a:rPr lang="en-GB" sz="2000" noProof="0" dirty="0" err="1">
                <a:latin typeface="+mj-lt"/>
              </a:rPr>
              <a:t>Storefactory</a:t>
            </a:r>
            <a:r>
              <a:rPr lang="en-GB" sz="2000" noProof="0" dirty="0">
                <a:latin typeface="+mj-lt"/>
              </a:rPr>
              <a:t> and </a:t>
            </a:r>
            <a:r>
              <a:rPr lang="en-GB" sz="2000" noProof="0" dirty="0" err="1">
                <a:latin typeface="+mj-lt"/>
              </a:rPr>
              <a:t>Speedfactory</a:t>
            </a:r>
            <a:r>
              <a:rPr lang="en-GB" sz="2000" noProof="0" dirty="0">
                <a:latin typeface="+mj-lt"/>
              </a:rPr>
              <a:t> concepts? (see opening case)?</a:t>
            </a:r>
          </a:p>
          <a:p>
            <a:pPr marL="457200" indent="-457200">
              <a:buAutoNum type="arabicPeriod"/>
            </a:pPr>
            <a:r>
              <a:rPr lang="en-GB" sz="2000" noProof="0" dirty="0">
                <a:latin typeface="+mj-lt"/>
              </a:rPr>
              <a:t>Identify an established industry / sector that you think has been transformed by digital technologies and explain how you believe the digital age has shifted the sources of firm strategic competitive advantage as a result.</a:t>
            </a:r>
          </a:p>
          <a:p>
            <a:pPr marL="457200" indent="-457200">
              <a:buAutoNum type="arabicPeriod"/>
            </a:pPr>
            <a:r>
              <a:rPr lang="en-GB" sz="2000" noProof="0" dirty="0">
                <a:latin typeface="+mj-lt"/>
              </a:rPr>
              <a:t>Identify a firm of your choice that has achieved significant success by relying on digital technologies and discuss how well the success is explained by established theories of firm strategic competitive advantage.</a:t>
            </a:r>
          </a:p>
          <a:p>
            <a:pPr marL="457200" indent="-457200">
              <a:buAutoNum type="arabicPeriod"/>
            </a:pPr>
            <a:r>
              <a:rPr lang="en-GB" sz="2000" noProof="0" dirty="0">
                <a:latin typeface="+mj-lt"/>
              </a:rPr>
              <a:t>Forming two small groups (2-4 students in each group), assign a pro and contra position to each group and debate the degree to which digital transformation allows firms to achieve sustained competitive advantage.</a:t>
            </a:r>
          </a:p>
          <a:p>
            <a:pPr marL="457200" indent="-457200">
              <a:buAutoNum type="arabicPeriod"/>
            </a:pPr>
            <a:r>
              <a:rPr lang="en-GB" sz="2000" noProof="0" dirty="0">
                <a:latin typeface="+mj-lt"/>
              </a:rPr>
              <a:t>Identify a firm that is largely or entirely analogue in the way it serves its customers and formulate a strategy for the firm that is adequate for competing in the digital age.</a:t>
            </a:r>
          </a:p>
          <a:p>
            <a:pPr marL="457200" indent="-457200">
              <a:buAutoNum type="arabicPeriod"/>
            </a:pPr>
            <a:r>
              <a:rPr lang="en-GB" sz="2000" noProof="0" dirty="0">
                <a:latin typeface="+mj-lt"/>
              </a:rPr>
              <a:t>Critically assess the enablers and inhibitors of the formulation of the firm strategy for the digital age developed in Exercise 5.</a:t>
            </a:r>
          </a:p>
        </p:txBody>
      </p:sp>
    </p:spTree>
    <p:extLst>
      <p:ext uri="{BB962C8B-B14F-4D97-AF65-F5344CB8AC3E}">
        <p14:creationId xmlns:p14="http://schemas.microsoft.com/office/powerpoint/2010/main" val="25448459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E1B3CE9C-8DFF-78FC-6B48-D89445F93BDB}"/>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Further Reading List </a:t>
            </a:r>
          </a:p>
        </p:txBody>
      </p:sp>
      <p:sp>
        <p:nvSpPr>
          <p:cNvPr id="5" name="TextBox 3">
            <a:extLst>
              <a:ext uri="{FF2B5EF4-FFF2-40B4-BE49-F238E27FC236}">
                <a16:creationId xmlns:a16="http://schemas.microsoft.com/office/drawing/2014/main" id="{4C3FF1DA-5CCC-0647-6711-8B257C15D4E8}"/>
              </a:ext>
            </a:extLst>
          </p:cNvPr>
          <p:cNvSpPr txBox="1"/>
          <p:nvPr/>
        </p:nvSpPr>
        <p:spPr>
          <a:xfrm>
            <a:off x="1261685" y="1368447"/>
            <a:ext cx="9378387" cy="3816429"/>
          </a:xfrm>
          <a:prstGeom prst="rect">
            <a:avLst/>
          </a:prstGeom>
          <a:noFill/>
        </p:spPr>
        <p:txBody>
          <a:bodyPr wrap="square">
            <a:spAutoFit/>
          </a:bodyPr>
          <a:lstStyle/>
          <a:p>
            <a:pPr marL="285750" indent="-285750">
              <a:buFont typeface="Arial" panose="020B0604020202020204" pitchFamily="34" charset="0"/>
              <a:buChar char="•"/>
            </a:pPr>
            <a:r>
              <a:rPr lang="en-GB" sz="2200" noProof="0" dirty="0">
                <a:latin typeface="+mj-lt"/>
              </a:rPr>
              <a:t>Bharadwaj, A., El </a:t>
            </a:r>
            <a:r>
              <a:rPr lang="en-GB" sz="2200" noProof="0" dirty="0" err="1">
                <a:latin typeface="+mj-lt"/>
              </a:rPr>
              <a:t>Sawy</a:t>
            </a:r>
            <a:r>
              <a:rPr lang="en-GB" sz="2200" noProof="0" dirty="0">
                <a:latin typeface="+mj-lt"/>
              </a:rPr>
              <a:t>, O.A., Pavlou, P. A., &amp; Venkatraman, N.V. (2013). Digital business strategy: toward a next generation of insights. MIS Quarterly, 37(2), 471-482.</a:t>
            </a:r>
          </a:p>
          <a:p>
            <a:pPr marL="285750" indent="-285750">
              <a:buFont typeface="Arial" panose="020B0604020202020204" pitchFamily="34" charset="0"/>
              <a:buChar char="•"/>
            </a:pPr>
            <a:r>
              <a:rPr lang="en-GB" sz="2200" noProof="0" dirty="0">
                <a:latin typeface="+mj-lt"/>
              </a:rPr>
              <a:t>Peter, M. K., Kraft, C., &amp; Lindeque, J. (2020). Strategic action fields of digital transformation: An exploration of the strategic action fields of Swiss SMEs and large enterprises. Journal of Strategy and Management, 13(1), 160-180.</a:t>
            </a:r>
          </a:p>
          <a:p>
            <a:pPr marL="285750" indent="-285750">
              <a:buFont typeface="Arial" panose="020B0604020202020204" pitchFamily="34" charset="0"/>
              <a:buChar char="•"/>
            </a:pPr>
            <a:r>
              <a:rPr lang="en-GB" sz="2200" noProof="0" dirty="0">
                <a:latin typeface="+mj-lt"/>
              </a:rPr>
              <a:t>Porter, M.E. (1979). How Competitive Forces Shape Strategy. Harvard Business Review, Marc-April, 137-145.</a:t>
            </a:r>
          </a:p>
          <a:p>
            <a:pPr marL="285750" indent="-285750">
              <a:buFont typeface="Arial" panose="020B0604020202020204" pitchFamily="34" charset="0"/>
              <a:buChar char="•"/>
            </a:pPr>
            <a:r>
              <a:rPr lang="en-GB" sz="2200" noProof="0" dirty="0">
                <a:latin typeface="+mj-lt"/>
              </a:rPr>
              <a:t>Richard, P. J., Devinney, T. M., Yip, G. S., &amp; Johnson, G. (2009). Measuring organizational performance: Towards methodological best practice. Journal of Management, 35(3), 718-804.</a:t>
            </a:r>
          </a:p>
        </p:txBody>
      </p:sp>
    </p:spTree>
    <p:extLst>
      <p:ext uri="{BB962C8B-B14F-4D97-AF65-F5344CB8AC3E}">
        <p14:creationId xmlns:p14="http://schemas.microsoft.com/office/powerpoint/2010/main" val="964326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7A6A-DBD1-57CC-3B7B-04C74F4C5165}"/>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DC935882-0770-6891-E1C5-C2FCAA820285}"/>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8DA89CB7-DBE7-03CD-3C2F-78C94A10B3AC}"/>
              </a:ext>
            </a:extLst>
          </p:cNvPr>
          <p:cNvSpPr txBox="1"/>
          <p:nvPr/>
        </p:nvSpPr>
        <p:spPr>
          <a:xfrm>
            <a:off x="81178" y="1072046"/>
            <a:ext cx="11559209" cy="5324535"/>
          </a:xfrm>
          <a:prstGeom prst="rect">
            <a:avLst/>
          </a:prstGeom>
          <a:noFill/>
        </p:spPr>
        <p:txBody>
          <a:bodyPr wrap="square">
            <a:spAutoFit/>
          </a:bodyPr>
          <a:lstStyle/>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Adidas (2019) adidas deploys </a:t>
            </a:r>
            <a:r>
              <a:rPr lang="en-GB" sz="1000" kern="100" noProof="0" dirty="0" err="1">
                <a:solidFill>
                  <a:srgbClr val="000000"/>
                </a:solidFill>
                <a:effectLst/>
                <a:latin typeface="+mj-lt"/>
                <a:ea typeface="Aptos" panose="020B0004020202020204" pitchFamily="34" charset="0"/>
                <a:cs typeface="Aptos" panose="020B0004020202020204" pitchFamily="34" charset="0"/>
              </a:rPr>
              <a:t>Speedfactory</a:t>
            </a:r>
            <a:r>
              <a:rPr lang="en-GB" sz="1000" kern="100" noProof="0" dirty="0">
                <a:solidFill>
                  <a:srgbClr val="000000"/>
                </a:solidFill>
                <a:effectLst/>
                <a:latin typeface="+mj-lt"/>
                <a:ea typeface="Aptos" panose="020B0004020202020204" pitchFamily="34" charset="0"/>
                <a:cs typeface="Aptos" panose="020B0004020202020204" pitchFamily="34" charset="0"/>
              </a:rPr>
              <a:t> technology at Asian suppliers by end of 2019. Adidas Press Release. Last Accessed on 08 March 2024 from https://www.adidas-group.com/en/media/news-archive/press-releases/2019/adidas-deploys-speedfactory-technology-at-asian-suppliers-by-end-2019</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Akan, O., Allen, R. S., Helms, M. M., &amp; </a:t>
            </a:r>
            <a:r>
              <a:rPr lang="en-GB" sz="1000" kern="100" noProof="0" dirty="0" err="1">
                <a:solidFill>
                  <a:srgbClr val="000000"/>
                </a:solidFill>
                <a:effectLst/>
                <a:latin typeface="+mj-lt"/>
                <a:ea typeface="Aptos" panose="020B0004020202020204" pitchFamily="34" charset="0"/>
                <a:cs typeface="Aptos" panose="020B0004020202020204" pitchFamily="34" charset="0"/>
              </a:rPr>
              <a:t>Spralls</a:t>
            </a:r>
            <a:r>
              <a:rPr lang="en-GB" sz="1000" kern="100" noProof="0" dirty="0">
                <a:solidFill>
                  <a:srgbClr val="000000"/>
                </a:solidFill>
                <a:effectLst/>
                <a:latin typeface="+mj-lt"/>
                <a:ea typeface="Aptos" panose="020B0004020202020204" pitchFamily="34" charset="0"/>
                <a:cs typeface="Aptos" panose="020B0004020202020204" pitchFamily="34" charset="0"/>
              </a:rPr>
              <a:t> III, S. A. (2006). Critical tactics for implementing Porter's generic strategies. Journal of business strategy, 27(1), 43-53.</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Baía, E. P., &amp; Ferreira, J. J. (2024). Dynamic capabilities and performance: how has the relationship been assessed? Journal of Management &amp; Organization, 30(1), 188-217.</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Barjak</a:t>
            </a:r>
            <a:r>
              <a:rPr lang="en-GB" sz="1000" kern="100" noProof="0" dirty="0">
                <a:solidFill>
                  <a:srgbClr val="000000"/>
                </a:solidFill>
                <a:effectLst/>
                <a:latin typeface="+mj-lt"/>
                <a:ea typeface="Aptos" panose="020B0004020202020204" pitchFamily="34" charset="0"/>
                <a:cs typeface="Aptos" panose="020B0004020202020204" pitchFamily="34" charset="0"/>
              </a:rPr>
              <a:t>, F., Lindeque, J., Koch, J., &amp; Soland, M. (2022). Segmenting household electricity customers with quantitative and qualitative approaches. Renewable and Sustainable Energy Reviews, 157, 112014.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Barney, J. (1991). Firm resources and sustained competitive advantage. Journal of Management, 17 (1), 99–120.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Barney, J. B. (2001). Resource-based theories of competitive advantage: A ten-year retrospective on the resource-based view. Journal of Management, 27(6), 643-650. </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Barney, J. B. (2020). Measuring firm performance in a way that is consistent with strategic management theory. Academy of Management Discoveries, 6(1), 5-7.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Bharadwaj, A. S. (2000). A resource-based perspective on information technology capability and firm performance: an empirical investigation. MIS Quarterly, 24(1), 169-196.</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Bharadwaj, A., El </a:t>
            </a:r>
            <a:r>
              <a:rPr lang="en-GB" sz="1000" kern="100" noProof="0" dirty="0" err="1">
                <a:solidFill>
                  <a:srgbClr val="000000"/>
                </a:solidFill>
                <a:effectLst/>
                <a:latin typeface="+mj-lt"/>
                <a:ea typeface="Aptos" panose="020B0004020202020204" pitchFamily="34" charset="0"/>
                <a:cs typeface="Aptos" panose="020B0004020202020204" pitchFamily="34" charset="0"/>
              </a:rPr>
              <a:t>Sawy</a:t>
            </a:r>
            <a:r>
              <a:rPr lang="en-GB" sz="1000" kern="100" noProof="0" dirty="0">
                <a:solidFill>
                  <a:srgbClr val="000000"/>
                </a:solidFill>
                <a:effectLst/>
                <a:latin typeface="+mj-lt"/>
                <a:ea typeface="Aptos" panose="020B0004020202020204" pitchFamily="34" charset="0"/>
                <a:cs typeface="Aptos" panose="020B0004020202020204" pitchFamily="34" charset="0"/>
              </a:rPr>
              <a:t>, O.A., Pavlou, P. A., &amp; Venkatraman, N.V. (2013). Digital business strategy: toward a next generation of insights. MIS Quarterly, 37(2), 471-482.</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Eisenhardt, K. M., &amp; Martin, J. A. (2000). Dynamic capabilities: what are they?. Strategic Management Journal, 21(10‐11), 1105-1121.</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Freeman, R. E. (1984). Strategic Management: A Stakeholder Approach. Boston: Pitman.</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Henderson, J. C., &amp; Venkatraman, N. (1999). Strategic alignment: a model for organizational transformation via information technology. IBM Systems Journal, 38(2&amp;3), 472-484.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Kaplinsky, R., &amp; Morris, M. (2000). A handbook for value chain research (Vol. 113). Brighton: University of Sussex, Institute of Development Studies.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Kim, E., Nam, D. I., &amp; Stimpert, J. L. (2004). The applicability of Porter’s generic strategies in the digital age: assumptions, conjectures, and suggestions. Journal of Management, 30(5), 569-589.</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Kraft, C., Lindeque, J. P., &amp; Peter, M. K. (2022). The digital transformation of Swiss small and medium-sized enterprises: insights from digital tool adoption. Journal of Strategy and Management, 15(3), 468-494.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Lindeque, J., &amp; Samuel, O. (2022). The societal case for small business social responsibility: A review of the evidence of societal impact types and their relevance to stakeholders. In The Impact of Corporate Social Responsibility (pp. 44-69). New York: Routledge.</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McGahan, A. M., &amp; Porter, M. E. (1997). How much does industry matter, really?. Strategic Management Journal, 18(S1), 15-30.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Menz, M., Kunisch, S., Birkinshaw, J., Collis, D. J., Foss, N. J., </a:t>
            </a:r>
            <a:r>
              <a:rPr lang="en-GB" sz="1000" kern="100" noProof="0" dirty="0" err="1">
                <a:solidFill>
                  <a:srgbClr val="000000"/>
                </a:solidFill>
                <a:effectLst/>
                <a:latin typeface="+mj-lt"/>
                <a:ea typeface="Aptos" panose="020B0004020202020204" pitchFamily="34" charset="0"/>
                <a:cs typeface="Aptos" panose="020B0004020202020204" pitchFamily="34" charset="0"/>
              </a:rPr>
              <a:t>Hoskisson</a:t>
            </a:r>
            <a:r>
              <a:rPr lang="en-GB" sz="1000" kern="100" noProof="0" dirty="0">
                <a:solidFill>
                  <a:srgbClr val="000000"/>
                </a:solidFill>
                <a:effectLst/>
                <a:latin typeface="+mj-lt"/>
                <a:ea typeface="Aptos" panose="020B0004020202020204" pitchFamily="34" charset="0"/>
                <a:cs typeface="Aptos" panose="020B0004020202020204" pitchFamily="34" charset="0"/>
              </a:rPr>
              <a:t>, R. E., &amp; Prescott, J. E. (2021). Corporate Strategy and the Theory of the Firm in the Digital Age. Journal of Management Studies, 58(7), 1695-1720.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Müller, F. (2017).  "Knit for You": Wie Adidas </a:t>
            </a:r>
            <a:r>
              <a:rPr lang="en-GB" sz="1000" kern="100" noProof="0" dirty="0" err="1">
                <a:solidFill>
                  <a:srgbClr val="000000"/>
                </a:solidFill>
                <a:effectLst/>
                <a:latin typeface="+mj-lt"/>
                <a:ea typeface="Aptos" panose="020B0004020202020204" pitchFamily="34" charset="0"/>
                <a:cs typeface="Aptos" panose="020B0004020202020204" pitchFamily="34" charset="0"/>
              </a:rPr>
              <a:t>mit</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einem</a:t>
            </a:r>
            <a:r>
              <a:rPr lang="en-GB" sz="1000" kern="100" noProof="0" dirty="0">
                <a:solidFill>
                  <a:srgbClr val="000000"/>
                </a:solidFill>
                <a:effectLst/>
                <a:latin typeface="+mj-lt"/>
                <a:ea typeface="Aptos" panose="020B0004020202020204" pitchFamily="34" charset="0"/>
                <a:cs typeface="Aptos" panose="020B0004020202020204" pitchFamily="34" charset="0"/>
              </a:rPr>
              <a:t> Pop-up-Store die Zukunft </a:t>
            </a:r>
            <a:r>
              <a:rPr lang="en-GB" sz="1000" kern="100" noProof="0" dirty="0" err="1">
                <a:solidFill>
                  <a:srgbClr val="000000"/>
                </a:solidFill>
                <a:effectLst/>
                <a:latin typeface="+mj-lt"/>
                <a:ea typeface="Aptos" panose="020B0004020202020204" pitchFamily="34" charset="0"/>
                <a:cs typeface="Aptos" panose="020B0004020202020204" pitchFamily="34" charset="0"/>
              </a:rPr>
              <a:t>einläutet</a:t>
            </a:r>
            <a:r>
              <a:rPr lang="en-GB" sz="1000" kern="100" noProof="0" dirty="0">
                <a:solidFill>
                  <a:srgbClr val="000000"/>
                </a:solidFill>
                <a:effectLst/>
                <a:latin typeface="+mj-lt"/>
                <a:ea typeface="Aptos" panose="020B0004020202020204" pitchFamily="34" charset="0"/>
                <a:cs typeface="Aptos" panose="020B0004020202020204" pitchFamily="34" charset="0"/>
              </a:rPr>
              <a:t>. </a:t>
            </a:r>
            <a:r>
              <a:rPr lang="en-GB" sz="1000" kern="100" noProof="0" dirty="0" err="1">
                <a:solidFill>
                  <a:srgbClr val="000000"/>
                </a:solidFill>
                <a:effectLst/>
                <a:latin typeface="+mj-lt"/>
                <a:ea typeface="Aptos" panose="020B0004020202020204" pitchFamily="34" charset="0"/>
                <a:cs typeface="Aptos" panose="020B0004020202020204" pitchFamily="34" charset="0"/>
              </a:rPr>
              <a:t>Horizont</a:t>
            </a:r>
            <a:r>
              <a:rPr lang="en-GB" sz="1000" kern="100" noProof="0" dirty="0">
                <a:solidFill>
                  <a:srgbClr val="000000"/>
                </a:solidFill>
                <a:effectLst/>
                <a:latin typeface="+mj-lt"/>
                <a:ea typeface="Aptos" panose="020B0004020202020204" pitchFamily="34" charset="0"/>
                <a:cs typeface="Aptos" panose="020B0004020202020204" pitchFamily="34" charset="0"/>
              </a:rPr>
              <a:t>, Available from https://www.horizont.net/marketing/nachrichten/Knit-for-You-Wie-Adidas-mit-einem-Pop-up-Store-die-Zukunft-einlaeutet-156393</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Networking and Information Technology Research and Development Program of the United States Government (NITRD; 2015). Cyber Physical Systems Vision Statement. Available from: https://www.nitrd.gov/nitrdgroups/images/6/6a/Cyber_Physical_Systems_(CPS)_Vision_Statement.pdf </a:t>
            </a:r>
          </a:p>
          <a:p>
            <a:pPr marL="457200" indent="-457200">
              <a:buNone/>
            </a:pPr>
            <a:r>
              <a:rPr lang="en-GB" sz="1000" kern="100" noProof="0" dirty="0">
                <a:solidFill>
                  <a:srgbClr val="000000"/>
                </a:solidFill>
                <a:effectLst/>
                <a:latin typeface="+mj-lt"/>
                <a:ea typeface="Aptos" panose="020B0004020202020204" pitchFamily="34" charset="0"/>
                <a:cs typeface="Aptos (Body)"/>
              </a:rPr>
              <a:t>Newbert, S. L. (2007). Empirical research on the resource‐based view of the firm: an assessment and suggestions for future research. Strategic Management Journal, 28(2), 121-146.</a:t>
            </a:r>
          </a:p>
          <a:p>
            <a:pPr marL="457200" indent="-457200">
              <a:buNone/>
            </a:pPr>
            <a:r>
              <a:rPr lang="en-GB" sz="1000" kern="100" noProof="0" dirty="0">
                <a:solidFill>
                  <a:srgbClr val="000000"/>
                </a:solidFill>
                <a:effectLst/>
                <a:latin typeface="+mj-lt"/>
                <a:ea typeface="Aptos" panose="020B0004020202020204" pitchFamily="34" charset="0"/>
                <a:cs typeface="Aptos (Body)"/>
              </a:rPr>
              <a:t>Panagiotou, G. (2006). The impact of managerial cognitions on the structure‐conduct‐performance (SCP) paradigm: A strategic group perspective. Management Decision, 44(3), 423-441.</a:t>
            </a:r>
          </a:p>
          <a:p>
            <a:pPr marL="457200" indent="-457200">
              <a:buNone/>
            </a:pPr>
            <a:r>
              <a:rPr lang="en-GB" sz="1000" kern="100" noProof="0" dirty="0">
                <a:solidFill>
                  <a:srgbClr val="000000"/>
                </a:solidFill>
                <a:effectLst/>
                <a:latin typeface="+mj-lt"/>
                <a:ea typeface="Aptos" panose="020B0004020202020204" pitchFamily="34" charset="0"/>
                <a:cs typeface="Aptos (Body)"/>
              </a:rPr>
              <a:t>Peter, M. K., Kraft, C., &amp; Lindeque, J. (2020). Strategic Action Fields of Digital Transformation: An exploration of the strategic action fields of Swiss SMEs and large enterprises. Journal of Strategy and Management, 13(1), 160-180.</a:t>
            </a:r>
          </a:p>
          <a:p>
            <a:pPr marL="457200" indent="-457200">
              <a:buNone/>
            </a:pPr>
            <a:r>
              <a:rPr lang="en-GB" sz="1000" kern="100" noProof="0" dirty="0">
                <a:solidFill>
                  <a:srgbClr val="000000"/>
                </a:solidFill>
                <a:effectLst/>
                <a:latin typeface="+mj-lt"/>
                <a:ea typeface="Aptos" panose="020B0004020202020204" pitchFamily="34" charset="0"/>
                <a:cs typeface="Aptos (Body)"/>
              </a:rPr>
              <a:t>Peter, M.K. (</a:t>
            </a:r>
            <a:r>
              <a:rPr lang="en-GB" sz="1000" kern="100" noProof="0" dirty="0" err="1">
                <a:solidFill>
                  <a:srgbClr val="000000"/>
                </a:solidFill>
                <a:effectLst/>
                <a:latin typeface="+mj-lt"/>
                <a:ea typeface="Aptos" panose="020B0004020202020204" pitchFamily="34" charset="0"/>
                <a:cs typeface="Aptos (Body)"/>
              </a:rPr>
              <a:t>Hrsg</a:t>
            </a:r>
            <a:r>
              <a:rPr lang="en-GB" sz="1000" kern="100" noProof="0" dirty="0">
                <a:solidFill>
                  <a:srgbClr val="000000"/>
                </a:solidFill>
                <a:effectLst/>
                <a:latin typeface="+mj-lt"/>
                <a:ea typeface="Aptos" panose="020B0004020202020204" pitchFamily="34" charset="0"/>
                <a:cs typeface="Aptos (Body)"/>
              </a:rPr>
              <a:t>.) (2017). KMU-Transformation: Als KMU die </a:t>
            </a:r>
            <a:r>
              <a:rPr lang="en-GB" sz="1000" kern="100" noProof="0" dirty="0" err="1">
                <a:solidFill>
                  <a:srgbClr val="000000"/>
                </a:solidFill>
                <a:effectLst/>
                <a:latin typeface="+mj-lt"/>
                <a:ea typeface="Aptos" panose="020B0004020202020204" pitchFamily="34" charset="0"/>
                <a:cs typeface="Aptos (Body)"/>
              </a:rPr>
              <a:t>Digitale</a:t>
            </a:r>
            <a:r>
              <a:rPr lang="en-GB" sz="1000" kern="100" noProof="0" dirty="0">
                <a:solidFill>
                  <a:srgbClr val="000000"/>
                </a:solidFill>
                <a:effectLst/>
                <a:latin typeface="+mj-lt"/>
                <a:ea typeface="Aptos" panose="020B0004020202020204" pitchFamily="34" charset="0"/>
                <a:cs typeface="Aptos (Body)"/>
              </a:rPr>
              <a:t> Transformation </a:t>
            </a:r>
            <a:r>
              <a:rPr lang="en-GB" sz="1000" kern="100" noProof="0" dirty="0" err="1">
                <a:solidFill>
                  <a:srgbClr val="000000"/>
                </a:solidFill>
                <a:effectLst/>
                <a:latin typeface="+mj-lt"/>
                <a:ea typeface="Aptos" panose="020B0004020202020204" pitchFamily="34" charset="0"/>
                <a:cs typeface="Aptos (Body)"/>
              </a:rPr>
              <a:t>erfolgreich</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umsetzen</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Forschungsresultate</a:t>
            </a:r>
            <a:r>
              <a:rPr lang="en-GB" sz="1000" kern="100" noProof="0" dirty="0">
                <a:solidFill>
                  <a:srgbClr val="000000"/>
                </a:solidFill>
                <a:effectLst/>
                <a:latin typeface="+mj-lt"/>
                <a:ea typeface="Aptos" panose="020B0004020202020204" pitchFamily="34" charset="0"/>
                <a:cs typeface="Aptos (Body)"/>
              </a:rPr>
              <a:t> und </a:t>
            </a:r>
            <a:r>
              <a:rPr lang="en-GB" sz="1000" kern="100" noProof="0" dirty="0" err="1">
                <a:solidFill>
                  <a:srgbClr val="000000"/>
                </a:solidFill>
                <a:effectLst/>
                <a:latin typeface="+mj-lt"/>
                <a:ea typeface="Aptos" panose="020B0004020202020204" pitchFamily="34" charset="0"/>
                <a:cs typeface="Aptos (Body)"/>
              </a:rPr>
              <a:t>Praxisleitfaden</a:t>
            </a:r>
            <a:r>
              <a:rPr lang="en-GB" sz="1000" kern="100" noProof="0" dirty="0">
                <a:solidFill>
                  <a:srgbClr val="000000"/>
                </a:solidFill>
                <a:effectLst/>
                <a:latin typeface="+mj-lt"/>
                <a:ea typeface="Aptos" panose="020B0004020202020204" pitchFamily="34" charset="0"/>
                <a:cs typeface="Aptos (Body)"/>
              </a:rPr>
              <a:t>. FHNW Hochschule </a:t>
            </a:r>
            <a:r>
              <a:rPr lang="en-GB" sz="1000" kern="100" noProof="0" dirty="0" err="1">
                <a:solidFill>
                  <a:srgbClr val="000000"/>
                </a:solidFill>
                <a:effectLst/>
                <a:latin typeface="+mj-lt"/>
                <a:ea typeface="Aptos" panose="020B0004020202020204" pitchFamily="34" charset="0"/>
                <a:cs typeface="Aptos (Body)"/>
              </a:rPr>
              <a:t>für</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Wirtschaft</a:t>
            </a:r>
            <a:r>
              <a:rPr lang="en-GB" sz="1000" kern="100" noProof="0" dirty="0">
                <a:solidFill>
                  <a:srgbClr val="000000"/>
                </a:solidFill>
                <a:effectLst/>
                <a:latin typeface="+mj-lt"/>
                <a:ea typeface="Aptos" panose="020B0004020202020204" pitchFamily="34" charset="0"/>
                <a:cs typeface="Aptos (Body)"/>
              </a:rPr>
              <a:t>, Olten/Schweiz, www.kmu-transformation.ch.</a:t>
            </a:r>
          </a:p>
          <a:p>
            <a:pPr marL="457200" indent="-457200">
              <a:buNone/>
            </a:pPr>
            <a:r>
              <a:rPr lang="en-GB" sz="1000" kern="100" noProof="0" dirty="0">
                <a:solidFill>
                  <a:srgbClr val="000000"/>
                </a:solidFill>
                <a:effectLst/>
                <a:latin typeface="+mj-lt"/>
                <a:ea typeface="Aptos" panose="020B0004020202020204" pitchFamily="34" charset="0"/>
                <a:cs typeface="Aptos (Body)"/>
              </a:rPr>
              <a:t>Peter, M.K. (</a:t>
            </a:r>
            <a:r>
              <a:rPr lang="en-GB" sz="1000" kern="100" noProof="0" dirty="0" err="1">
                <a:solidFill>
                  <a:srgbClr val="000000"/>
                </a:solidFill>
                <a:effectLst/>
                <a:latin typeface="+mj-lt"/>
                <a:ea typeface="Aptos" panose="020B0004020202020204" pitchFamily="34" charset="0"/>
                <a:cs typeface="Aptos (Body)"/>
              </a:rPr>
              <a:t>Hrsg</a:t>
            </a:r>
            <a:r>
              <a:rPr lang="en-GB" sz="1000" kern="100" noProof="0" dirty="0">
                <a:solidFill>
                  <a:srgbClr val="000000"/>
                </a:solidFill>
                <a:effectLst/>
                <a:latin typeface="+mj-lt"/>
                <a:ea typeface="Aptos" panose="020B0004020202020204" pitchFamily="34" charset="0"/>
                <a:cs typeface="Aptos (Body)"/>
              </a:rPr>
              <a:t>.) (2021). </a:t>
            </a:r>
            <a:r>
              <a:rPr lang="en-GB" sz="1000" kern="100" noProof="0" dirty="0" err="1">
                <a:solidFill>
                  <a:srgbClr val="000000"/>
                </a:solidFill>
                <a:effectLst/>
                <a:latin typeface="+mj-lt"/>
                <a:ea typeface="Aptos" panose="020B0004020202020204" pitchFamily="34" charset="0"/>
                <a:cs typeface="Aptos (Body)"/>
              </a:rPr>
              <a:t>Strategieentwicklung</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im</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digitalen</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Zeitalter</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Planung</a:t>
            </a:r>
            <a:r>
              <a:rPr lang="en-GB" sz="1000" kern="100" noProof="0" dirty="0">
                <a:solidFill>
                  <a:srgbClr val="000000"/>
                </a:solidFill>
                <a:effectLst/>
                <a:latin typeface="+mj-lt"/>
                <a:ea typeface="Aptos" panose="020B0004020202020204" pitchFamily="34" charset="0"/>
                <a:cs typeface="Aptos (Body)"/>
              </a:rPr>
              <a:t> und </a:t>
            </a:r>
            <a:r>
              <a:rPr lang="en-GB" sz="1000" kern="100" noProof="0" dirty="0" err="1">
                <a:solidFill>
                  <a:srgbClr val="000000"/>
                </a:solidFill>
                <a:effectLst/>
                <a:latin typeface="+mj-lt"/>
                <a:ea typeface="Aptos" panose="020B0004020202020204" pitchFamily="34" charset="0"/>
                <a:cs typeface="Aptos (Body)"/>
              </a:rPr>
              <a:t>Umsetzung</a:t>
            </a:r>
            <a:r>
              <a:rPr lang="en-GB" sz="1000" kern="100" noProof="0" dirty="0">
                <a:solidFill>
                  <a:srgbClr val="000000"/>
                </a:solidFill>
                <a:effectLst/>
                <a:latin typeface="+mj-lt"/>
                <a:ea typeface="Aptos" panose="020B0004020202020204" pitchFamily="34" charset="0"/>
                <a:cs typeface="Aptos (Body)"/>
              </a:rPr>
              <a:t> der </a:t>
            </a:r>
            <a:r>
              <a:rPr lang="en-GB" sz="1000" kern="100" noProof="0" dirty="0" err="1">
                <a:solidFill>
                  <a:srgbClr val="000000"/>
                </a:solidFill>
                <a:effectLst/>
                <a:latin typeface="+mj-lt"/>
                <a:ea typeface="Aptos" panose="020B0004020202020204" pitchFamily="34" charset="0"/>
                <a:cs typeface="Aptos (Body)"/>
              </a:rPr>
              <a:t>Digitalen</a:t>
            </a:r>
            <a:r>
              <a:rPr lang="en-GB" sz="1000" kern="100" noProof="0" dirty="0">
                <a:solidFill>
                  <a:srgbClr val="000000"/>
                </a:solidFill>
                <a:effectLst/>
                <a:latin typeface="+mj-lt"/>
                <a:ea typeface="Aptos" panose="020B0004020202020204" pitchFamily="34" charset="0"/>
                <a:cs typeface="Aptos (Body)"/>
              </a:rPr>
              <a:t> Transformation. FHNW Hochschule </a:t>
            </a:r>
            <a:r>
              <a:rPr lang="en-GB" sz="1000" kern="100" noProof="0" dirty="0" err="1">
                <a:solidFill>
                  <a:srgbClr val="000000"/>
                </a:solidFill>
                <a:effectLst/>
                <a:latin typeface="+mj-lt"/>
                <a:ea typeface="Aptos" panose="020B0004020202020204" pitchFamily="34" charset="0"/>
                <a:cs typeface="Aptos (Body)"/>
              </a:rPr>
              <a:t>für</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Wirtschaft</a:t>
            </a:r>
            <a:r>
              <a:rPr lang="en-GB" sz="1000" kern="100" noProof="0" dirty="0">
                <a:solidFill>
                  <a:srgbClr val="000000"/>
                </a:solidFill>
                <a:effectLst/>
                <a:latin typeface="+mj-lt"/>
                <a:ea typeface="Aptos" panose="020B0004020202020204" pitchFamily="34" charset="0"/>
                <a:cs typeface="Aptos (Body)"/>
              </a:rPr>
              <a:t> und </a:t>
            </a:r>
            <a:r>
              <a:rPr lang="en-GB" sz="1000" kern="100" noProof="0" dirty="0" err="1">
                <a:solidFill>
                  <a:srgbClr val="000000"/>
                </a:solidFill>
                <a:effectLst/>
                <a:latin typeface="+mj-lt"/>
                <a:ea typeface="Aptos" panose="020B0004020202020204" pitchFamily="34" charset="0"/>
                <a:cs typeface="Aptos (Body)"/>
              </a:rPr>
              <a:t>Strategylab</a:t>
            </a:r>
            <a:r>
              <a:rPr lang="en-GB" sz="1000" kern="100" noProof="0" dirty="0">
                <a:solidFill>
                  <a:srgbClr val="000000"/>
                </a:solidFill>
                <a:effectLst/>
                <a:latin typeface="+mj-lt"/>
                <a:ea typeface="Aptos" panose="020B0004020202020204" pitchFamily="34" charset="0"/>
                <a:cs typeface="Aptos (Body)"/>
              </a:rPr>
              <a:t>, Olten/Schweiz, www.strategische-transformation.ch.</a:t>
            </a:r>
          </a:p>
          <a:p>
            <a:pPr marL="457200" indent="-457200">
              <a:buNone/>
            </a:pPr>
            <a:r>
              <a:rPr lang="en-GB" sz="1000" kern="100" noProof="0" dirty="0">
                <a:solidFill>
                  <a:srgbClr val="000000"/>
                </a:solidFill>
                <a:effectLst/>
                <a:latin typeface="+mj-lt"/>
                <a:ea typeface="Aptos" panose="020B0004020202020204" pitchFamily="34" charset="0"/>
                <a:cs typeface="Aptos (Body)"/>
              </a:rPr>
              <a:t>Peter, M.K. (2023). </a:t>
            </a:r>
            <a:r>
              <a:rPr lang="en-GB" sz="1000" kern="100" noProof="0" dirty="0" err="1">
                <a:solidFill>
                  <a:srgbClr val="000000"/>
                </a:solidFill>
                <a:effectLst/>
                <a:latin typeface="+mj-lt"/>
                <a:ea typeface="Aptos" panose="020B0004020202020204" pitchFamily="34" charset="0"/>
                <a:cs typeface="Aptos (Body)"/>
              </a:rPr>
              <a:t>Digitaler</a:t>
            </a:r>
            <a:r>
              <a:rPr lang="en-GB" sz="1000" kern="100" noProof="0" dirty="0">
                <a:solidFill>
                  <a:srgbClr val="000000"/>
                </a:solidFill>
                <a:effectLst/>
                <a:latin typeface="+mj-lt"/>
                <a:ea typeface="Aptos" panose="020B0004020202020204" pitchFamily="34" charset="0"/>
                <a:cs typeface="Aptos (Body)"/>
              </a:rPr>
              <a:t> Masterplan für KMU. So </a:t>
            </a:r>
            <a:r>
              <a:rPr lang="en-GB" sz="1000" kern="100" noProof="0" dirty="0" err="1">
                <a:solidFill>
                  <a:srgbClr val="000000"/>
                </a:solidFill>
                <a:effectLst/>
                <a:latin typeface="+mj-lt"/>
                <a:ea typeface="Aptos" panose="020B0004020202020204" pitchFamily="34" charset="0"/>
                <a:cs typeface="Aptos (Body)"/>
              </a:rPr>
              <a:t>gelingt</a:t>
            </a:r>
            <a:r>
              <a:rPr lang="en-GB" sz="1000" kern="100" noProof="0" dirty="0">
                <a:solidFill>
                  <a:srgbClr val="000000"/>
                </a:solidFill>
                <a:effectLst/>
                <a:latin typeface="+mj-lt"/>
                <a:ea typeface="Aptos" panose="020B0004020202020204" pitchFamily="34" charset="0"/>
                <a:cs typeface="Aptos (Body)"/>
              </a:rPr>
              <a:t> die </a:t>
            </a:r>
            <a:r>
              <a:rPr lang="en-GB" sz="1000" kern="100" noProof="0" dirty="0" err="1">
                <a:solidFill>
                  <a:srgbClr val="000000"/>
                </a:solidFill>
                <a:effectLst/>
                <a:latin typeface="+mj-lt"/>
                <a:ea typeface="Aptos" panose="020B0004020202020204" pitchFamily="34" charset="0"/>
                <a:cs typeface="Aptos (Body)"/>
              </a:rPr>
              <a:t>digitale</a:t>
            </a:r>
            <a:r>
              <a:rPr lang="en-GB" sz="1000" kern="100" noProof="0" dirty="0">
                <a:solidFill>
                  <a:srgbClr val="000000"/>
                </a:solidFill>
                <a:effectLst/>
                <a:latin typeface="+mj-lt"/>
                <a:ea typeface="Aptos" panose="020B0004020202020204" pitchFamily="34" charset="0"/>
                <a:cs typeface="Aptos (Body)"/>
              </a:rPr>
              <a:t> Transformation in </a:t>
            </a:r>
            <a:r>
              <a:rPr lang="en-GB" sz="1000" kern="100" noProof="0" dirty="0" err="1">
                <a:solidFill>
                  <a:srgbClr val="000000"/>
                </a:solidFill>
                <a:effectLst/>
                <a:latin typeface="+mj-lt"/>
                <a:ea typeface="Aptos" panose="020B0004020202020204" pitchFamily="34" charset="0"/>
                <a:cs typeface="Aptos (Body)"/>
              </a:rPr>
              <a:t>Ihrem</a:t>
            </a:r>
            <a:r>
              <a:rPr lang="en-GB" sz="1000" kern="100" noProof="0" dirty="0">
                <a:solidFill>
                  <a:srgbClr val="000000"/>
                </a:solidFill>
                <a:effectLst/>
                <a:latin typeface="+mj-lt"/>
                <a:ea typeface="Aptos" panose="020B0004020202020204" pitchFamily="34" charset="0"/>
                <a:cs typeface="Aptos (Body)"/>
              </a:rPr>
              <a:t> </a:t>
            </a:r>
            <a:r>
              <a:rPr lang="en-GB" sz="1000" kern="100" noProof="0" dirty="0" err="1">
                <a:solidFill>
                  <a:srgbClr val="000000"/>
                </a:solidFill>
                <a:effectLst/>
                <a:latin typeface="+mj-lt"/>
                <a:ea typeface="Aptos" panose="020B0004020202020204" pitchFamily="34" charset="0"/>
                <a:cs typeface="Aptos (Body)"/>
              </a:rPr>
              <a:t>Unternehmen</a:t>
            </a:r>
            <a:r>
              <a:rPr lang="en-GB" sz="1000" kern="100" noProof="0" dirty="0">
                <a:solidFill>
                  <a:srgbClr val="000000"/>
                </a:solidFill>
                <a:effectLst/>
                <a:latin typeface="+mj-lt"/>
                <a:ea typeface="Aptos" panose="020B0004020202020204" pitchFamily="34" charset="0"/>
                <a:cs typeface="Aptos (Body)"/>
              </a:rPr>
              <a:t>. Verlag Beobachter Edition &amp; </a:t>
            </a:r>
            <a:r>
              <a:rPr lang="en-GB" sz="1000" kern="100" noProof="0" dirty="0" err="1">
                <a:solidFill>
                  <a:srgbClr val="000000"/>
                </a:solidFill>
                <a:effectLst/>
                <a:latin typeface="+mj-lt"/>
                <a:ea typeface="Aptos" panose="020B0004020202020204" pitchFamily="34" charset="0"/>
                <a:cs typeface="Aptos (Body)"/>
              </a:rPr>
              <a:t>Handelszeitung</a:t>
            </a:r>
            <a:r>
              <a:rPr lang="en-GB" sz="1000" kern="100" noProof="0" dirty="0">
                <a:solidFill>
                  <a:srgbClr val="000000"/>
                </a:solidFill>
                <a:effectLst/>
                <a:latin typeface="+mj-lt"/>
                <a:ea typeface="Aptos" panose="020B0004020202020204" pitchFamily="34" charset="0"/>
                <a:cs typeface="Aptos (Body)"/>
              </a:rPr>
              <a:t>. Zürich/Schweiz, </a:t>
            </a:r>
            <a:r>
              <a:rPr lang="en-GB" sz="1000" kern="100" noProof="0" dirty="0">
                <a:solidFill>
                  <a:srgbClr val="000000"/>
                </a:solidFill>
                <a:effectLst/>
                <a:latin typeface="+mj-lt"/>
                <a:ea typeface="Aptos" panose="020B0004020202020204" pitchFamily="34" charset="0"/>
                <a:cs typeface="Aptos (Body)"/>
                <a:hlinkClick r:id="rId2"/>
              </a:rPr>
              <a:t>www.digitaler-masterplan.ch</a:t>
            </a:r>
            <a:r>
              <a:rPr lang="en-GB" sz="1000" kern="100" noProof="0" dirty="0">
                <a:solidFill>
                  <a:srgbClr val="000000"/>
                </a:solidFill>
                <a:effectLst/>
                <a:latin typeface="+mj-lt"/>
                <a:ea typeface="Aptos" panose="020B0004020202020204" pitchFamily="34" charset="0"/>
                <a:cs typeface="Aptos (Body)"/>
              </a:rPr>
              <a:t>.</a:t>
            </a:r>
          </a:p>
          <a:p>
            <a:pPr marL="457200" indent="-457200">
              <a:buNone/>
            </a:pPr>
            <a:r>
              <a:rPr lang="en-GB" sz="1000" kern="100" noProof="0" dirty="0">
                <a:solidFill>
                  <a:srgbClr val="000000"/>
                </a:solidFill>
                <a:effectLst/>
                <a:latin typeface="+mj-lt"/>
                <a:ea typeface="Aptos" panose="020B0004020202020204" pitchFamily="34" charset="0"/>
                <a:cs typeface="Aptos (Body)"/>
              </a:rPr>
              <a:t>Peter, M.K. (2024). The Digital Transformation Canvas. Develop and implement your digital strategy. FT Publishing/Pearson, London/UK, www.the-digital-transformation-canvas.com.</a:t>
            </a:r>
          </a:p>
        </p:txBody>
      </p:sp>
    </p:spTree>
    <p:extLst>
      <p:ext uri="{BB962C8B-B14F-4D97-AF65-F5344CB8AC3E}">
        <p14:creationId xmlns:p14="http://schemas.microsoft.com/office/powerpoint/2010/main" val="6816811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1D5C7-FCBF-9C90-28EF-0072BB2F0B07}"/>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7EC33FBA-0321-2A55-D09E-D08C2BBE5877}"/>
              </a:ext>
            </a:extLst>
          </p:cNvPr>
          <p:cNvSpPr txBox="1"/>
          <p:nvPr/>
        </p:nvSpPr>
        <p:spPr>
          <a:xfrm>
            <a:off x="31750" y="419192"/>
            <a:ext cx="11838258" cy="553998"/>
          </a:xfrm>
          <a:prstGeom prst="rect">
            <a:avLst/>
          </a:prstGeom>
          <a:noFill/>
        </p:spPr>
        <p:txBody>
          <a:bodyPr wrap="square">
            <a:spAutoFit/>
          </a:bodyPr>
          <a:lstStyle/>
          <a:p>
            <a:r>
              <a:rPr lang="en-GB" sz="3000" noProof="0" dirty="0">
                <a:latin typeface="+mj-lt"/>
              </a:rPr>
              <a:t>References</a:t>
            </a:r>
          </a:p>
        </p:txBody>
      </p:sp>
      <p:sp>
        <p:nvSpPr>
          <p:cNvPr id="5" name="TextBox 3">
            <a:extLst>
              <a:ext uri="{FF2B5EF4-FFF2-40B4-BE49-F238E27FC236}">
                <a16:creationId xmlns:a16="http://schemas.microsoft.com/office/drawing/2014/main" id="{489DD051-5925-09EB-EECB-9BE5F19C4E09}"/>
              </a:ext>
            </a:extLst>
          </p:cNvPr>
          <p:cNvSpPr txBox="1"/>
          <p:nvPr/>
        </p:nvSpPr>
        <p:spPr>
          <a:xfrm>
            <a:off x="81178" y="1072046"/>
            <a:ext cx="11559209" cy="3477875"/>
          </a:xfrm>
          <a:prstGeom prst="rect">
            <a:avLst/>
          </a:prstGeom>
          <a:noFill/>
        </p:spPr>
        <p:txBody>
          <a:bodyPr wrap="square">
            <a:spAutoFit/>
          </a:bodyPr>
          <a:lstStyle/>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Piepponen</a:t>
            </a:r>
            <a:r>
              <a:rPr lang="en-GB" sz="1000" kern="100" noProof="0" dirty="0">
                <a:solidFill>
                  <a:srgbClr val="000000"/>
                </a:solidFill>
                <a:effectLst/>
                <a:latin typeface="+mj-lt"/>
                <a:ea typeface="Aptos" panose="020B0004020202020204" pitchFamily="34" charset="0"/>
                <a:cs typeface="Aptos" panose="020B0004020202020204" pitchFamily="34" charset="0"/>
              </a:rPr>
              <a:t>, A., </a:t>
            </a:r>
            <a:r>
              <a:rPr lang="en-GB" sz="1000" kern="100" noProof="0" dirty="0" err="1">
                <a:solidFill>
                  <a:srgbClr val="000000"/>
                </a:solidFill>
                <a:effectLst/>
                <a:latin typeface="+mj-lt"/>
                <a:ea typeface="Aptos" panose="020B0004020202020204" pitchFamily="34" charset="0"/>
                <a:cs typeface="Aptos" panose="020B0004020202020204" pitchFamily="34" charset="0"/>
              </a:rPr>
              <a:t>Ritala</a:t>
            </a:r>
            <a:r>
              <a:rPr lang="en-GB" sz="1000" kern="100" noProof="0" dirty="0">
                <a:solidFill>
                  <a:srgbClr val="000000"/>
                </a:solidFill>
                <a:effectLst/>
                <a:latin typeface="+mj-lt"/>
                <a:ea typeface="Aptos" panose="020B0004020202020204" pitchFamily="34" charset="0"/>
                <a:cs typeface="Aptos" panose="020B0004020202020204" pitchFamily="34" charset="0"/>
              </a:rPr>
              <a:t>, P., Keränen, J., &amp; </a:t>
            </a:r>
            <a:r>
              <a:rPr lang="en-GB" sz="1000" kern="100" noProof="0" dirty="0" err="1">
                <a:solidFill>
                  <a:srgbClr val="000000"/>
                </a:solidFill>
                <a:effectLst/>
                <a:latin typeface="+mj-lt"/>
                <a:ea typeface="Aptos" panose="020B0004020202020204" pitchFamily="34" charset="0"/>
                <a:cs typeface="Aptos" panose="020B0004020202020204" pitchFamily="34" charset="0"/>
              </a:rPr>
              <a:t>Maijanen</a:t>
            </a:r>
            <a:r>
              <a:rPr lang="en-GB" sz="1000" kern="100" noProof="0" dirty="0">
                <a:solidFill>
                  <a:srgbClr val="000000"/>
                </a:solidFill>
                <a:effectLst/>
                <a:latin typeface="+mj-lt"/>
                <a:ea typeface="Aptos" panose="020B0004020202020204" pitchFamily="34" charset="0"/>
                <a:cs typeface="Aptos" panose="020B0004020202020204" pitchFamily="34" charset="0"/>
              </a:rPr>
              <a:t>, P. (2022). Digital transformation of the value proposition: A single case study in the media industry. Journal of Business Research, 150, 311-325.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Porter, M. E. (1985). Competitive Advantage. The Free Press. New York.</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Porter, M.E. (1979). How Competitive Forces Shape Strategy. Harvard Business Review, Marc-April, 137-145.</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Porter, M.E. (1991). Towards a Dynamic Theory of Strategy. Strategic Management Journal, 12, 95-117.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Porter, M.E. (1996). What is Strategy? Harvard Business Review, November-December, 61-78.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Prahalad, C. K., &amp; Hamel, G. (1990). The core competence of the corporation. Harvard Business Review, 68(3), 79-91.</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Rêgo, B. S., Jayantilal, S., Ferreira, J. J., &amp; </a:t>
            </a:r>
            <a:r>
              <a:rPr lang="en-GB" sz="1000" kern="100" noProof="0" dirty="0" err="1">
                <a:solidFill>
                  <a:srgbClr val="000000"/>
                </a:solidFill>
                <a:effectLst/>
                <a:latin typeface="+mj-lt"/>
                <a:ea typeface="Aptos" panose="020B0004020202020204" pitchFamily="34" charset="0"/>
                <a:cs typeface="Aptos" panose="020B0004020202020204" pitchFamily="34" charset="0"/>
              </a:rPr>
              <a:t>Carayannis</a:t>
            </a:r>
            <a:r>
              <a:rPr lang="en-GB" sz="1000" kern="100" noProof="0" dirty="0">
                <a:solidFill>
                  <a:srgbClr val="000000"/>
                </a:solidFill>
                <a:effectLst/>
                <a:latin typeface="+mj-lt"/>
                <a:ea typeface="Aptos" panose="020B0004020202020204" pitchFamily="34" charset="0"/>
                <a:cs typeface="Aptos" panose="020B0004020202020204" pitchFamily="34" charset="0"/>
              </a:rPr>
              <a:t>, E. G. (2021). Digital transformation and strategic management: A systematic review of the literature. Journal of the Knowledge Economy, 1-28.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Richard, P. J., Devinney, T. M., Yip, G. S., &amp; Johnson, G. (2009). Measuring organizational performance: Towards methodological best practice. Journal of Management, 35(3), 718-804.</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Short, J. C., Ketchen Jr, D. J., Palmer, T. B., &amp; Hult, G. T. M. (2007). Firm, strategic group, and industry influences on performance. Strategic Management Journal, 28(2), 147-167.</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Sony, M., &amp; Naik, S. (2020). Industry 4.0 integration with socio-technical systems theory: A systematic review and proposed theoretical model. Technology in Society, 61, 101248.</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Szalkowski, G. A., &amp; Johansen, C. (2023). Defining and measuring the effects of digital technologies on social sustainability: A systematic literature review. Sustainable Development, early view online.</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Taylor, S. A., Hunter, G. L., Zadeh, A. H., </a:t>
            </a:r>
            <a:r>
              <a:rPr lang="en-GB" sz="1000" kern="100" noProof="0" dirty="0" err="1">
                <a:solidFill>
                  <a:srgbClr val="000000"/>
                </a:solidFill>
                <a:effectLst/>
                <a:latin typeface="+mj-lt"/>
                <a:ea typeface="Aptos" panose="020B0004020202020204" pitchFamily="34" charset="0"/>
                <a:cs typeface="Aptos" panose="020B0004020202020204" pitchFamily="34" charset="0"/>
              </a:rPr>
              <a:t>Delpechitre</a:t>
            </a:r>
            <a:r>
              <a:rPr lang="en-GB" sz="1000" kern="100" noProof="0" dirty="0">
                <a:solidFill>
                  <a:srgbClr val="000000"/>
                </a:solidFill>
                <a:effectLst/>
                <a:latin typeface="+mj-lt"/>
                <a:ea typeface="Aptos" panose="020B0004020202020204" pitchFamily="34" charset="0"/>
                <a:cs typeface="Aptos" panose="020B0004020202020204" pitchFamily="34" charset="0"/>
              </a:rPr>
              <a:t>, D., &amp; Lim, J. H. (2020). Value propositions in a digitally transformed world. Industrial Marketing Management, 87, 256-263.</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Teece, D. J., Pisano, G., &amp; </a:t>
            </a:r>
            <a:r>
              <a:rPr lang="en-GB" sz="1000" kern="100" noProof="0" dirty="0" err="1">
                <a:solidFill>
                  <a:srgbClr val="000000"/>
                </a:solidFill>
                <a:effectLst/>
                <a:latin typeface="+mj-lt"/>
                <a:ea typeface="Aptos" panose="020B0004020202020204" pitchFamily="34" charset="0"/>
                <a:cs typeface="Aptos" panose="020B0004020202020204" pitchFamily="34" charset="0"/>
              </a:rPr>
              <a:t>Shuen</a:t>
            </a:r>
            <a:r>
              <a:rPr lang="en-GB" sz="1000" kern="100" noProof="0" dirty="0">
                <a:solidFill>
                  <a:srgbClr val="000000"/>
                </a:solidFill>
                <a:effectLst/>
                <a:latin typeface="+mj-lt"/>
                <a:ea typeface="Aptos" panose="020B0004020202020204" pitchFamily="34" charset="0"/>
                <a:cs typeface="Aptos" panose="020B0004020202020204" pitchFamily="34" charset="0"/>
              </a:rPr>
              <a:t>, A. (1997). Dynamic capabilities and strategic management. Strategic Management Journal, 18(7), 509-533.</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Treacy, M., &amp; Wiersema, F. (1995). The Discipline of Market Leaders. Reading, MA: </a:t>
            </a:r>
            <a:r>
              <a:rPr lang="en-GB" sz="1000" kern="100" noProof="0" dirty="0" err="1">
                <a:solidFill>
                  <a:srgbClr val="000000"/>
                </a:solidFill>
                <a:effectLst/>
                <a:latin typeface="+mj-lt"/>
                <a:ea typeface="Aptos" panose="020B0004020202020204" pitchFamily="34" charset="0"/>
                <a:cs typeface="Aptos" panose="020B0004020202020204" pitchFamily="34" charset="0"/>
              </a:rPr>
              <a:t>Persus</a:t>
            </a:r>
            <a:r>
              <a:rPr lang="en-GB" sz="1000" kern="100" noProof="0" dirty="0">
                <a:solidFill>
                  <a:srgbClr val="000000"/>
                </a:solidFill>
                <a:effectLst/>
                <a:latin typeface="+mj-lt"/>
                <a:ea typeface="Aptos" panose="020B0004020202020204" pitchFamily="34" charset="0"/>
                <a:cs typeface="Aptos" panose="020B0004020202020204" pitchFamily="34" charset="0"/>
              </a:rPr>
              <a:t> Books.</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Verhoef, P. C., Broekhuizen, T., Bart, Y., Bhattacharya, A., Dong, J. Q., Fabian, N., &amp; Haenlein, M. (2021). Digital transformation: A multidisciplinary reflection and research agenda. Journal of Business Research, 122, 889-901.</a:t>
            </a:r>
          </a:p>
          <a:p>
            <a:pPr marL="457200" indent="-457200">
              <a:buNone/>
            </a:pPr>
            <a:r>
              <a:rPr lang="en-GB" sz="1000" kern="100" noProof="0" dirty="0" err="1">
                <a:solidFill>
                  <a:srgbClr val="000000"/>
                </a:solidFill>
                <a:effectLst/>
                <a:latin typeface="+mj-lt"/>
                <a:ea typeface="Aptos" panose="020B0004020202020204" pitchFamily="34" charset="0"/>
                <a:cs typeface="Aptos" panose="020B0004020202020204" pitchFamily="34" charset="0"/>
              </a:rPr>
              <a:t>Volberda</a:t>
            </a:r>
            <a:r>
              <a:rPr lang="en-GB" sz="1000" kern="100" noProof="0" dirty="0">
                <a:solidFill>
                  <a:srgbClr val="000000"/>
                </a:solidFill>
                <a:effectLst/>
                <a:latin typeface="+mj-lt"/>
                <a:ea typeface="Aptos" panose="020B0004020202020204" pitchFamily="34" charset="0"/>
                <a:cs typeface="Aptos" panose="020B0004020202020204" pitchFamily="34" charset="0"/>
              </a:rPr>
              <a:t>, H. W., </a:t>
            </a:r>
            <a:r>
              <a:rPr lang="en-GB" sz="1000" kern="100" noProof="0" dirty="0" err="1">
                <a:solidFill>
                  <a:srgbClr val="000000"/>
                </a:solidFill>
                <a:effectLst/>
                <a:latin typeface="+mj-lt"/>
                <a:ea typeface="Aptos" panose="020B0004020202020204" pitchFamily="34" charset="0"/>
                <a:cs typeface="Aptos" panose="020B0004020202020204" pitchFamily="34" charset="0"/>
              </a:rPr>
              <a:t>Khanagha</a:t>
            </a:r>
            <a:r>
              <a:rPr lang="en-GB" sz="1000" kern="100" noProof="0" dirty="0">
                <a:solidFill>
                  <a:srgbClr val="000000"/>
                </a:solidFill>
                <a:effectLst/>
                <a:latin typeface="+mj-lt"/>
                <a:ea typeface="Aptos" panose="020B0004020202020204" pitchFamily="34" charset="0"/>
                <a:cs typeface="Aptos" panose="020B0004020202020204" pitchFamily="34" charset="0"/>
              </a:rPr>
              <a:t>, S., Baden-Fuller, C., Mihalache, O. R., &amp; Birkinshaw, J. (2021). Strategizing in a digital world: Overcoming cognitive barriers, reconfiguring routines and introducing new organizational forms. Long Range Planning, 54(5), 102110.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von </a:t>
            </a:r>
            <a:r>
              <a:rPr lang="en-GB" sz="1000" kern="100" noProof="0" dirty="0" err="1">
                <a:solidFill>
                  <a:srgbClr val="000000"/>
                </a:solidFill>
                <a:effectLst/>
                <a:latin typeface="+mj-lt"/>
                <a:ea typeface="Aptos" panose="020B0004020202020204" pitchFamily="34" charset="0"/>
                <a:cs typeface="Aptos" panose="020B0004020202020204" pitchFamily="34" charset="0"/>
              </a:rPr>
              <a:t>Kutzschenbach</a:t>
            </a:r>
            <a:r>
              <a:rPr lang="en-GB" sz="1000" kern="100" noProof="0" dirty="0">
                <a:solidFill>
                  <a:srgbClr val="000000"/>
                </a:solidFill>
                <a:effectLst/>
                <a:latin typeface="+mj-lt"/>
                <a:ea typeface="Aptos" panose="020B0004020202020204" pitchFamily="34" charset="0"/>
                <a:cs typeface="Aptos" panose="020B0004020202020204" pitchFamily="34" charset="0"/>
              </a:rPr>
              <a:t>, M., &amp; Daub, C. H. (2020). Digital transformation for sustainability: A necessary technical and mental revolution. In New Trends in Business Information Systems and Technology: Digital Innovation and Digital Business Transformation (pp. 179-192). Cham: Springer International Publishing.</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Warner, K. S., &amp; </a:t>
            </a:r>
            <a:r>
              <a:rPr lang="en-GB" sz="1000" kern="100" noProof="0" dirty="0" err="1">
                <a:solidFill>
                  <a:srgbClr val="000000"/>
                </a:solidFill>
                <a:effectLst/>
                <a:latin typeface="+mj-lt"/>
                <a:ea typeface="Aptos" panose="020B0004020202020204" pitchFamily="34" charset="0"/>
                <a:cs typeface="Aptos" panose="020B0004020202020204" pitchFamily="34" charset="0"/>
              </a:rPr>
              <a:t>Wäger</a:t>
            </a:r>
            <a:r>
              <a:rPr lang="en-GB" sz="1000" kern="100" noProof="0" dirty="0">
                <a:solidFill>
                  <a:srgbClr val="000000"/>
                </a:solidFill>
                <a:effectLst/>
                <a:latin typeface="+mj-lt"/>
                <a:ea typeface="Aptos" panose="020B0004020202020204" pitchFamily="34" charset="0"/>
                <a:cs typeface="Aptos" panose="020B0004020202020204" pitchFamily="34" charset="0"/>
              </a:rPr>
              <a:t>, M. (2019). Building dynamic capabilities for digital transformation: An ongoing process of strategic renewal. Long Range Planning, 52(3), 326-349.</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Wernerfelt, B. (1984). A resource‐based view of the firm. Strategic Management Journal, 5(2), 171-180.</a:t>
            </a:r>
          </a:p>
          <a:p>
            <a:pPr marL="457200" indent="-457200">
              <a:buNone/>
            </a:pPr>
            <a:r>
              <a:rPr lang="en-GB" sz="1000" kern="100" noProof="0" dirty="0">
                <a:solidFill>
                  <a:srgbClr val="000000"/>
                </a:solidFill>
                <a:effectLst/>
                <a:latin typeface="+mj-lt"/>
                <a:ea typeface="Aptos" panose="020B0004020202020204" pitchFamily="34" charset="0"/>
                <a:cs typeface="Aptos" panose="020B0004020202020204" pitchFamily="34" charset="0"/>
              </a:rPr>
              <a:t>Wiener, A. (2017). Inside Adidas’ Robot-Powered, On-Demand Sneaker Factory. Wired. Last Accessed on 08 March 2024 from https://www.wired.com/story/inside-speedfactory-adidas-robot-powered-sneaker-factory</a:t>
            </a:r>
          </a:p>
        </p:txBody>
      </p:sp>
    </p:spTree>
    <p:extLst>
      <p:ext uri="{BB962C8B-B14F-4D97-AF65-F5344CB8AC3E}">
        <p14:creationId xmlns:p14="http://schemas.microsoft.com/office/powerpoint/2010/main" val="2312222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9546A5332953E41BA3C12A7659A91CF" ma:contentTypeVersion="19" ma:contentTypeDescription="Ein neues Dokument erstellen." ma:contentTypeScope="" ma:versionID="ded6a516d3a0bf377e6a3f2bea94696a">
  <xsd:schema xmlns:xsd="http://www.w3.org/2001/XMLSchema" xmlns:xs="http://www.w3.org/2001/XMLSchema" xmlns:p="http://schemas.microsoft.com/office/2006/metadata/properties" xmlns:ns2="75b7c643-8198-4838-91d9-35a014736a55" xmlns:ns3="7e9bbb05-00c6-421e-8069-2a22dae075d4" targetNamespace="http://schemas.microsoft.com/office/2006/metadata/properties" ma:root="true" ma:fieldsID="bc4567d7ddc1c288e46477f39f6ce16b" ns2:_="" ns3:_="">
    <xsd:import namespace="75b7c643-8198-4838-91d9-35a014736a55"/>
    <xsd:import namespace="7e9bbb05-00c6-421e-8069-2a22dae075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b7c643-8198-4838-91d9-35a014736a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97a99c11-3533-4ae7-98bb-fbefc0dae4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9bbb05-00c6-421e-8069-2a22dae075d4"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d1209fa1-d7d0-4324-80fa-8670156ab743}" ma:internalName="TaxCatchAll" ma:showField="CatchAllData" ma:web="7e9bbb05-00c6-421e-8069-2a22dae075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b7c643-8198-4838-91d9-35a014736a55">
      <Terms xmlns="http://schemas.microsoft.com/office/infopath/2007/PartnerControls"/>
    </lcf76f155ced4ddcb4097134ff3c332f>
    <TaxCatchAll xmlns="7e9bbb05-00c6-421e-8069-2a22dae075d4" xsi:nil="true"/>
  </documentManagement>
</p:properties>
</file>

<file path=customXml/itemProps1.xml><?xml version="1.0" encoding="utf-8"?>
<ds:datastoreItem xmlns:ds="http://schemas.openxmlformats.org/officeDocument/2006/customXml" ds:itemID="{56966BE5-28A3-4425-BC05-202F8A44DD3B}"/>
</file>

<file path=customXml/itemProps2.xml><?xml version="1.0" encoding="utf-8"?>
<ds:datastoreItem xmlns:ds="http://schemas.openxmlformats.org/officeDocument/2006/customXml" ds:itemID="{82A2A748-1CFC-4EF8-987C-6C26293A75F9}"/>
</file>

<file path=customXml/itemProps3.xml><?xml version="1.0" encoding="utf-8"?>
<ds:datastoreItem xmlns:ds="http://schemas.openxmlformats.org/officeDocument/2006/customXml" ds:itemID="{9DCAA6D3-C833-448A-BA6C-E6749B5ACAE4}"/>
</file>

<file path=docProps/app.xml><?xml version="1.0" encoding="utf-8"?>
<Properties xmlns="http://schemas.openxmlformats.org/officeDocument/2006/extended-properties" xmlns:vt="http://schemas.openxmlformats.org/officeDocument/2006/docPropsVTypes">
  <TotalTime>26</TotalTime>
  <Words>80348</Words>
  <Application>Microsoft Macintosh PowerPoint</Application>
  <PresentationFormat>Widescreen</PresentationFormat>
  <Paragraphs>5043</Paragraphs>
  <Slides>522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522</vt:i4>
      </vt:variant>
    </vt:vector>
  </HeadingPairs>
  <TitlesOfParts>
    <vt:vector size="529" baseType="lpstr">
      <vt:lpstr>Aptos</vt:lpstr>
      <vt:lpstr>Arial</vt:lpstr>
      <vt:lpstr>Calibri</vt:lpstr>
      <vt:lpstr>Calibri Light</vt:lpstr>
      <vt:lpstr>Symbol</vt:lpstr>
      <vt:lpstr>Wingdings</vt:lpstr>
      <vt:lpstr>Office Theme</vt:lpstr>
      <vt:lpstr>Strategic Digital Transformation Full Slide Deck</vt:lpstr>
      <vt:lpstr>01 Strategic Digital Transformation: Background and Terminology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 Business Strategy in the Digital 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 Digital Transformation in Context: Innovation and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04 Strategic Action Field of Customer Centricity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05 Strategic Action Field of New Digital 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06 Strategic Action Field of Data  and the Cloud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07 Strategic Action Field of New Strategies and Business Models for Value 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08 Strategic Action Field of Operational Excellence / Process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09 Strategic Action Field of  Digital Leadership and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Strategic Action Field of Digital Marketing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Success Factors and Metrics for Digital Transformation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 Transformation in Practice –  Digital Transformation Toolkit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K. Peter</dc:creator>
  <cp:lastModifiedBy>Peter, Marc</cp:lastModifiedBy>
  <cp:revision>1173</cp:revision>
  <dcterms:created xsi:type="dcterms:W3CDTF">2023-11-17T14:25:19Z</dcterms:created>
  <dcterms:modified xsi:type="dcterms:W3CDTF">2025-11-23T08:45:33Z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0x01010039546A5332953E41BA3C12A7659A91CF</vt:lpwstr>
  </property>
</Properties>
</file>